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drawings/drawing2.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2.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3.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4.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3.xml" ContentType="application/vnd.openxmlformats-officedocument.drawingml.chartshapes+xml"/>
  <Override PartName="/ppt/notesSlides/notesSlide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6.xml" ContentType="application/vnd.openxmlformats-officedocument.themeOverride+xml"/>
  <Override PartName="/ppt/drawings/drawing4.xml" ContentType="application/vnd.openxmlformats-officedocument.drawingml.chartshapes+xml"/>
  <Override PartName="/ppt/notesSlides/notesSlide13.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7.xml" ContentType="application/vnd.openxmlformats-officedocument.themeOverride+xml"/>
  <Override PartName="/ppt/notesSlides/notesSlide14.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drawings/drawing5.xml" ContentType="application/vnd.openxmlformats-officedocument.drawingml.chartshape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17.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18.xml" ContentType="application/vnd.openxmlformats-officedocument.presentationml.notesSlide+xml"/>
  <Override PartName="/ppt/charts/chartEx1.xml" ContentType="application/vnd.ms-office.chartex+xml"/>
  <Override PartName="/ppt/charts/style25.xml" ContentType="application/vnd.ms-office.chartstyle+xml"/>
  <Override PartName="/ppt/charts/colors25.xml" ContentType="application/vnd.ms-office.chartcolorstyle+xml"/>
  <Override PartName="/ppt/charts/chart25.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19.xml" ContentType="application/vnd.openxmlformats-officedocument.presentationml.notesSlide+xml"/>
  <Override PartName="/ppt/charts/chart26.xml" ContentType="application/vnd.openxmlformats-officedocument.drawingml.chart+xml"/>
  <Override PartName="/ppt/charts/style27.xml" ContentType="application/vnd.ms-office.chartstyle+xml"/>
  <Override PartName="/ppt/charts/colors27.xml" ContentType="application/vnd.ms-office.chartcolorstyle+xml"/>
  <Override PartName="/ppt/drawings/drawing6.xml" ContentType="application/vnd.openxmlformats-officedocument.drawingml.chartshapes+xml"/>
  <Override PartName="/ppt/notesSlides/notesSlide20.xml" ContentType="application/vnd.openxmlformats-officedocument.presentationml.notesSlide+xml"/>
  <Override PartName="/ppt/charts/chartEx2.xml" ContentType="application/vnd.ms-office.chartex+xml"/>
  <Override PartName="/ppt/charts/style28.xml" ContentType="application/vnd.ms-office.chartstyle+xml"/>
  <Override PartName="/ppt/charts/colors28.xml" ContentType="application/vnd.ms-office.chartcolorstyle+xml"/>
  <Override PartName="/ppt/charts/chart27.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21.xml" ContentType="application/vnd.openxmlformats-officedocument.presentationml.notesSlide+xml"/>
  <Override PartName="/ppt/charts/chart28.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29.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0.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1.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22.xml" ContentType="application/vnd.openxmlformats-officedocument.presentationml.notesSlide+xml"/>
  <Override PartName="/ppt/charts/chart32.xml" ContentType="application/vnd.openxmlformats-officedocument.drawingml.chart+xml"/>
  <Override PartName="/ppt/charts/style34.xml" ContentType="application/vnd.ms-office.chartstyle+xml"/>
  <Override PartName="/ppt/charts/colors34.xml" ContentType="application/vnd.ms-office.chartcolorstyle+xml"/>
  <Override PartName="/ppt/drawings/drawing7.xml" ContentType="application/vnd.openxmlformats-officedocument.drawingml.chartshapes+xml"/>
  <Override PartName="/ppt/charts/chart33.xml" ContentType="application/vnd.openxmlformats-officedocument.drawingml.chart+xml"/>
  <Override PartName="/ppt/charts/style35.xml" ContentType="application/vnd.ms-office.chartstyle+xml"/>
  <Override PartName="/ppt/charts/colors35.xml" ContentType="application/vnd.ms-office.chartcolorstyle+xml"/>
  <Override PartName="/ppt/drawings/drawing8.xml" ContentType="application/vnd.openxmlformats-officedocument.drawingml.chartshapes+xml"/>
  <Override PartName="/ppt/notesSlides/notesSlide23.xml" ContentType="application/vnd.openxmlformats-officedocument.presentationml.notesSlide+xml"/>
  <Override PartName="/ppt/charts/chart34.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5.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6.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7.xml" ContentType="application/vnd.openxmlformats-officedocument.drawingml.chart+xml"/>
  <Override PartName="/ppt/charts/style39.xml" ContentType="application/vnd.ms-office.chartstyle+xml"/>
  <Override PartName="/ppt/charts/colors39.xml" ContentType="application/vnd.ms-office.chartcolorstyle+xml"/>
  <Override PartName="/ppt/notesSlides/notesSlide24.xml" ContentType="application/vnd.openxmlformats-officedocument.presentationml.notesSlide+xml"/>
  <Override PartName="/ppt/charts/chart38.xml" ContentType="application/vnd.openxmlformats-officedocument.drawingml.chart+xml"/>
  <Override PartName="/ppt/charts/style40.xml" ContentType="application/vnd.ms-office.chartstyle+xml"/>
  <Override PartName="/ppt/charts/colors40.xml" ContentType="application/vnd.ms-office.chartcolorstyle+xml"/>
  <Override PartName="/ppt/notesSlides/notesSlide25.xml" ContentType="application/vnd.openxmlformats-officedocument.presentationml.notesSlide+xml"/>
  <Override PartName="/ppt/charts/chart39.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0.xml" ContentType="application/vnd.openxmlformats-officedocument.drawingml.chart+xml"/>
  <Override PartName="/ppt/charts/style42.xml" ContentType="application/vnd.ms-office.chartstyle+xml"/>
  <Override PartName="/ppt/charts/colors42.xml" ContentType="application/vnd.ms-office.chartcolorstyle+xml"/>
  <Override PartName="/ppt/notesSlides/notesSlide26.xml" ContentType="application/vnd.openxmlformats-officedocument.presentationml.notesSlide+xml"/>
  <Override PartName="/ppt/charts/chart41.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27.xml" ContentType="application/vnd.openxmlformats-officedocument.presentationml.notesSlide+xml"/>
  <Override PartName="/ppt/charts/chart42.xml" ContentType="application/vnd.openxmlformats-officedocument.drawingml.chart+xml"/>
  <Override PartName="/ppt/charts/style44.xml" ContentType="application/vnd.ms-office.chartstyle+xml"/>
  <Override PartName="/ppt/charts/colors44.xml" ContentType="application/vnd.ms-office.chartcolorstyle+xml"/>
  <Override PartName="/ppt/notesSlides/notesSlide28.xml" ContentType="application/vnd.openxmlformats-officedocument.presentationml.notesSlide+xml"/>
  <Override PartName="/ppt/charts/chart43.xml" ContentType="application/vnd.openxmlformats-officedocument.drawingml.chart+xml"/>
  <Override PartName="/ppt/charts/style45.xml" ContentType="application/vnd.ms-office.chartstyle+xml"/>
  <Override PartName="/ppt/charts/colors45.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44.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5.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6.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8.xml" ContentType="application/vnd.openxmlformats-officedocument.themeOverride+xml"/>
  <Override PartName="/ppt/charts/chart47.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48.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9.xml" ContentType="application/vnd.openxmlformats-officedocument.themeOverride+xml"/>
  <Override PartName="/ppt/charts/chart49.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0.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10.xml" ContentType="application/vnd.openxmlformats-officedocument.themeOverride+xml"/>
  <Override PartName="/ppt/charts/chart51.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2.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11.xml" ContentType="application/vnd.openxmlformats-officedocument.themeOverride+xml"/>
  <Override PartName="/ppt/charts/chart53.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12.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0"/>
  </p:notesMasterIdLst>
  <p:handoutMasterIdLst>
    <p:handoutMasterId r:id="rId61"/>
  </p:handoutMasterIdLst>
  <p:sldIdLst>
    <p:sldId id="463" r:id="rId2"/>
    <p:sldId id="477" r:id="rId3"/>
    <p:sldId id="495" r:id="rId4"/>
    <p:sldId id="496" r:id="rId5"/>
    <p:sldId id="464" r:id="rId6"/>
    <p:sldId id="500" r:id="rId7"/>
    <p:sldId id="508" r:id="rId8"/>
    <p:sldId id="502" r:id="rId9"/>
    <p:sldId id="458" r:id="rId10"/>
    <p:sldId id="459" r:id="rId11"/>
    <p:sldId id="504" r:id="rId12"/>
    <p:sldId id="492" r:id="rId13"/>
    <p:sldId id="469" r:id="rId14"/>
    <p:sldId id="442" r:id="rId15"/>
    <p:sldId id="445" r:id="rId16"/>
    <p:sldId id="453" r:id="rId17"/>
    <p:sldId id="366" r:id="rId18"/>
    <p:sldId id="441" r:id="rId19"/>
    <p:sldId id="449" r:id="rId20"/>
    <p:sldId id="452" r:id="rId21"/>
    <p:sldId id="480" r:id="rId22"/>
    <p:sldId id="375" r:id="rId23"/>
    <p:sldId id="476" r:id="rId24"/>
    <p:sldId id="510" r:id="rId25"/>
    <p:sldId id="356" r:id="rId26"/>
    <p:sldId id="470" r:id="rId27"/>
    <p:sldId id="471" r:id="rId28"/>
    <p:sldId id="472" r:id="rId29"/>
    <p:sldId id="505" r:id="rId30"/>
    <p:sldId id="474" r:id="rId31"/>
    <p:sldId id="475" r:id="rId32"/>
    <p:sldId id="506" r:id="rId33"/>
    <p:sldId id="478" r:id="rId34"/>
    <p:sldId id="454" r:id="rId35"/>
    <p:sldId id="455" r:id="rId36"/>
    <p:sldId id="509" r:id="rId37"/>
    <p:sldId id="490" r:id="rId38"/>
    <p:sldId id="491" r:id="rId39"/>
    <p:sldId id="482" r:id="rId40"/>
    <p:sldId id="467" r:id="rId41"/>
    <p:sldId id="468" r:id="rId42"/>
    <p:sldId id="465" r:id="rId43"/>
    <p:sldId id="466" r:id="rId44"/>
    <p:sldId id="507" r:id="rId45"/>
    <p:sldId id="484" r:id="rId46"/>
    <p:sldId id="481" r:id="rId47"/>
    <p:sldId id="483" r:id="rId48"/>
    <p:sldId id="501" r:id="rId49"/>
    <p:sldId id="494" r:id="rId50"/>
    <p:sldId id="486" r:id="rId51"/>
    <p:sldId id="497" r:id="rId52"/>
    <p:sldId id="498" r:id="rId53"/>
    <p:sldId id="520" r:id="rId54"/>
    <p:sldId id="514" r:id="rId55"/>
    <p:sldId id="515" r:id="rId56"/>
    <p:sldId id="516" r:id="rId57"/>
    <p:sldId id="517" r:id="rId58"/>
    <p:sldId id="518" r:id="rId59"/>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C49143-215D-A32E-4EE2-A791A3288DE3}" name="Cillian O’DONOGHUE" initials="CO" userId="S::codonoghue@eurelectric.org::adcb03d5-9a0a-4faa-8163-c707f077cd66" providerId="AD"/>
  <p188:author id="{F33F2D88-6BE4-01E4-765D-0D0B3D742ABD}" name="Meeting Room HERTZ" initials="MRH" userId="S::meetinghertz@eurelectric.org::addd9f28-396a-442a-b9c8-84b3bbe219b6" providerId="AD"/>
  <p188:author id="{7EFFA0A2-EDC9-BEDE-237C-862074DD50D5}" name="Paul WILCZEK" initials="PW" userId="S::pwilczek@eurelectric.org::00b7cdc6-152f-4778-8879-df37f1bfa751" providerId="AD"/>
  <p188:author id="{0EAAD3C9-F6EB-A514-7174-EBDF049D1225}" name="Louise RULLAUD" initials="LR" userId="S::lrullaud@eurelectric.org::7b4e63a8-6da1-4023-8040-e93b07284114" providerId="AD"/>
  <p188:author id="{251580E4-284D-92E7-BEC9-32E430B845C5}" name="Abi Afthab OLIKATHODI" initials="AAO" userId="S::aolikathodi@eurelectric.org::76a54b4b-6f24-466f-8ef5-8da2f4c0197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bi Afthab OLIKATHODI" initials="AAO" lastIdx="3" clrIdx="0">
    <p:extLst>
      <p:ext uri="{19B8F6BF-5375-455C-9EA6-DF929625EA0E}">
        <p15:presenceInfo xmlns:p15="http://schemas.microsoft.com/office/powerpoint/2012/main" userId="S-1-5-21-2533946859-3114438330-2411212023-6401" providerId="AD"/>
      </p:ext>
    </p:extLst>
  </p:cmAuthor>
  <p:cmAuthor id="2" name="Sarah HERBRETEAU" initials="SH" lastIdx="1" clrIdx="1">
    <p:extLst>
      <p:ext uri="{19B8F6BF-5375-455C-9EA6-DF929625EA0E}">
        <p15:presenceInfo xmlns:p15="http://schemas.microsoft.com/office/powerpoint/2012/main" userId="S-1-5-21-2533946859-3114438330-2411212023-6304" providerId="AD"/>
      </p:ext>
    </p:extLst>
  </p:cmAuthor>
  <p:cmAuthor id="3" name="Abi Afthab OLIKATHODI" initials="AAO [2]" lastIdx="72" clrIdx="2">
    <p:extLst>
      <p:ext uri="{19B8F6BF-5375-455C-9EA6-DF929625EA0E}">
        <p15:presenceInfo xmlns:p15="http://schemas.microsoft.com/office/powerpoint/2012/main" userId="S::aolikathodi@eurelectric.org::76a54b4b-6f24-466f-8ef5-8da2f4c01975" providerId="AD"/>
      </p:ext>
    </p:extLst>
  </p:cmAuthor>
  <p:cmAuthor id="4" name="Christian GRUBER" initials="CG" lastIdx="56" clrIdx="3">
    <p:extLst>
      <p:ext uri="{19B8F6BF-5375-455C-9EA6-DF929625EA0E}">
        <p15:presenceInfo xmlns:p15="http://schemas.microsoft.com/office/powerpoint/2012/main" userId="S::cgruber@eurelectric.org::3804a310-d055-486b-aca2-a8c3ca0f3ada" providerId="AD"/>
      </p:ext>
    </p:extLst>
  </p:cmAuthor>
  <p:cmAuthor id="5" name="Kristian RUBY" initials="KR" lastIdx="1" clrIdx="4">
    <p:extLst>
      <p:ext uri="{19B8F6BF-5375-455C-9EA6-DF929625EA0E}">
        <p15:presenceInfo xmlns:p15="http://schemas.microsoft.com/office/powerpoint/2012/main" userId="S::kruby@eurelectric.org::b62454ac-4a71-47d7-9a98-8c805162aa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2C63FF"/>
    <a:srgbClr val="65FF00"/>
    <a:srgbClr val="7F7F7F"/>
    <a:srgbClr val="ED7D31"/>
    <a:srgbClr val="FF9900"/>
    <a:srgbClr val="FFFFFF"/>
    <a:srgbClr val="C5C5C5"/>
    <a:srgbClr val="606060"/>
    <a:srgbClr val="72D5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6043" autoAdjust="0"/>
  </p:normalViewPr>
  <p:slideViewPr>
    <p:cSldViewPr snapToGrid="0">
      <p:cViewPr varScale="1">
        <p:scale>
          <a:sx n="104" d="100"/>
          <a:sy n="104" d="100"/>
        </p:scale>
        <p:origin x="618" y="96"/>
      </p:cViewPr>
      <p:guideLst>
        <p:guide orient="horz" pos="2160"/>
        <p:guide pos="384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45" d="100"/>
          <a:sy n="45" d="100"/>
        </p:scale>
        <p:origin x="2836" y="5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Gas%20share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DCFILE08SRV\2022-Horiz%20Issues\18.%20Power%20Barometer\Data%20used%20for%20all%20the%20topics\Security%20of%20supply\storage%20level%20analysis%20with%20Bruegel%20data.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ber%20overview%202021\Data%20EER-20220202T140055Z-001\Data%20EER\Excel%20files\EER_2022_country_overview1.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embeddings/oleObject1.bin"/></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embeddings/oleObject2.bin"/></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embeddings/oleObject3.bin"/></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embeddings/oleObject4.bin"/></Relationships>
</file>

<file path=ppt/charts/_rels/chart16.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ber%20overview%202021\Data%20EER-20220202T140055Z-001\Data%20EER\Excel%20files\EER_2022_generation.xlsx" TargetMode="Externa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3.xml"/></Relationships>
</file>

<file path=ppt/charts/_rels/chart17.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ber%20overview%202021\Data%20EER-20220202T140055Z-001\Data%20EER\Excel%20files\EER_2022_generation.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capacity%20installed\capacities_PB2022&amp;power%20plant%20project.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capacity%20installed\capacities_PB2022&amp;power%20plant%20project.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DCFILE08SRV\2022-Horiz%20Issues\18.%20Power%20Barometer\Data%20used%20for%20all%20the%20topics\Inflation\EU%20inflation.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20.xml"/><Relationship Id="rId1" Type="http://schemas.microsoft.com/office/2011/relationships/chartStyle" Target="style20.xml"/><Relationship Id="rId5" Type="http://schemas.openxmlformats.org/officeDocument/2006/relationships/chartUserShapes" Target="../drawings/drawing4.xml"/><Relationship Id="rId4" Type="http://schemas.openxmlformats.org/officeDocument/2006/relationships/package" Target="../embeddings/Microsoft_Excel_Worksheet1.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xlsx"/></Relationships>
</file>

<file path=ppt/charts/_rels/chart22.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lectrification\Electrification_2022.xlsx" TargetMode="Externa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chartUserShapes" Target="../drawings/drawing5.xml"/></Relationships>
</file>

<file path=ppt/charts/_rels/chart23.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Passenger%20cars\European%20Union\new_registrations_m1.xls.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26.xml"/><Relationship Id="rId1" Type="http://schemas.microsoft.com/office/2011/relationships/chartStyle" Target="style26.xml"/></Relationships>
</file>

<file path=ppt/charts/_rels/chart26.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Recharging%20points\Recharging%20points_AAO.xlsx" TargetMode="Externa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chartUserShapes" Target="../drawings/drawing6.xml"/></Relationships>
</file>

<file path=ppt/charts/_rels/chart27.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Recharging%20points\Recharging%20points_AAO.xlsx" TargetMode="External"/><Relationship Id="rId2" Type="http://schemas.microsoft.com/office/2011/relationships/chartColorStyle" Target="colors29.xml"/><Relationship Id="rId1" Type="http://schemas.microsoft.com/office/2011/relationships/chartStyle" Target="style29.xml"/></Relationships>
</file>

<file path=ppt/charts/_rels/chart28.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30.xml"/><Relationship Id="rId1" Type="http://schemas.microsoft.com/office/2011/relationships/chartStyle" Target="style30.xml"/></Relationships>
</file>

<file path=ppt/charts/_rels/chart29.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31.xml"/><Relationship Id="rId1" Type="http://schemas.microsoft.com/office/2011/relationships/chartStyle" Target="style31.xml"/></Relationships>
</file>

<file path=ppt/charts/_rels/chart3.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etail\pie%20chart.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30.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32.xml"/><Relationship Id="rId1" Type="http://schemas.microsoft.com/office/2011/relationships/chartStyle" Target="style32.xml"/></Relationships>
</file>

<file path=ppt/charts/_rels/chart31.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E-mobility\EAFO\Electric%20Vehicles.xlsx" TargetMode="External"/><Relationship Id="rId2" Type="http://schemas.microsoft.com/office/2011/relationships/chartColorStyle" Target="colors33.xml"/><Relationship Id="rId1" Type="http://schemas.microsoft.com/office/2011/relationships/chartStyle" Target="style33.xml"/></Relationships>
</file>

<file path=ppt/charts/_rels/chart32.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Heat%20Pumps\Heat%20Pump%20data.xlsx" TargetMode="Externa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chartUserShapes" Target="../drawings/drawing7.xml"/></Relationships>
</file>

<file path=ppt/charts/_rels/chart33.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Heat%20Pumps\Heat%20Pump%20data.xlsx" TargetMode="Externa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chartUserShapes" Target="../drawings/drawing8.xml"/></Relationships>
</file>

<file path=ppt/charts/_rels/chart34.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Heat%20Pumps\2021%20heat%20pump%20sales%20in%2021%20European%20markets.xlsx" TargetMode="External"/><Relationship Id="rId2" Type="http://schemas.microsoft.com/office/2011/relationships/chartColorStyle" Target="colors36.xml"/><Relationship Id="rId1" Type="http://schemas.microsoft.com/office/2011/relationships/chartStyle" Target="style36.xml"/></Relationships>
</file>

<file path=ppt/charts/_rels/chart3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7.xml"/><Relationship Id="rId1" Type="http://schemas.microsoft.com/office/2011/relationships/chartStyle" Target="style37.xml"/></Relationships>
</file>

<file path=ppt/charts/_rels/chart36.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amp;RePowerEU\Fitfor55%20targets%20VS%20REPowerEU.xlsx" TargetMode="External"/><Relationship Id="rId2" Type="http://schemas.microsoft.com/office/2011/relationships/chartColorStyle" Target="colors38.xml"/><Relationship Id="rId1" Type="http://schemas.microsoft.com/office/2011/relationships/chartStyle" Target="style38.xml"/></Relationships>
</file>

<file path=ppt/charts/_rels/chart37.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amp;RePowerEU\Fitfor55%20targets%20VS%20REPowerEU.xlsx" TargetMode="External"/><Relationship Id="rId2" Type="http://schemas.microsoft.com/office/2011/relationships/chartColorStyle" Target="colors39.xml"/><Relationship Id="rId1" Type="http://schemas.microsoft.com/office/2011/relationships/chartStyle" Target="style39.xml"/></Relationships>
</file>

<file path=ppt/charts/_rels/chart38.xml.rels><?xml version="1.0" encoding="UTF-8" standalone="yes"?>
<Relationships xmlns="http://schemas.openxmlformats.org/package/2006/relationships"><Relationship Id="rId3" Type="http://schemas.openxmlformats.org/officeDocument/2006/relationships/oleObject" Target="file:///\\DCFILE08SRV\2022-Horiz%20Issues\18.%20Power%20Barometer\Data%20used%20for%20all%20the%20topics\Grid%20Investments\grid%20investments.xlsx" TargetMode="External"/><Relationship Id="rId2" Type="http://schemas.microsoft.com/office/2011/relationships/chartColorStyle" Target="colors40.xml"/><Relationship Id="rId1" Type="http://schemas.microsoft.com/office/2011/relationships/chartStyle" Target="style40.xml"/></Relationships>
</file>

<file path=ppt/charts/_rels/chart39.xml.rels><?xml version="1.0" encoding="UTF-8" standalone="yes"?>
<Relationships xmlns="http://schemas.openxmlformats.org/package/2006/relationships"><Relationship Id="rId3" Type="http://schemas.openxmlformats.org/officeDocument/2006/relationships/oleObject" Target="file:///\\DCFILE08SRV\2022-Horiz%20Issues\18.%20Power%20Barometer\Data%20used%20for%20all%20the%20topics\Generation%20investments\generation%20investments.xlsx" TargetMode="External"/><Relationship Id="rId2" Type="http://schemas.microsoft.com/office/2011/relationships/chartColorStyle" Target="colors41.xml"/><Relationship Id="rId1" Type="http://schemas.microsoft.com/office/2011/relationships/chartStyle" Target="style41.xml"/></Relationships>
</file>

<file path=ppt/charts/_rels/chart4.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Prices\Gaspriceanalysis\priceGermany%20incl%20EU.xlsm"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etail\pie%20chart.xlsx" TargetMode="External"/><Relationship Id="rId2" Type="http://schemas.microsoft.com/office/2011/relationships/chartColorStyle" Target="colors42.xml"/><Relationship Id="rId1" Type="http://schemas.microsoft.com/office/2011/relationships/chartStyle" Target="style42.xml"/></Relationships>
</file>

<file path=ppt/charts/_rels/chart41.xml.rels><?xml version="1.0" encoding="UTF-8" standalone="yes"?>
<Relationships xmlns="http://schemas.openxmlformats.org/package/2006/relationships"><Relationship Id="rId3" Type="http://schemas.openxmlformats.org/officeDocument/2006/relationships/oleObject" Target="file:///\\DCFILE08SRV\2021-Horiz%20Issues\18.%20Power%20Barometer\Wartsila%20data\EUROPE%202021-04-11_split%20into%20countries\Excel%20files\Day-Ahead%20Prices\Negative%20electricity%20prices&amp;price%20spikes.xlsx" TargetMode="External"/><Relationship Id="rId2" Type="http://schemas.microsoft.com/office/2011/relationships/chartColorStyle" Target="colors43.xml"/><Relationship Id="rId1" Type="http://schemas.microsoft.com/office/2011/relationships/chartStyle" Target="style43.xml"/></Relationships>
</file>

<file path=ppt/charts/_rels/chart42.xml.rels><?xml version="1.0" encoding="UTF-8" standalone="yes"?>
<Relationships xmlns="http://schemas.openxmlformats.org/package/2006/relationships"><Relationship Id="rId3" Type="http://schemas.openxmlformats.org/officeDocument/2006/relationships/oleObject" Target="file:///\\DCFILE08SRV\2022-Horiz%20Issues\18.%20Power%20Barometer\Jeanne\LCOE\LCOE%20power%20generation.xlsx" TargetMode="External"/><Relationship Id="rId2" Type="http://schemas.microsoft.com/office/2011/relationships/chartColorStyle" Target="colors44.xml"/><Relationship Id="rId1" Type="http://schemas.microsoft.com/office/2011/relationships/chartStyle" Target="style44.xml"/></Relationships>
</file>

<file path=ppt/charts/_rels/chart43.xml.rels><?xml version="1.0" encoding="UTF-8" standalone="yes"?>
<Relationships xmlns="http://schemas.openxmlformats.org/package/2006/relationships"><Relationship Id="rId3" Type="http://schemas.openxmlformats.org/officeDocument/2006/relationships/oleObject" Target="file:///\\DCFILE08SRV\2022-Horiz%20Issues\18.%20Power%20Barometer\Jeanne\LCOE\LCOE%20power%20generation.xlsx" TargetMode="External"/><Relationship Id="rId2" Type="http://schemas.microsoft.com/office/2011/relationships/chartColorStyle" Target="colors45.xml"/><Relationship Id="rId1" Type="http://schemas.microsoft.com/office/2011/relationships/chartStyle" Target="style45.xml"/></Relationships>
</file>

<file path=ppt/charts/_rels/chart44.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Prices\Negative%20electricity%20prices&amp;price%20spikes.xlsx" TargetMode="External"/><Relationship Id="rId2" Type="http://schemas.microsoft.com/office/2011/relationships/chartColorStyle" Target="colors46.xml"/><Relationship Id="rId1" Type="http://schemas.microsoft.com/office/2011/relationships/chartStyle" Target="style46.xml"/></Relationships>
</file>

<file path=ppt/charts/_rels/chart4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7.xml"/><Relationship Id="rId1" Type="http://schemas.microsoft.com/office/2011/relationships/chartStyle" Target="style47.xml"/></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3.xlsx"/></Relationships>
</file>

<file path=ppt/charts/_rels/chart4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9.xml"/><Relationship Id="rId1" Type="http://schemas.microsoft.com/office/2011/relationships/chartStyle" Target="style49.xml"/></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4.xlsx"/></Relationships>
</file>

<file path=ppt/charts/_rels/chart4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1.xml"/><Relationship Id="rId1" Type="http://schemas.microsoft.com/office/2011/relationships/chartStyle" Target="style51.xml"/></Relationships>
</file>

<file path=ppt/charts/_rels/chart5.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Prices\Gaspriceanalysis\priceSweden_1.xlsm" TargetMode="External"/><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xlsx"/></Relationships>
</file>

<file path=ppt/charts/_rels/chart5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3.xml"/><Relationship Id="rId1" Type="http://schemas.microsoft.com/office/2011/relationships/chartStyle" Target="style53.xml"/></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6.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7.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2.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amp;RePowerEU\Oil%20&amp;%20Gasconsumption%20by%20sector.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Gas%20&amp;%20coal%20consumption%20by%20sector.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DCFILE08SRV\2022-Horiz%20Issues\18.%20Power%20Barometer\Materials%20for%20key%20data\Russian%20Gas&amp;RePowerEU\Oil%20&amp;%20Gasconsumption%20by%20sector.xlsx" TargetMode="External"/><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25.xml"/><Relationship Id="rId2" Type="http://schemas.microsoft.com/office/2011/relationships/chartStyle" Target="style25.xml"/><Relationship Id="rId1" Type="http://schemas.openxmlformats.org/officeDocument/2006/relationships/oleObject" Target="file:///\\DCFILE08SRV\2022-Horiz%20Issues\18.%20Power%20Barometer\Materials%20for%20key%20data\E-mobility\EAFO\Electric%20Vehicles.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28.xml"/><Relationship Id="rId2" Type="http://schemas.microsoft.com/office/2011/relationships/chartStyle" Target="style28.xml"/><Relationship Id="rId1" Type="http://schemas.openxmlformats.org/officeDocument/2006/relationships/oleObject" Target="file:///\\DCFILE08SRV\2022-Horiz%20Issues\18.%20Power%20Barometer\Materials%20for%20key%20data\E-mobility\EAFO\Recharging%20points\Recharging%20points_AA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Evolution of energy prices in the EU-27 (average index with 2015 = 100)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'EU''s energy prices'!$B$6</c:f>
              <c:strCache>
                <c:ptCount val="1"/>
                <c:pt idx="0">
                  <c:v>Consumer Prices for electricity,gas and other fuels</c:v>
                </c:pt>
              </c:strCache>
            </c:strRef>
          </c:tx>
          <c:spPr>
            <a:ln w="28575" cap="rnd">
              <a:solidFill>
                <a:schemeClr val="accent1"/>
              </a:solidFill>
              <a:round/>
            </a:ln>
            <a:effectLst/>
          </c:spPr>
          <c:marker>
            <c:symbol val="none"/>
          </c:marker>
          <c:cat>
            <c:numRef>
              <c:f>'EU''s energy prices'!$A$7:$A$19</c:f>
              <c:numCache>
                <c:formatCode>mmm\-yy</c:formatCode>
                <c:ptCount val="13"/>
                <c:pt idx="0">
                  <c:v>44166</c:v>
                </c:pt>
                <c:pt idx="1">
                  <c:v>44197</c:v>
                </c:pt>
                <c:pt idx="2">
                  <c:v>44228</c:v>
                </c:pt>
                <c:pt idx="3">
                  <c:v>44256</c:v>
                </c:pt>
                <c:pt idx="4">
                  <c:v>44287</c:v>
                </c:pt>
                <c:pt idx="5">
                  <c:v>44317</c:v>
                </c:pt>
                <c:pt idx="6">
                  <c:v>44348</c:v>
                </c:pt>
                <c:pt idx="7">
                  <c:v>44378</c:v>
                </c:pt>
                <c:pt idx="8">
                  <c:v>44409</c:v>
                </c:pt>
                <c:pt idx="9">
                  <c:v>44440</c:v>
                </c:pt>
                <c:pt idx="10">
                  <c:v>44470</c:v>
                </c:pt>
                <c:pt idx="11">
                  <c:v>44501</c:v>
                </c:pt>
                <c:pt idx="12">
                  <c:v>44531</c:v>
                </c:pt>
              </c:numCache>
            </c:numRef>
          </c:cat>
          <c:val>
            <c:numRef>
              <c:f>'EU''s energy prices'!$B$7:$B$19</c:f>
              <c:numCache>
                <c:formatCode>General</c:formatCode>
                <c:ptCount val="13"/>
                <c:pt idx="0">
                  <c:v>101.04</c:v>
                </c:pt>
                <c:pt idx="1">
                  <c:v>104.05</c:v>
                </c:pt>
                <c:pt idx="2">
                  <c:v>103.62</c:v>
                </c:pt>
                <c:pt idx="3">
                  <c:v>105.21</c:v>
                </c:pt>
                <c:pt idx="4">
                  <c:v>106.17</c:v>
                </c:pt>
                <c:pt idx="5">
                  <c:v>106.69</c:v>
                </c:pt>
                <c:pt idx="6">
                  <c:v>107.92</c:v>
                </c:pt>
                <c:pt idx="7">
                  <c:v>109.83</c:v>
                </c:pt>
                <c:pt idx="8">
                  <c:v>111.24</c:v>
                </c:pt>
                <c:pt idx="9">
                  <c:v>113.3</c:v>
                </c:pt>
                <c:pt idx="10">
                  <c:v>120.16</c:v>
                </c:pt>
                <c:pt idx="11">
                  <c:v>123.94</c:v>
                </c:pt>
                <c:pt idx="12">
                  <c:v>126.75</c:v>
                </c:pt>
              </c:numCache>
            </c:numRef>
          </c:val>
          <c:smooth val="0"/>
          <c:extLst>
            <c:ext xmlns:c16="http://schemas.microsoft.com/office/drawing/2014/chart" uri="{C3380CC4-5D6E-409C-BE32-E72D297353CC}">
              <c16:uniqueId val="{00000000-EBD6-4AF0-A328-A795A8B2BB0D}"/>
            </c:ext>
          </c:extLst>
        </c:ser>
        <c:ser>
          <c:idx val="1"/>
          <c:order val="1"/>
          <c:tx>
            <c:strRef>
              <c:f>'EU''s energy prices'!$C$6</c:f>
              <c:strCache>
                <c:ptCount val="1"/>
                <c:pt idx="0">
                  <c:v>Domestic industrial producer prices for energy</c:v>
                </c:pt>
              </c:strCache>
            </c:strRef>
          </c:tx>
          <c:spPr>
            <a:ln w="28575" cap="rnd">
              <a:solidFill>
                <a:schemeClr val="accent2"/>
              </a:solidFill>
              <a:round/>
            </a:ln>
            <a:effectLst/>
          </c:spPr>
          <c:marker>
            <c:symbol val="none"/>
          </c:marker>
          <c:cat>
            <c:numRef>
              <c:f>'EU''s energy prices'!$A$7:$A$19</c:f>
              <c:numCache>
                <c:formatCode>mmm\-yy</c:formatCode>
                <c:ptCount val="13"/>
                <c:pt idx="0">
                  <c:v>44166</c:v>
                </c:pt>
                <c:pt idx="1">
                  <c:v>44197</c:v>
                </c:pt>
                <c:pt idx="2">
                  <c:v>44228</c:v>
                </c:pt>
                <c:pt idx="3">
                  <c:v>44256</c:v>
                </c:pt>
                <c:pt idx="4">
                  <c:v>44287</c:v>
                </c:pt>
                <c:pt idx="5">
                  <c:v>44317</c:v>
                </c:pt>
                <c:pt idx="6">
                  <c:v>44348</c:v>
                </c:pt>
                <c:pt idx="7">
                  <c:v>44378</c:v>
                </c:pt>
                <c:pt idx="8">
                  <c:v>44409</c:v>
                </c:pt>
                <c:pt idx="9">
                  <c:v>44440</c:v>
                </c:pt>
                <c:pt idx="10">
                  <c:v>44470</c:v>
                </c:pt>
                <c:pt idx="11">
                  <c:v>44501</c:v>
                </c:pt>
                <c:pt idx="12">
                  <c:v>44531</c:v>
                </c:pt>
              </c:numCache>
            </c:numRef>
          </c:cat>
          <c:val>
            <c:numRef>
              <c:f>'EU''s energy prices'!$C$7:$C$19</c:f>
              <c:numCache>
                <c:formatCode>General</c:formatCode>
                <c:ptCount val="13"/>
                <c:pt idx="0">
                  <c:v>100.1</c:v>
                </c:pt>
                <c:pt idx="1">
                  <c:v>104.6</c:v>
                </c:pt>
                <c:pt idx="2">
                  <c:v>105</c:v>
                </c:pt>
                <c:pt idx="3">
                  <c:v>107.1</c:v>
                </c:pt>
                <c:pt idx="4">
                  <c:v>108.4</c:v>
                </c:pt>
                <c:pt idx="5">
                  <c:v>110.7</c:v>
                </c:pt>
                <c:pt idx="6">
                  <c:v>114.5</c:v>
                </c:pt>
                <c:pt idx="7">
                  <c:v>122.2</c:v>
                </c:pt>
                <c:pt idx="8">
                  <c:v>124.6</c:v>
                </c:pt>
                <c:pt idx="9">
                  <c:v>134.19999999999999</c:v>
                </c:pt>
                <c:pt idx="10">
                  <c:v>156.69999999999999</c:v>
                </c:pt>
                <c:pt idx="11">
                  <c:v>162.30000000000001</c:v>
                </c:pt>
                <c:pt idx="12">
                  <c:v>173.6</c:v>
                </c:pt>
              </c:numCache>
            </c:numRef>
          </c:val>
          <c:smooth val="0"/>
          <c:extLst>
            <c:ext xmlns:c16="http://schemas.microsoft.com/office/drawing/2014/chart" uri="{C3380CC4-5D6E-409C-BE32-E72D297353CC}">
              <c16:uniqueId val="{00000001-EBD6-4AF0-A328-A795A8B2BB0D}"/>
            </c:ext>
          </c:extLst>
        </c:ser>
        <c:ser>
          <c:idx val="2"/>
          <c:order val="2"/>
          <c:tx>
            <c:strRef>
              <c:f>'EU''s energy prices'!$D$6</c:f>
              <c:strCache>
                <c:ptCount val="1"/>
                <c:pt idx="0">
                  <c:v>Import Prices for energy</c:v>
                </c:pt>
              </c:strCache>
            </c:strRef>
          </c:tx>
          <c:spPr>
            <a:ln w="28575" cap="rnd">
              <a:solidFill>
                <a:schemeClr val="accent3"/>
              </a:solidFill>
              <a:round/>
            </a:ln>
            <a:effectLst/>
          </c:spPr>
          <c:marker>
            <c:symbol val="none"/>
          </c:marker>
          <c:cat>
            <c:numRef>
              <c:f>'EU''s energy prices'!$A$7:$A$19</c:f>
              <c:numCache>
                <c:formatCode>mmm\-yy</c:formatCode>
                <c:ptCount val="13"/>
                <c:pt idx="0">
                  <c:v>44166</c:v>
                </c:pt>
                <c:pt idx="1">
                  <c:v>44197</c:v>
                </c:pt>
                <c:pt idx="2">
                  <c:v>44228</c:v>
                </c:pt>
                <c:pt idx="3">
                  <c:v>44256</c:v>
                </c:pt>
                <c:pt idx="4">
                  <c:v>44287</c:v>
                </c:pt>
                <c:pt idx="5">
                  <c:v>44317</c:v>
                </c:pt>
                <c:pt idx="6">
                  <c:v>44348</c:v>
                </c:pt>
                <c:pt idx="7">
                  <c:v>44378</c:v>
                </c:pt>
                <c:pt idx="8">
                  <c:v>44409</c:v>
                </c:pt>
                <c:pt idx="9">
                  <c:v>44440</c:v>
                </c:pt>
                <c:pt idx="10">
                  <c:v>44470</c:v>
                </c:pt>
                <c:pt idx="11">
                  <c:v>44501</c:v>
                </c:pt>
                <c:pt idx="12">
                  <c:v>44531</c:v>
                </c:pt>
              </c:numCache>
            </c:numRef>
          </c:cat>
          <c:val>
            <c:numRef>
              <c:f>'EU''s energy prices'!$D$7:$D$19</c:f>
              <c:numCache>
                <c:formatCode>General</c:formatCode>
                <c:ptCount val="13"/>
                <c:pt idx="0">
                  <c:v>83.9</c:v>
                </c:pt>
                <c:pt idx="1">
                  <c:v>91.6</c:v>
                </c:pt>
                <c:pt idx="2">
                  <c:v>100.4</c:v>
                </c:pt>
                <c:pt idx="3">
                  <c:v>104.4</c:v>
                </c:pt>
                <c:pt idx="4">
                  <c:v>105.5</c:v>
                </c:pt>
                <c:pt idx="5">
                  <c:v>111.5</c:v>
                </c:pt>
                <c:pt idx="6">
                  <c:v>119</c:v>
                </c:pt>
                <c:pt idx="7">
                  <c:v>128.69999999999999</c:v>
                </c:pt>
                <c:pt idx="8">
                  <c:v>131.80000000000001</c:v>
                </c:pt>
                <c:pt idx="9">
                  <c:v>143.1</c:v>
                </c:pt>
                <c:pt idx="10">
                  <c:v>170</c:v>
                </c:pt>
                <c:pt idx="11">
                  <c:v>180.6</c:v>
                </c:pt>
                <c:pt idx="12">
                  <c:v>180.8</c:v>
                </c:pt>
              </c:numCache>
            </c:numRef>
          </c:val>
          <c:smooth val="0"/>
          <c:extLst>
            <c:ext xmlns:c16="http://schemas.microsoft.com/office/drawing/2014/chart" uri="{C3380CC4-5D6E-409C-BE32-E72D297353CC}">
              <c16:uniqueId val="{00000002-EBD6-4AF0-A328-A795A8B2BB0D}"/>
            </c:ext>
          </c:extLst>
        </c:ser>
        <c:dLbls>
          <c:showLegendKey val="0"/>
          <c:showVal val="0"/>
          <c:showCatName val="0"/>
          <c:showSerName val="0"/>
          <c:showPercent val="0"/>
          <c:showBubbleSize val="0"/>
        </c:dLbls>
        <c:smooth val="0"/>
        <c:axId val="302194703"/>
        <c:axId val="302179727"/>
      </c:lineChart>
      <c:dateAx>
        <c:axId val="302194703"/>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179727"/>
        <c:crosses val="autoZero"/>
        <c:auto val="1"/>
        <c:lblOffset val="100"/>
        <c:baseTimeUnit val="months"/>
      </c:dateAx>
      <c:valAx>
        <c:axId val="302179727"/>
        <c:scaling>
          <c:orientation val="minMax"/>
          <c:max val="200"/>
          <c:min val="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1947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EU's</a:t>
            </a:r>
            <a:r>
              <a:rPr lang="en-GB" baseline="0"/>
              <a:t> gas storage level in case of full Russian gas cut off</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0.11795675172098703"/>
          <c:y val="0.15515182329448868"/>
          <c:w val="0.85894297307652179"/>
          <c:h val="0.62882113955990171"/>
        </c:manualLayout>
      </c:layout>
      <c:lineChart>
        <c:grouping val="standard"/>
        <c:varyColors val="0"/>
        <c:ser>
          <c:idx val="0"/>
          <c:order val="0"/>
          <c:tx>
            <c:strRef>
              <c:f>Sheet1!$D$106</c:f>
              <c:strCache>
                <c:ptCount val="1"/>
                <c:pt idx="0">
                  <c:v>Historic minimum (2015-2020)</c:v>
                </c:pt>
              </c:strCache>
            </c:strRef>
          </c:tx>
          <c:spPr>
            <a:ln w="28575" cap="rnd">
              <a:solidFill>
                <a:srgbClr val="C00000"/>
              </a:solidFill>
              <a:prstDash val="dash"/>
              <a:round/>
            </a:ln>
            <a:effectLst/>
          </c:spPr>
          <c:marker>
            <c:symbol val="none"/>
          </c:marker>
          <c:cat>
            <c:numRef>
              <c:f>Sheet1!$E$105:$N$105</c:f>
              <c:numCache>
                <c:formatCode>mmm\-yy</c:formatCode>
                <c:ptCount val="10"/>
                <c:pt idx="0">
                  <c:v>44866</c:v>
                </c:pt>
                <c:pt idx="1">
                  <c:v>44896</c:v>
                </c:pt>
                <c:pt idx="2">
                  <c:v>44927</c:v>
                </c:pt>
                <c:pt idx="3">
                  <c:v>44958</c:v>
                </c:pt>
                <c:pt idx="4">
                  <c:v>44986</c:v>
                </c:pt>
                <c:pt idx="5">
                  <c:v>45017</c:v>
                </c:pt>
                <c:pt idx="6">
                  <c:v>45047</c:v>
                </c:pt>
                <c:pt idx="7">
                  <c:v>45078</c:v>
                </c:pt>
                <c:pt idx="8">
                  <c:v>45108</c:v>
                </c:pt>
                <c:pt idx="9">
                  <c:v>45139</c:v>
                </c:pt>
              </c:numCache>
            </c:numRef>
          </c:cat>
          <c:val>
            <c:numRef>
              <c:f>Sheet1!$E$106:$N$106</c:f>
              <c:numCache>
                <c:formatCode>0%</c:formatCode>
                <c:ptCount val="10"/>
                <c:pt idx="0">
                  <c:v>0.19</c:v>
                </c:pt>
                <c:pt idx="1">
                  <c:v>0.19</c:v>
                </c:pt>
                <c:pt idx="2">
                  <c:v>0.19</c:v>
                </c:pt>
                <c:pt idx="3">
                  <c:v>0.19</c:v>
                </c:pt>
                <c:pt idx="4">
                  <c:v>0.19</c:v>
                </c:pt>
                <c:pt idx="5">
                  <c:v>0.19</c:v>
                </c:pt>
                <c:pt idx="6">
                  <c:v>0.19</c:v>
                </c:pt>
                <c:pt idx="7">
                  <c:v>0.19</c:v>
                </c:pt>
                <c:pt idx="8">
                  <c:v>0.19</c:v>
                </c:pt>
                <c:pt idx="9">
                  <c:v>0.19</c:v>
                </c:pt>
              </c:numCache>
            </c:numRef>
          </c:val>
          <c:smooth val="0"/>
          <c:extLst>
            <c:ext xmlns:c16="http://schemas.microsoft.com/office/drawing/2014/chart" uri="{C3380CC4-5D6E-409C-BE32-E72D297353CC}">
              <c16:uniqueId val="{00000000-6C2D-4ECE-800A-FFFBE7651C80}"/>
            </c:ext>
          </c:extLst>
        </c:ser>
        <c:ser>
          <c:idx val="1"/>
          <c:order val="1"/>
          <c:tx>
            <c:strRef>
              <c:f>Sheet1!$D$107</c:f>
              <c:strCache>
                <c:ptCount val="1"/>
                <c:pt idx="0">
                  <c:v>storage level without demand reduction</c:v>
                </c:pt>
              </c:strCache>
            </c:strRef>
          </c:tx>
          <c:spPr>
            <a:ln w="28575" cap="rnd">
              <a:solidFill>
                <a:srgbClr val="FF0000"/>
              </a:solidFill>
              <a:round/>
            </a:ln>
            <a:effectLst/>
          </c:spPr>
          <c:marker>
            <c:symbol val="none"/>
          </c:marker>
          <c:cat>
            <c:numRef>
              <c:f>Sheet1!$E$105:$N$105</c:f>
              <c:numCache>
                <c:formatCode>mmm\-yy</c:formatCode>
                <c:ptCount val="10"/>
                <c:pt idx="0">
                  <c:v>44866</c:v>
                </c:pt>
                <c:pt idx="1">
                  <c:v>44896</c:v>
                </c:pt>
                <c:pt idx="2">
                  <c:v>44927</c:v>
                </c:pt>
                <c:pt idx="3">
                  <c:v>44958</c:v>
                </c:pt>
                <c:pt idx="4">
                  <c:v>44986</c:v>
                </c:pt>
                <c:pt idx="5">
                  <c:v>45017</c:v>
                </c:pt>
                <c:pt idx="6">
                  <c:v>45047</c:v>
                </c:pt>
                <c:pt idx="7">
                  <c:v>45078</c:v>
                </c:pt>
                <c:pt idx="8">
                  <c:v>45108</c:v>
                </c:pt>
                <c:pt idx="9">
                  <c:v>45139</c:v>
                </c:pt>
              </c:numCache>
            </c:numRef>
          </c:cat>
          <c:val>
            <c:numRef>
              <c:f>Sheet1!$E$107:$N$107</c:f>
              <c:numCache>
                <c:formatCode>0%</c:formatCode>
                <c:ptCount val="10"/>
                <c:pt idx="0">
                  <c:v>0.8</c:v>
                </c:pt>
                <c:pt idx="1">
                  <c:v>0.64089390200334928</c:v>
                </c:pt>
                <c:pt idx="2">
                  <c:v>0.43626615985155315</c:v>
                </c:pt>
                <c:pt idx="3">
                  <c:v>0.17644846825918803</c:v>
                </c:pt>
                <c:pt idx="4">
                  <c:v>-1.842102013324833E-3</c:v>
                </c:pt>
                <c:pt idx="5">
                  <c:v>-0.14632258521372102</c:v>
                </c:pt>
                <c:pt idx="6">
                  <c:v>-0.18470648337001883</c:v>
                </c:pt>
                <c:pt idx="7">
                  <c:v>-0.17862374298964606</c:v>
                </c:pt>
                <c:pt idx="8">
                  <c:v>-0.14116650106296921</c:v>
                </c:pt>
                <c:pt idx="9">
                  <c:v>-0.11437754077900411</c:v>
                </c:pt>
              </c:numCache>
            </c:numRef>
          </c:val>
          <c:smooth val="0"/>
          <c:extLst>
            <c:ext xmlns:c16="http://schemas.microsoft.com/office/drawing/2014/chart" uri="{C3380CC4-5D6E-409C-BE32-E72D297353CC}">
              <c16:uniqueId val="{00000001-6C2D-4ECE-800A-FFFBE7651C80}"/>
            </c:ext>
          </c:extLst>
        </c:ser>
        <c:ser>
          <c:idx val="2"/>
          <c:order val="2"/>
          <c:tx>
            <c:strRef>
              <c:f>Sheet1!$D$108</c:f>
              <c:strCache>
                <c:ptCount val="1"/>
                <c:pt idx="0">
                  <c:v>storage level with 15% demand reduction</c:v>
                </c:pt>
              </c:strCache>
            </c:strRef>
          </c:tx>
          <c:spPr>
            <a:ln w="28575" cap="rnd">
              <a:solidFill>
                <a:srgbClr val="92D050"/>
              </a:solidFill>
              <a:round/>
            </a:ln>
            <a:effectLst/>
          </c:spPr>
          <c:marker>
            <c:symbol val="none"/>
          </c:marker>
          <c:cat>
            <c:numRef>
              <c:f>Sheet1!$E$105:$N$105</c:f>
              <c:numCache>
                <c:formatCode>mmm\-yy</c:formatCode>
                <c:ptCount val="10"/>
                <c:pt idx="0">
                  <c:v>44866</c:v>
                </c:pt>
                <c:pt idx="1">
                  <c:v>44896</c:v>
                </c:pt>
                <c:pt idx="2">
                  <c:v>44927</c:v>
                </c:pt>
                <c:pt idx="3">
                  <c:v>44958</c:v>
                </c:pt>
                <c:pt idx="4">
                  <c:v>44986</c:v>
                </c:pt>
                <c:pt idx="5">
                  <c:v>45017</c:v>
                </c:pt>
                <c:pt idx="6">
                  <c:v>45047</c:v>
                </c:pt>
                <c:pt idx="7">
                  <c:v>45078</c:v>
                </c:pt>
                <c:pt idx="8">
                  <c:v>45108</c:v>
                </c:pt>
                <c:pt idx="9">
                  <c:v>45139</c:v>
                </c:pt>
              </c:numCache>
            </c:numRef>
          </c:cat>
          <c:val>
            <c:numRef>
              <c:f>Sheet1!$E$108:$N$108</c:f>
              <c:numCache>
                <c:formatCode>0%</c:formatCode>
                <c:ptCount val="10"/>
                <c:pt idx="0">
                  <c:v>0.8</c:v>
                </c:pt>
                <c:pt idx="1">
                  <c:v>0.70049198222909159</c:v>
                </c:pt>
                <c:pt idx="2">
                  <c:v>0.56337096667421638</c:v>
                </c:pt>
                <c:pt idx="3">
                  <c:v>0.37933849409485743</c:v>
                </c:pt>
                <c:pt idx="4">
                  <c:v>0.26460407463737301</c:v>
                </c:pt>
                <c:pt idx="5">
                  <c:v>0.17860822919118766</c:v>
                </c:pt>
                <c:pt idx="6">
                  <c:v>0.18279448103248594</c:v>
                </c:pt>
                <c:pt idx="7">
                  <c:v>0.22477737562995423</c:v>
                </c:pt>
                <c:pt idx="8">
                  <c:v>0.29342859654178105</c:v>
                </c:pt>
                <c:pt idx="9">
                  <c:v>0.35301177805730277</c:v>
                </c:pt>
              </c:numCache>
            </c:numRef>
          </c:val>
          <c:smooth val="0"/>
          <c:extLst>
            <c:ext xmlns:c16="http://schemas.microsoft.com/office/drawing/2014/chart" uri="{C3380CC4-5D6E-409C-BE32-E72D297353CC}">
              <c16:uniqueId val="{00000002-6C2D-4ECE-800A-FFFBE7651C80}"/>
            </c:ext>
          </c:extLst>
        </c:ser>
        <c:dLbls>
          <c:showLegendKey val="0"/>
          <c:showVal val="0"/>
          <c:showCatName val="0"/>
          <c:showSerName val="0"/>
          <c:showPercent val="0"/>
          <c:showBubbleSize val="0"/>
        </c:dLbls>
        <c:smooth val="0"/>
        <c:axId val="1197468976"/>
        <c:axId val="1197468144"/>
      </c:lineChart>
      <c:dateAx>
        <c:axId val="1197468976"/>
        <c:scaling>
          <c:orientation val="minMax"/>
        </c:scaling>
        <c:delete val="0"/>
        <c:axPos val="b"/>
        <c:numFmt formatCode="mmm\-yy" sourceLinked="1"/>
        <c:majorTickMark val="none"/>
        <c:minorTickMark val="none"/>
        <c:tickLblPos val="nextTo"/>
        <c:spPr>
          <a:noFill/>
          <a:ln w="19050" cap="flat" cmpd="sng" algn="ctr">
            <a:solidFill>
              <a:schemeClr val="accent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197468144"/>
        <c:crosses val="autoZero"/>
        <c:auto val="0"/>
        <c:lblOffset val="100"/>
        <c:baseTimeUnit val="months"/>
      </c:dateAx>
      <c:valAx>
        <c:axId val="11974681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Storage level (% of max</a:t>
                </a:r>
                <a:r>
                  <a:rPr lang="en-GB" baseline="0"/>
                  <a:t> capaacity)</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1974689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Sheet2!$A$36</c:f>
              <c:strCache>
                <c:ptCount val="1"/>
                <c:pt idx="0">
                  <c:v>Demand (TWh)</c:v>
                </c:pt>
              </c:strCache>
            </c:strRef>
          </c:tx>
          <c:spPr>
            <a:ln w="28575" cap="rnd">
              <a:solidFill>
                <a:schemeClr val="accent1"/>
              </a:solidFill>
              <a:round/>
            </a:ln>
            <a:effectLst/>
          </c:spPr>
          <c:marker>
            <c:symbol val="none"/>
          </c:marker>
          <c:cat>
            <c:numRef>
              <c:f>Sheet2!$B$35:$H$35</c:f>
              <c:numCache>
                <c:formatCode>General</c:formatCode>
                <c:ptCount val="7"/>
                <c:pt idx="0">
                  <c:v>2015</c:v>
                </c:pt>
                <c:pt idx="1">
                  <c:v>2016</c:v>
                </c:pt>
                <c:pt idx="2">
                  <c:v>2017</c:v>
                </c:pt>
                <c:pt idx="3">
                  <c:v>2018</c:v>
                </c:pt>
                <c:pt idx="4">
                  <c:v>2019</c:v>
                </c:pt>
                <c:pt idx="5">
                  <c:v>2020</c:v>
                </c:pt>
                <c:pt idx="6">
                  <c:v>2021</c:v>
                </c:pt>
              </c:numCache>
            </c:numRef>
          </c:cat>
          <c:val>
            <c:numRef>
              <c:f>Sheet2!$B$36:$H$36</c:f>
              <c:numCache>
                <c:formatCode>General</c:formatCode>
                <c:ptCount val="7"/>
                <c:pt idx="0">
                  <c:v>2866.7299999999996</c:v>
                </c:pt>
                <c:pt idx="1">
                  <c:v>2895.6700000000005</c:v>
                </c:pt>
                <c:pt idx="2">
                  <c:v>2921.9100000000008</c:v>
                </c:pt>
                <c:pt idx="3">
                  <c:v>2922.7399999999993</c:v>
                </c:pt>
                <c:pt idx="4">
                  <c:v>2881.49</c:v>
                </c:pt>
                <c:pt idx="5">
                  <c:v>2781.5699999999997</c:v>
                </c:pt>
                <c:pt idx="6">
                  <c:v>2877.0600000000004</c:v>
                </c:pt>
              </c:numCache>
            </c:numRef>
          </c:val>
          <c:smooth val="0"/>
          <c:extLst>
            <c:ext xmlns:c16="http://schemas.microsoft.com/office/drawing/2014/chart" uri="{C3380CC4-5D6E-409C-BE32-E72D297353CC}">
              <c16:uniqueId val="{00000000-D1E6-413D-9639-C7FA98718F03}"/>
            </c:ext>
          </c:extLst>
        </c:ser>
        <c:dLbls>
          <c:showLegendKey val="0"/>
          <c:showVal val="0"/>
          <c:showCatName val="0"/>
          <c:showSerName val="0"/>
          <c:showPercent val="0"/>
          <c:showBubbleSize val="0"/>
        </c:dLbls>
        <c:smooth val="0"/>
        <c:axId val="1096261071"/>
        <c:axId val="1096276047"/>
      </c:lineChart>
      <c:catAx>
        <c:axId val="10962610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96276047"/>
        <c:crosses val="autoZero"/>
        <c:auto val="1"/>
        <c:lblAlgn val="ctr"/>
        <c:lblOffset val="100"/>
        <c:noMultiLvlLbl val="0"/>
      </c:catAx>
      <c:valAx>
        <c:axId val="10962760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9626107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chemeClr val="accent4"/>
                </a:solidFill>
                <a:latin typeface="Qanelas" panose="00000500000000000000" pitchFamily="50" charset="0"/>
              </a:rPr>
              <a:t>2019</a:t>
            </a:r>
            <a:r>
              <a:rPr lang="en-BE" dirty="0">
                <a:solidFill>
                  <a:schemeClr val="accent4"/>
                </a:solidFill>
                <a:latin typeface="Qanelas" panose="00000500000000000000" pitchFamily="50" charset="0"/>
              </a:rPr>
              <a:t> </a:t>
            </a:r>
            <a:endParaRPr lang="en-US" dirty="0">
              <a:solidFill>
                <a:schemeClr val="accent4"/>
              </a:solidFill>
              <a:latin typeface="Qanelas" panose="00000500000000000000" pitchFamily="50"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29"/>
          <c:order val="1"/>
          <c:tx>
            <c:strRef>
              <c:f>EER_2022_generation!$AQ$19</c:f>
              <c:strCache>
                <c:ptCount val="1"/>
                <c:pt idx="0">
                  <c:v>2019</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69E-4350-B30C-3D069F6FDF9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69E-4350-B30C-3D069F6FDF9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69E-4350-B30C-3D069F6FDF9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(EER_2022_generation!$M$26,EER_2022_generation!$M$31:$M$32)</c:f>
              <c:strCache>
                <c:ptCount val="3"/>
                <c:pt idx="0">
                  <c:v>Nuclear</c:v>
                </c:pt>
                <c:pt idx="1">
                  <c:v>Fossil</c:v>
                </c:pt>
                <c:pt idx="2">
                  <c:v>Renewables</c:v>
                </c:pt>
              </c:strCache>
            </c:strRef>
          </c:cat>
          <c:val>
            <c:numRef>
              <c:f>(EER_2022_generation!$AQ$26,EER_2022_generation!$AQ$31:$AQ$32)</c:f>
              <c:numCache>
                <c:formatCode>General</c:formatCode>
                <c:ptCount val="3"/>
                <c:pt idx="0">
                  <c:v>26.6</c:v>
                </c:pt>
                <c:pt idx="1">
                  <c:v>39.4</c:v>
                </c:pt>
                <c:pt idx="2">
                  <c:v>34</c:v>
                </c:pt>
              </c:numCache>
            </c:numRef>
          </c:val>
          <c:extLst>
            <c:ext xmlns:c16="http://schemas.microsoft.com/office/drawing/2014/chart" uri="{C3380CC4-5D6E-409C-BE32-E72D297353CC}">
              <c16:uniqueId val="{00000006-769E-4350-B30C-3D069F6FDF92}"/>
            </c:ext>
          </c:extLst>
        </c:ser>
        <c:dLbls>
          <c:dLblPos val="bestFit"/>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20"/>
                <c:order val="0"/>
                <c:tx>
                  <c:strRef>
                    <c:extLst>
                      <c:ext uri="{02D57815-91ED-43cb-92C2-25804820EDAC}">
                        <c15:formulaRef>
                          <c15:sqref>EER_2022_generation!$AH$19</c15:sqref>
                        </c15:formulaRef>
                      </c:ext>
                    </c:extLst>
                    <c:strCache>
                      <c:ptCount val="1"/>
                      <c:pt idx="0">
                        <c:v>2010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8-769E-4350-B30C-3D069F6FDF9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769E-4350-B30C-3D069F6FDF9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769E-4350-B30C-3D069F6FDF9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c:ext uri="{02D57815-91ED-43cb-92C2-25804820EDAC}">
                        <c15:formulaRef>
                          <c15:sqref>(EER_2022_generation!$AH$26,EER_2022_generation!$AH$31:$AH$32)</c15:sqref>
                        </c15:formulaRef>
                      </c:ext>
                    </c:extLst>
                    <c:numCache>
                      <c:formatCode>General</c:formatCode>
                      <c:ptCount val="3"/>
                      <c:pt idx="0">
                        <c:v>28.9</c:v>
                      </c:pt>
                      <c:pt idx="1">
                        <c:v>48.9</c:v>
                      </c:pt>
                      <c:pt idx="2">
                        <c:v>22.1</c:v>
                      </c:pt>
                    </c:numCache>
                  </c:numRef>
                </c:val>
                <c:extLst>
                  <c:ext xmlns:c16="http://schemas.microsoft.com/office/drawing/2014/chart" uri="{C3380CC4-5D6E-409C-BE32-E72D297353CC}">
                    <c16:uniqueId val="{0000000D-769E-4350-B30C-3D069F6FDF92}"/>
                  </c:ext>
                </c:extLst>
              </c15:ser>
            </c15:filteredPieSeries>
            <c15:filteredPieSeries>
              <c15:ser>
                <c:idx val="30"/>
                <c:order val="2"/>
                <c:tx>
                  <c:strRef>
                    <c:extLst xmlns:c15="http://schemas.microsoft.com/office/drawing/2012/chart">
                      <c:ext xmlns:c15="http://schemas.microsoft.com/office/drawing/2012/chart" uri="{02D57815-91ED-43cb-92C2-25804820EDAC}">
                        <c15:formulaRef>
                          <c15:sqref>EER_2022_generation!$AR$19</c15:sqref>
                        </c15:formulaRef>
                      </c:ext>
                    </c:extLst>
                    <c:strCache>
                      <c:ptCount val="1"/>
                      <c:pt idx="0">
                        <c:v>2020</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0F-769E-4350-B30C-3D069F6FDF92}"/>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1-769E-4350-B30C-3D069F6FDF92}"/>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3-769E-4350-B30C-3D069F6FDF9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(EER_2022_generation!$AR$26,EER_2022_generation!$AR$31:$AR$32)</c15:sqref>
                        </c15:formulaRef>
                      </c:ext>
                    </c:extLst>
                    <c:numCache>
                      <c:formatCode>General</c:formatCode>
                      <c:ptCount val="3"/>
                      <c:pt idx="0">
                        <c:v>24.8</c:v>
                      </c:pt>
                      <c:pt idx="1">
                        <c:v>37.1</c:v>
                      </c:pt>
                      <c:pt idx="2">
                        <c:v>38.200000000000003</c:v>
                      </c:pt>
                    </c:numCache>
                  </c:numRef>
                </c:val>
                <c:extLst xmlns:c15="http://schemas.microsoft.com/office/drawing/2012/chart">
                  <c:ext xmlns:c16="http://schemas.microsoft.com/office/drawing/2014/chart" uri="{C3380CC4-5D6E-409C-BE32-E72D297353CC}">
                    <c16:uniqueId val="{00000014-769E-4350-B30C-3D069F6FDF92}"/>
                  </c:ext>
                </c:extLst>
              </c15:ser>
            </c15:filteredPieSeries>
            <c15:filteredPieSeries>
              <c15:ser>
                <c:idx val="31"/>
                <c:order val="3"/>
                <c:tx>
                  <c:strRef>
                    <c:extLst xmlns:c15="http://schemas.microsoft.com/office/drawing/2012/chart">
                      <c:ext xmlns:c15="http://schemas.microsoft.com/office/drawing/2012/chart" uri="{02D57815-91ED-43cb-92C2-25804820EDAC}">
                        <c15:formulaRef>
                          <c15:sqref>EER_2022_generation!$AS$19</c15:sqref>
                        </c15:formulaRef>
                      </c:ext>
                    </c:extLst>
                    <c:strCache>
                      <c:ptCount val="1"/>
                      <c:pt idx="0">
                        <c:v>2021</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6-769E-4350-B30C-3D069F6FDF92}"/>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8-769E-4350-B30C-3D069F6FDF92}"/>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A-769E-4350-B30C-3D069F6FDF9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(EER_2022_generation!$AS$26,EER_2022_generation!$AS$31:$AS$32)</c15:sqref>
                        </c15:formulaRef>
                      </c:ext>
                    </c:extLst>
                    <c:numCache>
                      <c:formatCode>General</c:formatCode>
                      <c:ptCount val="3"/>
                      <c:pt idx="0">
                        <c:v>25.5</c:v>
                      </c:pt>
                      <c:pt idx="1">
                        <c:v>37.200000000000003</c:v>
                      </c:pt>
                      <c:pt idx="2">
                        <c:v>37.200000000000003</c:v>
                      </c:pt>
                    </c:numCache>
                  </c:numRef>
                </c:val>
                <c:extLst xmlns:c15="http://schemas.microsoft.com/office/drawing/2012/chart">
                  <c:ext xmlns:c16="http://schemas.microsoft.com/office/drawing/2014/chart" uri="{C3380CC4-5D6E-409C-BE32-E72D297353CC}">
                    <c16:uniqueId val="{0000001B-769E-4350-B30C-3D069F6FDF92}"/>
                  </c:ext>
                </c:extLst>
              </c15:ser>
            </c15:filteredPieSeries>
          </c:ext>
        </c:extLst>
      </c:pieChart>
      <c:spPr>
        <a:noFill/>
        <a:ln>
          <a:noFill/>
        </a:ln>
        <a:effectLst/>
      </c:spPr>
    </c:plotArea>
    <c:legend>
      <c:legendPos val="b"/>
      <c:layout>
        <c:manualLayout>
          <c:xMode val="edge"/>
          <c:yMode val="edge"/>
          <c:x val="0.22262050873603229"/>
          <c:y val="0.84006734524169324"/>
          <c:w val="0.55475868455797495"/>
          <c:h val="7.318979781059663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chemeClr val="accent4"/>
                </a:solidFill>
                <a:latin typeface="Qanelas" panose="00000500000000000000" pitchFamily="50" charset="0"/>
              </a:rPr>
              <a:t>2020</a:t>
            </a:r>
            <a:endParaRPr lang="en-BE" baseline="0" dirty="0">
              <a:solidFill>
                <a:schemeClr val="accent4"/>
              </a:solidFill>
              <a:latin typeface="Qanelas" panose="00000500000000000000" pitchFamily="50"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30"/>
          <c:order val="2"/>
          <c:tx>
            <c:strRef>
              <c:f>EER_2022_generation!$AR$19</c:f>
              <c:strCache>
                <c:ptCount val="1"/>
                <c:pt idx="0">
                  <c:v>2020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709-414C-B212-5D8786A66A9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709-414C-B212-5D8786A66A9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709-414C-B212-5D8786A66A9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ln>
                      <a:noFill/>
                    </a:ln>
                    <a:solidFill>
                      <a:schemeClr val="bg1"/>
                    </a:solidFill>
                    <a:latin typeface="+mn-lt"/>
                    <a:ea typeface="+mn-ea"/>
                    <a:cs typeface="+mn-cs"/>
                  </a:defRPr>
                </a:pPr>
                <a:endParaRPr lang="LID4096"/>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(EER_2022_generation!$M$26,EER_2022_generation!$M$31:$M$32)</c:f>
              <c:strCache>
                <c:ptCount val="3"/>
                <c:pt idx="0">
                  <c:v>Nuclear</c:v>
                </c:pt>
                <c:pt idx="1">
                  <c:v>Fossil</c:v>
                </c:pt>
                <c:pt idx="2">
                  <c:v>Renewables</c:v>
                </c:pt>
              </c:strCache>
              <c:extLst/>
            </c:strRef>
          </c:cat>
          <c:val>
            <c:numRef>
              <c:f>(EER_2022_generation!$AR$26,EER_2022_generation!$AR$31:$AR$32)</c:f>
              <c:numCache>
                <c:formatCode>General</c:formatCode>
                <c:ptCount val="3"/>
                <c:pt idx="0">
                  <c:v>24.8</c:v>
                </c:pt>
                <c:pt idx="1">
                  <c:v>37.1</c:v>
                </c:pt>
                <c:pt idx="2">
                  <c:v>38.200000000000003</c:v>
                </c:pt>
              </c:numCache>
              <c:extLst/>
            </c:numRef>
          </c:val>
          <c:extLst>
            <c:ext xmlns:c16="http://schemas.microsoft.com/office/drawing/2014/chart" uri="{C3380CC4-5D6E-409C-BE32-E72D297353CC}">
              <c16:uniqueId val="{00000006-5709-414C-B212-5D8786A66A99}"/>
            </c:ext>
          </c:extLst>
        </c:ser>
        <c:dLbls>
          <c:dLblPos val="ctr"/>
          <c:showLegendKey val="0"/>
          <c:showVal val="0"/>
          <c:showCatName val="0"/>
          <c:showSerName val="0"/>
          <c:showPercent val="1"/>
          <c:showBubbleSize val="0"/>
          <c:showLeaderLines val="1"/>
        </c:dLbls>
        <c:firstSliceAng val="0"/>
        <c:extLst>
          <c:ext xmlns:c15="http://schemas.microsoft.com/office/drawing/2012/chart" uri="{02D57815-91ED-43cb-92C2-25804820EDAC}">
            <c15:filteredPieSeries>
              <c15:ser>
                <c:idx val="10"/>
                <c:order val="0"/>
                <c:tx>
                  <c:strRef>
                    <c:extLst>
                      <c:ext uri="{02D57815-91ED-43cb-92C2-25804820EDAC}">
                        <c15:formulaRef>
                          <c15:sqref>EER_2022_generation!$X$19</c15:sqref>
                        </c15:formulaRef>
                      </c:ext>
                    </c:extLst>
                    <c:strCache>
                      <c:ptCount val="1"/>
                      <c:pt idx="0">
                        <c:v>2000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8-5709-414C-B212-5D8786A66A9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5709-414C-B212-5D8786A66A9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5709-414C-B212-5D8786A66A9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c:ext uri="{02D57815-91ED-43cb-92C2-25804820EDAC}">
                        <c15:formulaRef>
                          <c15:sqref>(EER_2022_generation!$X$26,EER_2022_generation!$X$31:$X$32)</c15:sqref>
                        </c15:formulaRef>
                      </c:ext>
                    </c:extLst>
                    <c:numCache>
                      <c:formatCode>General</c:formatCode>
                      <c:ptCount val="3"/>
                      <c:pt idx="0">
                        <c:v>32.700000000000003</c:v>
                      </c:pt>
                      <c:pt idx="1">
                        <c:v>51.8</c:v>
                      </c:pt>
                      <c:pt idx="2">
                        <c:v>15.5</c:v>
                      </c:pt>
                    </c:numCache>
                  </c:numRef>
                </c:val>
                <c:extLst>
                  <c:ext xmlns:c16="http://schemas.microsoft.com/office/drawing/2014/chart" uri="{C3380CC4-5D6E-409C-BE32-E72D297353CC}">
                    <c16:uniqueId val="{0000000D-5709-414C-B212-5D8786A66A99}"/>
                  </c:ext>
                </c:extLst>
              </c15:ser>
            </c15:filteredPieSeries>
            <c15:filteredPieSeries>
              <c15:ser>
                <c:idx val="20"/>
                <c:order val="1"/>
                <c:tx>
                  <c:strRef>
                    <c:extLst xmlns:c15="http://schemas.microsoft.com/office/drawing/2012/chart">
                      <c:ext xmlns:c15="http://schemas.microsoft.com/office/drawing/2012/chart" uri="{02D57815-91ED-43cb-92C2-25804820EDAC}">
                        <c15:formulaRef>
                          <c15:sqref>EER_2022_generation!$AH$19</c15:sqref>
                        </c15:formulaRef>
                      </c:ext>
                    </c:extLst>
                    <c:strCache>
                      <c:ptCount val="1"/>
                      <c:pt idx="0">
                        <c:v>2010</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0F-5709-414C-B212-5D8786A66A99}"/>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1-5709-414C-B212-5D8786A66A99}"/>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3-5709-414C-B212-5D8786A66A9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(EER_2022_generation!$AH$26,EER_2022_generation!$AH$31:$AH$32)</c15:sqref>
                        </c15:formulaRef>
                      </c:ext>
                    </c:extLst>
                    <c:numCache>
                      <c:formatCode>General</c:formatCode>
                      <c:ptCount val="3"/>
                      <c:pt idx="0">
                        <c:v>28.9</c:v>
                      </c:pt>
                      <c:pt idx="1">
                        <c:v>48.9</c:v>
                      </c:pt>
                      <c:pt idx="2">
                        <c:v>22.1</c:v>
                      </c:pt>
                    </c:numCache>
                  </c:numRef>
                </c:val>
                <c:extLst xmlns:c15="http://schemas.microsoft.com/office/drawing/2012/chart">
                  <c:ext xmlns:c16="http://schemas.microsoft.com/office/drawing/2014/chart" uri="{C3380CC4-5D6E-409C-BE32-E72D297353CC}">
                    <c16:uniqueId val="{00000014-5709-414C-B212-5D8786A66A99}"/>
                  </c:ext>
                </c:extLst>
              </c15:ser>
            </c15:filteredPieSeries>
            <c15:filteredPieSeries>
              <c15:ser>
                <c:idx val="31"/>
                <c:order val="3"/>
                <c:tx>
                  <c:strRef>
                    <c:extLst xmlns:c15="http://schemas.microsoft.com/office/drawing/2012/chart">
                      <c:ext xmlns:c15="http://schemas.microsoft.com/office/drawing/2012/chart" uri="{02D57815-91ED-43cb-92C2-25804820EDAC}">
                        <c15:formulaRef>
                          <c15:sqref>EER_2022_generation!$AS$19</c15:sqref>
                        </c15:formulaRef>
                      </c:ext>
                    </c:extLst>
                    <c:strCache>
                      <c:ptCount val="1"/>
                      <c:pt idx="0">
                        <c:v>2021</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6-5709-414C-B212-5D8786A66A99}"/>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8-5709-414C-B212-5D8786A66A99}"/>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A-5709-414C-B212-5D8786A66A9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(EER_2022_generation!$AS$26,EER_2022_generation!$AS$31:$AS$32)</c15:sqref>
                        </c15:formulaRef>
                      </c:ext>
                    </c:extLst>
                    <c:numCache>
                      <c:formatCode>General</c:formatCode>
                      <c:ptCount val="3"/>
                      <c:pt idx="0">
                        <c:v>25.5</c:v>
                      </c:pt>
                      <c:pt idx="1">
                        <c:v>37.200000000000003</c:v>
                      </c:pt>
                      <c:pt idx="2">
                        <c:v>37.200000000000003</c:v>
                      </c:pt>
                    </c:numCache>
                  </c:numRef>
                </c:val>
                <c:extLst xmlns:c15="http://schemas.microsoft.com/office/drawing/2012/chart">
                  <c:ext xmlns:c16="http://schemas.microsoft.com/office/drawing/2014/chart" uri="{C3380CC4-5D6E-409C-BE32-E72D297353CC}">
                    <c16:uniqueId val="{0000001B-5709-414C-B212-5D8786A66A99}"/>
                  </c:ext>
                </c:extLst>
              </c15:ser>
            </c15:filteredPieSeries>
          </c:ext>
        </c:extLst>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chemeClr val="accent4"/>
                </a:solidFill>
                <a:latin typeface="Qanelas" panose="00000500000000000000" pitchFamily="50" charset="0"/>
              </a:rPr>
              <a:t>2021</a:t>
            </a:r>
            <a:endParaRPr lang="en-BE" dirty="0">
              <a:solidFill>
                <a:schemeClr val="accent4"/>
              </a:solidFill>
              <a:latin typeface="Qanelas" panose="00000500000000000000" pitchFamily="50"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31"/>
          <c:order val="3"/>
          <c:tx>
            <c:strRef>
              <c:f>EER_2022_generation!$AS$19</c:f>
              <c:strCache>
                <c:ptCount val="1"/>
                <c:pt idx="0">
                  <c:v>2021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E0E-4B75-8935-3953131D68A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E0E-4B75-8935-3953131D68A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E0E-4B75-8935-3953131D68A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(EER_2022_generation!$M$26,EER_2022_generation!$M$31:$M$32)</c:f>
              <c:strCache>
                <c:ptCount val="3"/>
                <c:pt idx="0">
                  <c:v>Nuclear</c:v>
                </c:pt>
                <c:pt idx="1">
                  <c:v>Fossil</c:v>
                </c:pt>
                <c:pt idx="2">
                  <c:v>Renewables</c:v>
                </c:pt>
              </c:strCache>
              <c:extLst/>
            </c:strRef>
          </c:cat>
          <c:val>
            <c:numRef>
              <c:f>(EER_2022_generation!$AS$26,EER_2022_generation!$AS$31:$AS$32)</c:f>
              <c:numCache>
                <c:formatCode>General</c:formatCode>
                <c:ptCount val="3"/>
                <c:pt idx="0">
                  <c:v>25.5</c:v>
                </c:pt>
                <c:pt idx="1">
                  <c:v>37.200000000000003</c:v>
                </c:pt>
                <c:pt idx="2">
                  <c:v>37.200000000000003</c:v>
                </c:pt>
              </c:numCache>
              <c:extLst/>
            </c:numRef>
          </c:val>
          <c:extLst>
            <c:ext xmlns:c16="http://schemas.microsoft.com/office/drawing/2014/chart" uri="{C3380CC4-5D6E-409C-BE32-E72D297353CC}">
              <c16:uniqueId val="{00000006-AE0E-4B75-8935-3953131D68AC}"/>
            </c:ext>
          </c:extLst>
        </c:ser>
        <c:dLbls>
          <c:dLblPos val="inEnd"/>
          <c:showLegendKey val="0"/>
          <c:showVal val="0"/>
          <c:showCatName val="0"/>
          <c:showSerName val="0"/>
          <c:showPercent val="1"/>
          <c:showBubbleSize val="0"/>
          <c:showLeaderLines val="1"/>
        </c:dLbls>
        <c:firstSliceAng val="0"/>
        <c:extLst>
          <c:ext xmlns:c15="http://schemas.microsoft.com/office/drawing/2012/chart" uri="{02D57815-91ED-43cb-92C2-25804820EDAC}">
            <c15:filteredPieSeries>
              <c15:ser>
                <c:idx val="10"/>
                <c:order val="0"/>
                <c:tx>
                  <c:strRef>
                    <c:extLst>
                      <c:ext uri="{02D57815-91ED-43cb-92C2-25804820EDAC}">
                        <c15:formulaRef>
                          <c15:sqref>EER_2022_generation!$X$19</c15:sqref>
                        </c15:formulaRef>
                      </c:ext>
                    </c:extLst>
                    <c:strCache>
                      <c:ptCount val="1"/>
                      <c:pt idx="0">
                        <c:v>2000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8-AE0E-4B75-8935-3953131D68A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AE0E-4B75-8935-3953131D68A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AE0E-4B75-8935-3953131D68A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c:ext uri="{02D57815-91ED-43cb-92C2-25804820EDAC}">
                        <c15:formulaRef>
                          <c15:sqref>(EER_2022_generation!$X$26,EER_2022_generation!$X$31:$X$32)</c15:sqref>
                        </c15:formulaRef>
                      </c:ext>
                    </c:extLst>
                    <c:numCache>
                      <c:formatCode>General</c:formatCode>
                      <c:ptCount val="3"/>
                      <c:pt idx="0">
                        <c:v>32.700000000000003</c:v>
                      </c:pt>
                      <c:pt idx="1">
                        <c:v>51.8</c:v>
                      </c:pt>
                      <c:pt idx="2">
                        <c:v>15.5</c:v>
                      </c:pt>
                    </c:numCache>
                  </c:numRef>
                </c:val>
                <c:extLst>
                  <c:ext xmlns:c16="http://schemas.microsoft.com/office/drawing/2014/chart" uri="{C3380CC4-5D6E-409C-BE32-E72D297353CC}">
                    <c16:uniqueId val="{0000000D-AE0E-4B75-8935-3953131D68AC}"/>
                  </c:ext>
                </c:extLst>
              </c15:ser>
            </c15:filteredPieSeries>
            <c15:filteredPieSeries>
              <c15:ser>
                <c:idx val="20"/>
                <c:order val="1"/>
                <c:tx>
                  <c:strRef>
                    <c:extLst xmlns:c15="http://schemas.microsoft.com/office/drawing/2012/chart">
                      <c:ext xmlns:c15="http://schemas.microsoft.com/office/drawing/2012/chart" uri="{02D57815-91ED-43cb-92C2-25804820EDAC}">
                        <c15:formulaRef>
                          <c15:sqref>EER_2022_generation!$AH$19</c15:sqref>
                        </c15:formulaRef>
                      </c:ext>
                    </c:extLst>
                    <c:strCache>
                      <c:ptCount val="1"/>
                      <c:pt idx="0">
                        <c:v>2010</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0F-AE0E-4B75-8935-3953131D68AC}"/>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1-AE0E-4B75-8935-3953131D68AC}"/>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3-AE0E-4B75-8935-3953131D68A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(EER_2022_generation!$AH$26,EER_2022_generation!$AH$31:$AH$32)</c15:sqref>
                        </c15:formulaRef>
                      </c:ext>
                    </c:extLst>
                    <c:numCache>
                      <c:formatCode>General</c:formatCode>
                      <c:ptCount val="3"/>
                      <c:pt idx="0">
                        <c:v>28.9</c:v>
                      </c:pt>
                      <c:pt idx="1">
                        <c:v>48.9</c:v>
                      </c:pt>
                      <c:pt idx="2">
                        <c:v>22.1</c:v>
                      </c:pt>
                    </c:numCache>
                  </c:numRef>
                </c:val>
                <c:extLst xmlns:c15="http://schemas.microsoft.com/office/drawing/2012/chart">
                  <c:ext xmlns:c16="http://schemas.microsoft.com/office/drawing/2014/chart" uri="{C3380CC4-5D6E-409C-BE32-E72D297353CC}">
                    <c16:uniqueId val="{00000014-AE0E-4B75-8935-3953131D68AC}"/>
                  </c:ext>
                </c:extLst>
              </c15:ser>
            </c15:filteredPieSeries>
            <c15:filteredPieSeries>
              <c15:ser>
                <c:idx val="30"/>
                <c:order val="2"/>
                <c:tx>
                  <c:strRef>
                    <c:extLst xmlns:c15="http://schemas.microsoft.com/office/drawing/2012/chart">
                      <c:ext xmlns:c15="http://schemas.microsoft.com/office/drawing/2012/chart" uri="{02D57815-91ED-43cb-92C2-25804820EDAC}">
                        <c15:formulaRef>
                          <c15:sqref>EER_2022_generation!$AR$19</c15:sqref>
                        </c15:formulaRef>
                      </c:ext>
                    </c:extLst>
                    <c:strCache>
                      <c:ptCount val="1"/>
                      <c:pt idx="0">
                        <c:v>2020</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6-AE0E-4B75-8935-3953131D68AC}"/>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8-AE0E-4B75-8935-3953131D68AC}"/>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A-AE0E-4B75-8935-3953131D68A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(EER_2022_generation!$M$26,EER_2022_generation!$M$31:$M$32)</c15:sqref>
                        </c15:formulaRef>
                      </c:ext>
                    </c:extLst>
                    <c:strCache>
                      <c:ptCount val="3"/>
                      <c:pt idx="0">
                        <c:v>Nuclear</c:v>
                      </c:pt>
                      <c:pt idx="1">
                        <c:v>Fossil</c:v>
                      </c:pt>
                      <c:pt idx="2">
                        <c:v>Renewables</c:v>
                      </c:pt>
                    </c:strCache>
                  </c:strRef>
                </c:cat>
                <c:val>
                  <c:numRef>
                    <c:extLst xmlns:c15="http://schemas.microsoft.com/office/drawing/2012/chart">
                      <c:ext xmlns:c15="http://schemas.microsoft.com/office/drawing/2012/chart" uri="{02D57815-91ED-43cb-92C2-25804820EDAC}">
                        <c15:formulaRef>
                          <c15:sqref>(EER_2022_generation!$AR$26,EER_2022_generation!$AR$31:$AR$32)</c15:sqref>
                        </c15:formulaRef>
                      </c:ext>
                    </c:extLst>
                    <c:numCache>
                      <c:formatCode>General</c:formatCode>
                      <c:ptCount val="3"/>
                      <c:pt idx="0">
                        <c:v>24.8</c:v>
                      </c:pt>
                      <c:pt idx="1">
                        <c:v>37.1</c:v>
                      </c:pt>
                      <c:pt idx="2">
                        <c:v>38.200000000000003</c:v>
                      </c:pt>
                    </c:numCache>
                  </c:numRef>
                </c:val>
                <c:extLst xmlns:c15="http://schemas.microsoft.com/office/drawing/2012/chart">
                  <c:ext xmlns:c16="http://schemas.microsoft.com/office/drawing/2014/chart" uri="{C3380CC4-5D6E-409C-BE32-E72D297353CC}">
                    <c16:uniqueId val="{0000001B-AE0E-4B75-8935-3953131D68AC}"/>
                  </c:ext>
                </c:extLst>
              </c15:ser>
            </c15:filteredPieSeries>
          </c:ext>
        </c:extLst>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chemeClr val="accent4"/>
                </a:solidFill>
                <a:latin typeface="Qanelas" panose="00000500000000000000" pitchFamily="50" charset="0"/>
              </a:rPr>
              <a:t>2030</a:t>
            </a:r>
          </a:p>
        </c:rich>
      </c:tx>
      <c:layout>
        <c:manualLayout>
          <c:xMode val="edge"/>
          <c:yMode val="edge"/>
          <c:x val="0.45419055821630661"/>
          <c:y val="6.664799298359318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tx>
            <c:strRef>
              <c:f>EER_2022_generation!$BU$72</c:f>
              <c:strCache>
                <c:ptCount val="1"/>
                <c:pt idx="0">
                  <c:v>2030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415-4277-9380-5CD83EA8D7B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415-4277-9380-5CD83EA8D7B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415-4277-9380-5CD83EA8D7B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EER_2022_generation!$BT$73:$BT$75</c:f>
              <c:strCache>
                <c:ptCount val="3"/>
                <c:pt idx="0">
                  <c:v>Nuclear</c:v>
                </c:pt>
                <c:pt idx="1">
                  <c:v>Fossil</c:v>
                </c:pt>
                <c:pt idx="2">
                  <c:v>Renewables</c:v>
                </c:pt>
              </c:strCache>
            </c:strRef>
          </c:cat>
          <c:val>
            <c:numRef>
              <c:f>EER_2022_generation!$BU$73:$BU$75</c:f>
              <c:numCache>
                <c:formatCode>General</c:formatCode>
                <c:ptCount val="3"/>
                <c:pt idx="0">
                  <c:v>15</c:v>
                </c:pt>
                <c:pt idx="1">
                  <c:v>15</c:v>
                </c:pt>
                <c:pt idx="2">
                  <c:v>70</c:v>
                </c:pt>
              </c:numCache>
            </c:numRef>
          </c:val>
          <c:extLst>
            <c:ext xmlns:c16="http://schemas.microsoft.com/office/drawing/2014/chart" uri="{C3380CC4-5D6E-409C-BE32-E72D297353CC}">
              <c16:uniqueId val="{00000006-C415-4277-9380-5CD83EA8D7B8}"/>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ayout>
        <c:manualLayout>
          <c:xMode val="edge"/>
          <c:yMode val="edge"/>
          <c:x val="0.33926321061108938"/>
          <c:y val="0.83390021299806416"/>
          <c:w val="0.44210355343835284"/>
          <c:h val="7.029329708802060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Share of fuels in generation mix (%)</a:t>
            </a:r>
          </a:p>
          <a:p>
            <a:pPr>
              <a:defRPr/>
            </a:pPr>
            <a:r>
              <a:rPr lang="en-BE" dirty="0"/>
              <a:t>EU-27</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3.1793430712465293E-2"/>
          <c:y val="0.16145930286270568"/>
          <c:w val="0.9561292746015444"/>
          <c:h val="0.71154228883161919"/>
        </c:manualLayout>
      </c:layout>
      <c:lineChart>
        <c:grouping val="standard"/>
        <c:varyColors val="0"/>
        <c:ser>
          <c:idx val="5"/>
          <c:order val="0"/>
          <c:tx>
            <c:strRef>
              <c:f>EER_2022_generation!$M$26</c:f>
              <c:strCache>
                <c:ptCount val="1"/>
                <c:pt idx="0">
                  <c:v>Nuclear</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BE-4073-8DF3-C04666DEF1A9}"/>
                </c:ext>
              </c:extLst>
            </c:dLbl>
            <c:dLbl>
              <c:idx val="1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CBE-4073-8DF3-C04666DEF1A9}"/>
                </c:ext>
              </c:extLst>
            </c:dLbl>
            <c:dLbl>
              <c:idx val="1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CBE-4073-8DF3-C04666DEF1A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EER_2022_generation!$AH$26:$AS$26</c:f>
              <c:numCache>
                <c:formatCode>General</c:formatCode>
                <c:ptCount val="12"/>
                <c:pt idx="0">
                  <c:v>28.9</c:v>
                </c:pt>
                <c:pt idx="1">
                  <c:v>28.8</c:v>
                </c:pt>
                <c:pt idx="2">
                  <c:v>27.9</c:v>
                </c:pt>
                <c:pt idx="3">
                  <c:v>27.9</c:v>
                </c:pt>
                <c:pt idx="4">
                  <c:v>28.7</c:v>
                </c:pt>
                <c:pt idx="5">
                  <c:v>27.4</c:v>
                </c:pt>
                <c:pt idx="6">
                  <c:v>26.5</c:v>
                </c:pt>
                <c:pt idx="7">
                  <c:v>25.9</c:v>
                </c:pt>
                <c:pt idx="8">
                  <c:v>26.1</c:v>
                </c:pt>
                <c:pt idx="9">
                  <c:v>26.6</c:v>
                </c:pt>
                <c:pt idx="10">
                  <c:v>24.8</c:v>
                </c:pt>
                <c:pt idx="11">
                  <c:v>25.5</c:v>
                </c:pt>
              </c:numCache>
              <c:extLst/>
            </c:numRef>
          </c:val>
          <c:smooth val="0"/>
          <c:extLst>
            <c:ext xmlns:c16="http://schemas.microsoft.com/office/drawing/2014/chart" uri="{C3380CC4-5D6E-409C-BE32-E72D297353CC}">
              <c16:uniqueId val="{00000003-ECBE-4073-8DF3-C04666DEF1A9}"/>
            </c:ext>
          </c:extLst>
        </c:ser>
        <c:ser>
          <c:idx val="11"/>
          <c:order val="1"/>
          <c:tx>
            <c:strRef>
              <c:f>EER_2022_generation!$M$31</c:f>
              <c:strCache>
                <c:ptCount val="1"/>
                <c:pt idx="0">
                  <c:v>Fossil</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CBE-4073-8DF3-C04666DEF1A9}"/>
                </c:ext>
              </c:extLst>
            </c:dLbl>
            <c:dLbl>
              <c:idx val="10"/>
              <c:layout>
                <c:manualLayout>
                  <c:x val="-3.5710454848241743E-2"/>
                  <c:y val="3.8772990092105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CBE-4073-8DF3-C04666DEF1A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EER_2022_generation!$AH$31:$AS$31</c:f>
              <c:numCache>
                <c:formatCode>General</c:formatCode>
                <c:ptCount val="12"/>
                <c:pt idx="0">
                  <c:v>48.9</c:v>
                </c:pt>
                <c:pt idx="1">
                  <c:v>49.1</c:v>
                </c:pt>
                <c:pt idx="2">
                  <c:v>47</c:v>
                </c:pt>
                <c:pt idx="3">
                  <c:v>44.1</c:v>
                </c:pt>
                <c:pt idx="4">
                  <c:v>41.6</c:v>
                </c:pt>
                <c:pt idx="5">
                  <c:v>42.8</c:v>
                </c:pt>
                <c:pt idx="6">
                  <c:v>43.4</c:v>
                </c:pt>
                <c:pt idx="7">
                  <c:v>44.1</c:v>
                </c:pt>
                <c:pt idx="8">
                  <c:v>41.5</c:v>
                </c:pt>
                <c:pt idx="9">
                  <c:v>39.4</c:v>
                </c:pt>
                <c:pt idx="10">
                  <c:v>37.1</c:v>
                </c:pt>
                <c:pt idx="11">
                  <c:v>37.200000000000003</c:v>
                </c:pt>
              </c:numCache>
              <c:extLst/>
            </c:numRef>
          </c:val>
          <c:smooth val="0"/>
          <c:extLst>
            <c:ext xmlns:c16="http://schemas.microsoft.com/office/drawing/2014/chart" uri="{C3380CC4-5D6E-409C-BE32-E72D297353CC}">
              <c16:uniqueId val="{00000006-ECBE-4073-8DF3-C04666DEF1A9}"/>
            </c:ext>
          </c:extLst>
        </c:ser>
        <c:ser>
          <c:idx val="12"/>
          <c:order val="2"/>
          <c:tx>
            <c:strRef>
              <c:f>EER_2022_generation!$M$32</c:f>
              <c:strCache>
                <c:ptCount val="1"/>
                <c:pt idx="0">
                  <c:v>Renewables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CBE-4073-8DF3-C04666DEF1A9}"/>
                </c:ext>
              </c:extLst>
            </c:dLbl>
            <c:dLbl>
              <c:idx val="1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CBE-4073-8DF3-C04666DEF1A9}"/>
                </c:ext>
              </c:extLst>
            </c:dLbl>
            <c:dLbl>
              <c:idx val="11"/>
              <c:layout>
                <c:manualLayout>
                  <c:x val="-2.957434668492543E-2"/>
                  <c:y val="-3.60597131273185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CBE-4073-8DF3-C04666DEF1A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EER_2022_generation!$AH$32:$AS$32</c:f>
              <c:numCache>
                <c:formatCode>General</c:formatCode>
                <c:ptCount val="12"/>
                <c:pt idx="0">
                  <c:v>22.1</c:v>
                </c:pt>
                <c:pt idx="1">
                  <c:v>22.2</c:v>
                </c:pt>
                <c:pt idx="2">
                  <c:v>25.1</c:v>
                </c:pt>
                <c:pt idx="3">
                  <c:v>28</c:v>
                </c:pt>
                <c:pt idx="4">
                  <c:v>29.6</c:v>
                </c:pt>
                <c:pt idx="5">
                  <c:v>29.8</c:v>
                </c:pt>
                <c:pt idx="6">
                  <c:v>30.1</c:v>
                </c:pt>
                <c:pt idx="7">
                  <c:v>29.9</c:v>
                </c:pt>
                <c:pt idx="8">
                  <c:v>32.299999999999997</c:v>
                </c:pt>
                <c:pt idx="9">
                  <c:v>34</c:v>
                </c:pt>
                <c:pt idx="10">
                  <c:v>38.200000000000003</c:v>
                </c:pt>
                <c:pt idx="11">
                  <c:v>37.200000000000003</c:v>
                </c:pt>
              </c:numCache>
              <c:extLst/>
            </c:numRef>
          </c:val>
          <c:smooth val="0"/>
          <c:extLst>
            <c:ext xmlns:c16="http://schemas.microsoft.com/office/drawing/2014/chart" uri="{C3380CC4-5D6E-409C-BE32-E72D297353CC}">
              <c16:uniqueId val="{0000000A-ECBE-4073-8DF3-C04666DEF1A9}"/>
            </c:ext>
          </c:extLst>
        </c:ser>
        <c:dLbls>
          <c:showLegendKey val="0"/>
          <c:showVal val="0"/>
          <c:showCatName val="0"/>
          <c:showSerName val="0"/>
          <c:showPercent val="0"/>
          <c:showBubbleSize val="0"/>
        </c:dLbls>
        <c:marker val="1"/>
        <c:smooth val="0"/>
        <c:axId val="2052299375"/>
        <c:axId val="2052299791"/>
      </c:lineChart>
      <c:catAx>
        <c:axId val="20522993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052299791"/>
        <c:crosses val="autoZero"/>
        <c:auto val="1"/>
        <c:lblAlgn val="ctr"/>
        <c:lblOffset val="100"/>
        <c:noMultiLvlLbl val="0"/>
      </c:catAx>
      <c:valAx>
        <c:axId val="2052299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052299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Share</a:t>
            </a:r>
            <a:r>
              <a:rPr lang="en-BE" baseline="0" dirty="0"/>
              <a:t> of fuels in generation mix (%)</a:t>
            </a:r>
          </a:p>
          <a:p>
            <a:pPr>
              <a:defRPr/>
            </a:pPr>
            <a:r>
              <a:rPr lang="en-BE" baseline="0" dirty="0"/>
              <a:t>EU-27</a:t>
            </a:r>
            <a:endParaRPr lang="en-BE" dirty="0"/>
          </a:p>
        </c:rich>
      </c:tx>
      <c:layout>
        <c:manualLayout>
          <c:xMode val="edge"/>
          <c:yMode val="edge"/>
          <c:x val="0.35586047463425591"/>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percentStacked"/>
        <c:varyColors val="0"/>
        <c:ser>
          <c:idx val="0"/>
          <c:order val="0"/>
          <c:tx>
            <c:strRef>
              <c:f>EER_2022_generation!$M$20</c:f>
              <c:strCache>
                <c:ptCount val="1"/>
                <c:pt idx="0">
                  <c:v>Gas</c:v>
                </c:pt>
              </c:strCache>
            </c:strRef>
          </c:tx>
          <c:spPr>
            <a:solidFill>
              <a:schemeClr val="accent2"/>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EER_2022_generation!$AH$20:$AS$20</c:f>
              <c:numCache>
                <c:formatCode>General</c:formatCode>
                <c:ptCount val="12"/>
                <c:pt idx="0">
                  <c:v>20</c:v>
                </c:pt>
                <c:pt idx="1">
                  <c:v>19.2</c:v>
                </c:pt>
                <c:pt idx="2">
                  <c:v>16.7</c:v>
                </c:pt>
                <c:pt idx="3">
                  <c:v>14.4</c:v>
                </c:pt>
                <c:pt idx="4">
                  <c:v>12.6</c:v>
                </c:pt>
                <c:pt idx="5">
                  <c:v>13.8</c:v>
                </c:pt>
                <c:pt idx="6">
                  <c:v>16.100000000000001</c:v>
                </c:pt>
                <c:pt idx="7">
                  <c:v>18</c:v>
                </c:pt>
                <c:pt idx="8">
                  <c:v>16.8</c:v>
                </c:pt>
                <c:pt idx="9">
                  <c:v>19.8</c:v>
                </c:pt>
                <c:pt idx="10">
                  <c:v>19.899999999999999</c:v>
                </c:pt>
                <c:pt idx="11">
                  <c:v>18.2</c:v>
                </c:pt>
              </c:numCache>
              <c:extLst/>
            </c:numRef>
          </c:val>
          <c:extLst>
            <c:ext xmlns:c16="http://schemas.microsoft.com/office/drawing/2014/chart" uri="{C3380CC4-5D6E-409C-BE32-E72D297353CC}">
              <c16:uniqueId val="{00000000-0DEE-479B-8C86-1573A49E73F6}"/>
            </c:ext>
          </c:extLst>
        </c:ser>
        <c:ser>
          <c:idx val="3"/>
          <c:order val="1"/>
          <c:tx>
            <c:strRef>
              <c:f>EER_2022_generation!$M$23</c:f>
              <c:strCache>
                <c:ptCount val="1"/>
                <c:pt idx="0">
                  <c:v>Coal</c:v>
                </c:pt>
              </c:strCache>
            </c:strRef>
          </c:tx>
          <c:spPr>
            <a:solidFill>
              <a:schemeClr val="tx1"/>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EER_2022_generation!$AH$23:$AS$23</c:f>
              <c:numCache>
                <c:formatCode>General</c:formatCode>
                <c:ptCount val="12"/>
                <c:pt idx="0">
                  <c:v>23.7</c:v>
                </c:pt>
                <c:pt idx="1">
                  <c:v>24.9</c:v>
                </c:pt>
                <c:pt idx="2">
                  <c:v>25.6</c:v>
                </c:pt>
                <c:pt idx="3">
                  <c:v>25.2</c:v>
                </c:pt>
                <c:pt idx="4">
                  <c:v>24.5</c:v>
                </c:pt>
                <c:pt idx="5">
                  <c:v>24.5</c:v>
                </c:pt>
                <c:pt idx="6">
                  <c:v>22.8</c:v>
                </c:pt>
                <c:pt idx="7">
                  <c:v>21.8</c:v>
                </c:pt>
                <c:pt idx="8">
                  <c:v>20.399999999999999</c:v>
                </c:pt>
                <c:pt idx="9">
                  <c:v>15.7</c:v>
                </c:pt>
                <c:pt idx="10">
                  <c:v>13.2</c:v>
                </c:pt>
                <c:pt idx="11">
                  <c:v>15.2</c:v>
                </c:pt>
              </c:numCache>
              <c:extLst/>
            </c:numRef>
          </c:val>
          <c:extLst>
            <c:ext xmlns:c16="http://schemas.microsoft.com/office/drawing/2014/chart" uri="{C3380CC4-5D6E-409C-BE32-E72D297353CC}">
              <c16:uniqueId val="{00000001-0DEE-479B-8C86-1573A49E73F6}"/>
            </c:ext>
          </c:extLst>
        </c:ser>
        <c:ser>
          <c:idx val="4"/>
          <c:order val="2"/>
          <c:tx>
            <c:strRef>
              <c:f>EER_2022_generation!$M$24</c:f>
              <c:strCache>
                <c:ptCount val="1"/>
                <c:pt idx="0">
                  <c:v>Hydro</c:v>
                </c:pt>
              </c:strCache>
            </c:strRef>
          </c:tx>
          <c:spPr>
            <a:solidFill>
              <a:schemeClr val="accent5"/>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EER_2022_generation!$AH$24:$AS$24</c:f>
              <c:numCache>
                <c:formatCode>General</c:formatCode>
                <c:ptCount val="12"/>
                <c:pt idx="0">
                  <c:v>12.6</c:v>
                </c:pt>
                <c:pt idx="1">
                  <c:v>10.6</c:v>
                </c:pt>
                <c:pt idx="2">
                  <c:v>11.4</c:v>
                </c:pt>
                <c:pt idx="3">
                  <c:v>12.7</c:v>
                </c:pt>
                <c:pt idx="4">
                  <c:v>13.1</c:v>
                </c:pt>
                <c:pt idx="5">
                  <c:v>11.7</c:v>
                </c:pt>
                <c:pt idx="6">
                  <c:v>11.9</c:v>
                </c:pt>
                <c:pt idx="7">
                  <c:v>10.1</c:v>
                </c:pt>
                <c:pt idx="8">
                  <c:v>11.8</c:v>
                </c:pt>
                <c:pt idx="9">
                  <c:v>11.1</c:v>
                </c:pt>
                <c:pt idx="10">
                  <c:v>12.6</c:v>
                </c:pt>
                <c:pt idx="11">
                  <c:v>12.1</c:v>
                </c:pt>
              </c:numCache>
              <c:extLst/>
            </c:numRef>
          </c:val>
          <c:extLst>
            <c:ext xmlns:c16="http://schemas.microsoft.com/office/drawing/2014/chart" uri="{C3380CC4-5D6E-409C-BE32-E72D297353CC}">
              <c16:uniqueId val="{00000002-0DEE-479B-8C86-1573A49E73F6}"/>
            </c:ext>
          </c:extLst>
        </c:ser>
        <c:ser>
          <c:idx val="5"/>
          <c:order val="3"/>
          <c:tx>
            <c:strRef>
              <c:f>EER_2022_generation!$M$26</c:f>
              <c:strCache>
                <c:ptCount val="1"/>
                <c:pt idx="0">
                  <c:v>Nuclear</c:v>
                </c:pt>
              </c:strCache>
            </c:strRef>
          </c:tx>
          <c:spPr>
            <a:solidFill>
              <a:schemeClr val="accent1"/>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EER_2022_generation!$AH$26:$AS$26</c:f>
              <c:numCache>
                <c:formatCode>General</c:formatCode>
                <c:ptCount val="12"/>
                <c:pt idx="0">
                  <c:v>28.9</c:v>
                </c:pt>
                <c:pt idx="1">
                  <c:v>28.8</c:v>
                </c:pt>
                <c:pt idx="2">
                  <c:v>27.9</c:v>
                </c:pt>
                <c:pt idx="3">
                  <c:v>27.9</c:v>
                </c:pt>
                <c:pt idx="4">
                  <c:v>28.7</c:v>
                </c:pt>
                <c:pt idx="5">
                  <c:v>27.4</c:v>
                </c:pt>
                <c:pt idx="6">
                  <c:v>26.5</c:v>
                </c:pt>
                <c:pt idx="7">
                  <c:v>25.9</c:v>
                </c:pt>
                <c:pt idx="8">
                  <c:v>26.1</c:v>
                </c:pt>
                <c:pt idx="9">
                  <c:v>26.6</c:v>
                </c:pt>
                <c:pt idx="10">
                  <c:v>24.8</c:v>
                </c:pt>
                <c:pt idx="11">
                  <c:v>25.5</c:v>
                </c:pt>
              </c:numCache>
              <c:extLst/>
            </c:numRef>
          </c:val>
          <c:extLst>
            <c:ext xmlns:c16="http://schemas.microsoft.com/office/drawing/2014/chart" uri="{C3380CC4-5D6E-409C-BE32-E72D297353CC}">
              <c16:uniqueId val="{00000003-0DEE-479B-8C86-1573A49E73F6}"/>
            </c:ext>
          </c:extLst>
        </c:ser>
        <c:ser>
          <c:idx val="6"/>
          <c:order val="4"/>
          <c:tx>
            <c:strRef>
              <c:f>EER_2022_generation!$M$25</c:f>
              <c:strCache>
                <c:ptCount val="1"/>
                <c:pt idx="0">
                  <c:v>Other Fossil</c:v>
                </c:pt>
              </c:strCache>
            </c:strRef>
          </c:tx>
          <c:spPr>
            <a:solidFill>
              <a:schemeClr val="bg2"/>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EER_2022_generation!$AH$25:$AS$25</c:f>
              <c:numCache>
                <c:formatCode>General</c:formatCode>
                <c:ptCount val="12"/>
                <c:pt idx="0">
                  <c:v>5.2</c:v>
                </c:pt>
                <c:pt idx="1">
                  <c:v>5</c:v>
                </c:pt>
                <c:pt idx="2">
                  <c:v>4.8</c:v>
                </c:pt>
                <c:pt idx="3">
                  <c:v>4.5</c:v>
                </c:pt>
                <c:pt idx="4">
                  <c:v>4.5</c:v>
                </c:pt>
                <c:pt idx="5">
                  <c:v>4.5</c:v>
                </c:pt>
                <c:pt idx="6">
                  <c:v>4.5</c:v>
                </c:pt>
                <c:pt idx="7">
                  <c:v>4.3</c:v>
                </c:pt>
                <c:pt idx="8">
                  <c:v>4.2</c:v>
                </c:pt>
                <c:pt idx="9">
                  <c:v>3.9</c:v>
                </c:pt>
                <c:pt idx="10">
                  <c:v>4</c:v>
                </c:pt>
                <c:pt idx="11">
                  <c:v>3.8</c:v>
                </c:pt>
              </c:numCache>
              <c:extLst/>
            </c:numRef>
          </c:val>
          <c:extLst>
            <c:ext xmlns:c16="http://schemas.microsoft.com/office/drawing/2014/chart" uri="{C3380CC4-5D6E-409C-BE32-E72D297353CC}">
              <c16:uniqueId val="{00000004-0DEE-479B-8C86-1573A49E73F6}"/>
            </c:ext>
          </c:extLst>
        </c:ser>
        <c:ser>
          <c:idx val="7"/>
          <c:order val="5"/>
          <c:tx>
            <c:strRef>
              <c:f>EER_2022_generation!$M$27</c:f>
              <c:strCache>
                <c:ptCount val="1"/>
                <c:pt idx="0">
                  <c:v>Other Renewables</c:v>
                </c:pt>
              </c:strCache>
            </c:strRef>
          </c:tx>
          <c:spPr>
            <a:solidFill>
              <a:schemeClr val="accent4"/>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EER_2022_generation!$AH$27:$AS$27</c:f>
              <c:numCache>
                <c:formatCode>General</c:formatCode>
                <c:ptCount val="12"/>
                <c:pt idx="0">
                  <c:v>0.2</c:v>
                </c:pt>
                <c:pt idx="1">
                  <c:v>0.2</c:v>
                </c:pt>
                <c:pt idx="2">
                  <c:v>0.2</c:v>
                </c:pt>
                <c:pt idx="3">
                  <c:v>0.2</c:v>
                </c:pt>
                <c:pt idx="4">
                  <c:v>0.2</c:v>
                </c:pt>
                <c:pt idx="5">
                  <c:v>0.2</c:v>
                </c:pt>
                <c:pt idx="6">
                  <c:v>0.2</c:v>
                </c:pt>
                <c:pt idx="7">
                  <c:v>0.2</c:v>
                </c:pt>
                <c:pt idx="8">
                  <c:v>0.2</c:v>
                </c:pt>
                <c:pt idx="9">
                  <c:v>0.3</c:v>
                </c:pt>
                <c:pt idx="10">
                  <c:v>0.3</c:v>
                </c:pt>
                <c:pt idx="11">
                  <c:v>0.2</c:v>
                </c:pt>
              </c:numCache>
              <c:extLst/>
            </c:numRef>
          </c:val>
          <c:extLst>
            <c:ext xmlns:c16="http://schemas.microsoft.com/office/drawing/2014/chart" uri="{C3380CC4-5D6E-409C-BE32-E72D297353CC}">
              <c16:uniqueId val="{00000005-0DEE-479B-8C86-1573A49E73F6}"/>
            </c:ext>
          </c:extLst>
        </c:ser>
        <c:ser>
          <c:idx val="8"/>
          <c:order val="6"/>
          <c:tx>
            <c:strRef>
              <c:f>EER_2022_generation!$M$28</c:f>
              <c:strCache>
                <c:ptCount val="1"/>
                <c:pt idx="0">
                  <c:v>Bioenergy</c:v>
                </c:pt>
              </c:strCache>
            </c:strRef>
          </c:tx>
          <c:spPr>
            <a:solidFill>
              <a:schemeClr val="accent3"/>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EER_2022_generation!$AH$28:$AS$28</c:f>
              <c:numCache>
                <c:formatCode>General</c:formatCode>
                <c:ptCount val="12"/>
                <c:pt idx="0">
                  <c:v>3.8</c:v>
                </c:pt>
                <c:pt idx="1">
                  <c:v>4.0999999999999996</c:v>
                </c:pt>
                <c:pt idx="2">
                  <c:v>4.5999999999999996</c:v>
                </c:pt>
                <c:pt idx="3">
                  <c:v>4.8</c:v>
                </c:pt>
                <c:pt idx="4">
                  <c:v>5.0999999999999996</c:v>
                </c:pt>
                <c:pt idx="5">
                  <c:v>5.2</c:v>
                </c:pt>
                <c:pt idx="6">
                  <c:v>5.2</c:v>
                </c:pt>
                <c:pt idx="7">
                  <c:v>5.3</c:v>
                </c:pt>
                <c:pt idx="8">
                  <c:v>5.3</c:v>
                </c:pt>
                <c:pt idx="9">
                  <c:v>5.6</c:v>
                </c:pt>
                <c:pt idx="10">
                  <c:v>5.7</c:v>
                </c:pt>
                <c:pt idx="11">
                  <c:v>5.8</c:v>
                </c:pt>
              </c:numCache>
              <c:extLst/>
            </c:numRef>
          </c:val>
          <c:extLst>
            <c:ext xmlns:c16="http://schemas.microsoft.com/office/drawing/2014/chart" uri="{C3380CC4-5D6E-409C-BE32-E72D297353CC}">
              <c16:uniqueId val="{00000006-0DEE-479B-8C86-1573A49E73F6}"/>
            </c:ext>
          </c:extLst>
        </c:ser>
        <c:ser>
          <c:idx val="9"/>
          <c:order val="7"/>
          <c:tx>
            <c:strRef>
              <c:f>EER_2022_generation!$M$29</c:f>
              <c:strCache>
                <c:ptCount val="1"/>
                <c:pt idx="0">
                  <c:v>Solar</c:v>
                </c:pt>
              </c:strCache>
            </c:strRef>
          </c:tx>
          <c:spPr>
            <a:solidFill>
              <a:schemeClr val="accent6"/>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EER_2022_generation!$AH$29:$AS$29</c:f>
              <c:numCache>
                <c:formatCode>General</c:formatCode>
                <c:ptCount val="12"/>
                <c:pt idx="0">
                  <c:v>0.8</c:v>
                </c:pt>
                <c:pt idx="1">
                  <c:v>1.6</c:v>
                </c:pt>
                <c:pt idx="2">
                  <c:v>2.4</c:v>
                </c:pt>
                <c:pt idx="3">
                  <c:v>2.9</c:v>
                </c:pt>
                <c:pt idx="4">
                  <c:v>3.3</c:v>
                </c:pt>
                <c:pt idx="5">
                  <c:v>3.5</c:v>
                </c:pt>
                <c:pt idx="6">
                  <c:v>3.5</c:v>
                </c:pt>
                <c:pt idx="7">
                  <c:v>3.7</c:v>
                </c:pt>
                <c:pt idx="8">
                  <c:v>4</c:v>
                </c:pt>
                <c:pt idx="9">
                  <c:v>4.4000000000000004</c:v>
                </c:pt>
                <c:pt idx="10">
                  <c:v>5.2</c:v>
                </c:pt>
                <c:pt idx="11">
                  <c:v>5.5</c:v>
                </c:pt>
              </c:numCache>
              <c:extLst/>
            </c:numRef>
          </c:val>
          <c:extLst>
            <c:ext xmlns:c16="http://schemas.microsoft.com/office/drawing/2014/chart" uri="{C3380CC4-5D6E-409C-BE32-E72D297353CC}">
              <c16:uniqueId val="{00000007-0DEE-479B-8C86-1573A49E73F6}"/>
            </c:ext>
          </c:extLst>
        </c:ser>
        <c:ser>
          <c:idx val="10"/>
          <c:order val="8"/>
          <c:tx>
            <c:strRef>
              <c:f>EER_2022_generation!$M$30</c:f>
              <c:strCache>
                <c:ptCount val="1"/>
                <c:pt idx="0">
                  <c:v>Wind</c:v>
                </c:pt>
              </c:strCache>
            </c:strRef>
          </c:tx>
          <c:spPr>
            <a:solidFill>
              <a:schemeClr val="accent5">
                <a:lumMod val="60000"/>
              </a:schemeClr>
            </a:solidFill>
            <a:ln>
              <a:noFill/>
            </a:ln>
            <a:effectLst/>
          </c:spPr>
          <c:invertIfNegative val="0"/>
          <c:cat>
            <c:numRef>
              <c:f>EER_2022_generation!$AH$19:$AS$19</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extLst/>
            </c:numRef>
          </c:cat>
          <c:val>
            <c:numRef>
              <c:f>EER_2022_generation!$AH$30:$AS$30</c:f>
              <c:numCache>
                <c:formatCode>General</c:formatCode>
                <c:ptCount val="12"/>
                <c:pt idx="0">
                  <c:v>4.7</c:v>
                </c:pt>
                <c:pt idx="1">
                  <c:v>5.7</c:v>
                </c:pt>
                <c:pt idx="2">
                  <c:v>6.5</c:v>
                </c:pt>
                <c:pt idx="3">
                  <c:v>7.3</c:v>
                </c:pt>
                <c:pt idx="4">
                  <c:v>7.9</c:v>
                </c:pt>
                <c:pt idx="5">
                  <c:v>9.1999999999999993</c:v>
                </c:pt>
                <c:pt idx="6">
                  <c:v>9.1999999999999993</c:v>
                </c:pt>
                <c:pt idx="7">
                  <c:v>10.7</c:v>
                </c:pt>
                <c:pt idx="8">
                  <c:v>11</c:v>
                </c:pt>
                <c:pt idx="9">
                  <c:v>12.8</c:v>
                </c:pt>
                <c:pt idx="10">
                  <c:v>14.3</c:v>
                </c:pt>
                <c:pt idx="11">
                  <c:v>13.5</c:v>
                </c:pt>
              </c:numCache>
              <c:extLst/>
            </c:numRef>
          </c:val>
          <c:extLst>
            <c:ext xmlns:c16="http://schemas.microsoft.com/office/drawing/2014/chart" uri="{C3380CC4-5D6E-409C-BE32-E72D297353CC}">
              <c16:uniqueId val="{00000008-0DEE-479B-8C86-1573A49E73F6}"/>
            </c:ext>
          </c:extLst>
        </c:ser>
        <c:dLbls>
          <c:showLegendKey val="0"/>
          <c:showVal val="0"/>
          <c:showCatName val="0"/>
          <c:showSerName val="0"/>
          <c:showPercent val="0"/>
          <c:showBubbleSize val="0"/>
        </c:dLbls>
        <c:gapWidth val="150"/>
        <c:overlap val="100"/>
        <c:axId val="445455183"/>
        <c:axId val="445459759"/>
      </c:barChart>
      <c:catAx>
        <c:axId val="445455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445459759"/>
        <c:crosses val="autoZero"/>
        <c:auto val="1"/>
        <c:lblAlgn val="ctr"/>
        <c:lblOffset val="100"/>
        <c:noMultiLvlLbl val="0"/>
      </c:catAx>
      <c:valAx>
        <c:axId val="44545975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4454551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200" b="0" i="0" baseline="0">
                <a:effectLst/>
              </a:rPr>
              <a:t>Annual wind installation needed vs achieved (GW)</a:t>
            </a:r>
            <a:endParaRPr lang="en-BE" sz="105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spPr>
            <a:solidFill>
              <a:schemeClr val="accent1"/>
            </a:solidFill>
            <a:ln>
              <a:noFill/>
            </a:ln>
            <a:effectLst/>
          </c:spPr>
          <c:invertIfNegative val="0"/>
          <c:cat>
            <c:strRef>
              <c:f>'For PB2022_SWD corrected'!$A$21:$B$21</c:f>
              <c:strCache>
                <c:ptCount val="2"/>
                <c:pt idx="0">
                  <c:v>Achieved in 2021</c:v>
                </c:pt>
                <c:pt idx="1">
                  <c:v>Needed average</c:v>
                </c:pt>
              </c:strCache>
            </c:strRef>
          </c:cat>
          <c:val>
            <c:numRef>
              <c:f>'For PB2022_SWD corrected'!$A$22:$B$22</c:f>
              <c:numCache>
                <c:formatCode>General</c:formatCode>
                <c:ptCount val="2"/>
                <c:pt idx="0">
                  <c:v>15</c:v>
                </c:pt>
                <c:pt idx="1">
                  <c:v>31.145666666666664</c:v>
                </c:pt>
              </c:numCache>
            </c:numRef>
          </c:val>
          <c:extLst>
            <c:ext xmlns:c16="http://schemas.microsoft.com/office/drawing/2014/chart" uri="{C3380CC4-5D6E-409C-BE32-E72D297353CC}">
              <c16:uniqueId val="{00000000-CD64-4140-B287-B4EF6BB8A95F}"/>
            </c:ext>
          </c:extLst>
        </c:ser>
        <c:dLbls>
          <c:showLegendKey val="0"/>
          <c:showVal val="0"/>
          <c:showCatName val="0"/>
          <c:showSerName val="0"/>
          <c:showPercent val="0"/>
          <c:showBubbleSize val="0"/>
        </c:dLbls>
        <c:gapWidth val="219"/>
        <c:overlap val="-27"/>
        <c:axId val="839305952"/>
        <c:axId val="839321344"/>
      </c:barChart>
      <c:catAx>
        <c:axId val="83930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39321344"/>
        <c:crosses val="autoZero"/>
        <c:auto val="1"/>
        <c:lblAlgn val="ctr"/>
        <c:lblOffset val="100"/>
        <c:noMultiLvlLbl val="0"/>
      </c:catAx>
      <c:valAx>
        <c:axId val="83932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39305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200"/>
              <a:t>Annual solar installation needed vs achieved (GW)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spPr>
            <a:solidFill>
              <a:schemeClr val="accent1"/>
            </a:solidFill>
            <a:ln>
              <a:noFill/>
            </a:ln>
            <a:effectLst/>
          </c:spPr>
          <c:invertIfNegative val="0"/>
          <c:cat>
            <c:strRef>
              <c:f>'For PB2022_SWD corrected'!$A$27:$B$27</c:f>
              <c:strCache>
                <c:ptCount val="2"/>
                <c:pt idx="0">
                  <c:v>Achieved in 2021</c:v>
                </c:pt>
                <c:pt idx="1">
                  <c:v>Needed average</c:v>
                </c:pt>
              </c:strCache>
            </c:strRef>
          </c:cat>
          <c:val>
            <c:numRef>
              <c:f>'For PB2022_SWD corrected'!$A$28:$B$28</c:f>
              <c:numCache>
                <c:formatCode>General</c:formatCode>
                <c:ptCount val="2"/>
                <c:pt idx="0">
                  <c:v>25.8</c:v>
                </c:pt>
                <c:pt idx="1">
                  <c:v>41.068666666666665</c:v>
                </c:pt>
              </c:numCache>
            </c:numRef>
          </c:val>
          <c:extLst>
            <c:ext xmlns:c16="http://schemas.microsoft.com/office/drawing/2014/chart" uri="{C3380CC4-5D6E-409C-BE32-E72D297353CC}">
              <c16:uniqueId val="{00000000-707C-427C-B79D-E98206D748D6}"/>
            </c:ext>
          </c:extLst>
        </c:ser>
        <c:dLbls>
          <c:showLegendKey val="0"/>
          <c:showVal val="0"/>
          <c:showCatName val="0"/>
          <c:showSerName val="0"/>
          <c:showPercent val="0"/>
          <c:showBubbleSize val="0"/>
        </c:dLbls>
        <c:gapWidth val="219"/>
        <c:overlap val="-27"/>
        <c:axId val="1280639168"/>
        <c:axId val="1280644992"/>
      </c:barChart>
      <c:catAx>
        <c:axId val="1280639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280644992"/>
        <c:crosses val="autoZero"/>
        <c:auto val="1"/>
        <c:lblAlgn val="ctr"/>
        <c:lblOffset val="100"/>
        <c:noMultiLvlLbl val="0"/>
      </c:catAx>
      <c:valAx>
        <c:axId val="1280644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280639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EU-27's inflation</a:t>
            </a:r>
            <a:r>
              <a:rPr lang="en-GB" baseline="0"/>
              <a:t> with its energy component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Inflation!$A$6</c:f>
              <c:strCache>
                <c:ptCount val="1"/>
                <c:pt idx="0">
                  <c:v>Annual inflation</c:v>
                </c:pt>
              </c:strCache>
            </c:strRef>
          </c:tx>
          <c:spPr>
            <a:ln w="28575" cap="rnd">
              <a:solidFill>
                <a:schemeClr val="accent1"/>
              </a:solidFill>
              <a:round/>
            </a:ln>
            <a:effectLst/>
          </c:spPr>
          <c:marker>
            <c:symbol val="none"/>
          </c:marker>
          <c:cat>
            <c:strRef>
              <c:f>Inflation!$B$5:$AF$5</c:f>
              <c:strCache>
                <c:ptCount val="31"/>
                <c:pt idx="0">
                  <c:v>2020-01</c:v>
                </c:pt>
                <c:pt idx="1">
                  <c:v>2020-02</c:v>
                </c:pt>
                <c:pt idx="2">
                  <c:v>2020-03</c:v>
                </c:pt>
                <c:pt idx="3">
                  <c:v>2020-04</c:v>
                </c:pt>
                <c:pt idx="4">
                  <c:v>2020-05</c:v>
                </c:pt>
                <c:pt idx="5">
                  <c:v>2020-06</c:v>
                </c:pt>
                <c:pt idx="6">
                  <c:v>2020-07</c:v>
                </c:pt>
                <c:pt idx="7">
                  <c:v>2020-08</c:v>
                </c:pt>
                <c:pt idx="8">
                  <c:v>2020-09</c:v>
                </c:pt>
                <c:pt idx="9">
                  <c:v>2020-10</c:v>
                </c:pt>
                <c:pt idx="10">
                  <c:v>2020-11</c:v>
                </c:pt>
                <c:pt idx="11">
                  <c:v>2020-12</c:v>
                </c:pt>
                <c:pt idx="12">
                  <c:v>2021-01</c:v>
                </c:pt>
                <c:pt idx="13">
                  <c:v>2021-02</c:v>
                </c:pt>
                <c:pt idx="14">
                  <c:v>2021-03</c:v>
                </c:pt>
                <c:pt idx="15">
                  <c:v>2021-04</c:v>
                </c:pt>
                <c:pt idx="16">
                  <c:v>2021-05</c:v>
                </c:pt>
                <c:pt idx="17">
                  <c:v>2021-06</c:v>
                </c:pt>
                <c:pt idx="18">
                  <c:v>2021-07</c:v>
                </c:pt>
                <c:pt idx="19">
                  <c:v>2021-08</c:v>
                </c:pt>
                <c:pt idx="20">
                  <c:v>2021-09</c:v>
                </c:pt>
                <c:pt idx="21">
                  <c:v>2021-10</c:v>
                </c:pt>
                <c:pt idx="22">
                  <c:v>2021-11</c:v>
                </c:pt>
                <c:pt idx="23">
                  <c:v>2021-12</c:v>
                </c:pt>
                <c:pt idx="24">
                  <c:v>2022-01</c:v>
                </c:pt>
                <c:pt idx="25">
                  <c:v>2022-02</c:v>
                </c:pt>
                <c:pt idx="26">
                  <c:v>2022-03</c:v>
                </c:pt>
                <c:pt idx="27">
                  <c:v>2022-04</c:v>
                </c:pt>
                <c:pt idx="28">
                  <c:v>2022-05</c:v>
                </c:pt>
                <c:pt idx="29">
                  <c:v>2022-06</c:v>
                </c:pt>
                <c:pt idx="30">
                  <c:v>2022-07</c:v>
                </c:pt>
              </c:strCache>
            </c:strRef>
          </c:cat>
          <c:val>
            <c:numRef>
              <c:f>Inflation!$B$6:$AF$6</c:f>
              <c:numCache>
                <c:formatCode>#,##0.##########</c:formatCode>
                <c:ptCount val="31"/>
                <c:pt idx="0">
                  <c:v>1.7</c:v>
                </c:pt>
                <c:pt idx="1">
                  <c:v>1.6</c:v>
                </c:pt>
                <c:pt idx="2">
                  <c:v>1.2</c:v>
                </c:pt>
                <c:pt idx="3">
                  <c:v>0.7</c:v>
                </c:pt>
                <c:pt idx="4">
                  <c:v>0.6</c:v>
                </c:pt>
                <c:pt idx="5">
                  <c:v>0.8</c:v>
                </c:pt>
                <c:pt idx="6">
                  <c:v>0.9</c:v>
                </c:pt>
                <c:pt idx="7">
                  <c:v>0.4</c:v>
                </c:pt>
                <c:pt idx="8">
                  <c:v>0.3</c:v>
                </c:pt>
                <c:pt idx="9">
                  <c:v>0.3</c:v>
                </c:pt>
                <c:pt idx="10">
                  <c:v>0.2</c:v>
                </c:pt>
                <c:pt idx="11">
                  <c:v>0.3</c:v>
                </c:pt>
                <c:pt idx="12">
                  <c:v>1.2</c:v>
                </c:pt>
                <c:pt idx="13">
                  <c:v>1.3</c:v>
                </c:pt>
                <c:pt idx="14">
                  <c:v>1.7</c:v>
                </c:pt>
                <c:pt idx="15" formatCode="#,##0.0">
                  <c:v>2</c:v>
                </c:pt>
                <c:pt idx="16">
                  <c:v>2.2999999999999998</c:v>
                </c:pt>
                <c:pt idx="17">
                  <c:v>2.2000000000000002</c:v>
                </c:pt>
                <c:pt idx="18">
                  <c:v>2.5</c:v>
                </c:pt>
                <c:pt idx="19">
                  <c:v>3.2</c:v>
                </c:pt>
                <c:pt idx="20">
                  <c:v>3.6</c:v>
                </c:pt>
                <c:pt idx="21">
                  <c:v>4.4000000000000004</c:v>
                </c:pt>
                <c:pt idx="22">
                  <c:v>5.2</c:v>
                </c:pt>
                <c:pt idx="23">
                  <c:v>5.3</c:v>
                </c:pt>
                <c:pt idx="24">
                  <c:v>5.6</c:v>
                </c:pt>
                <c:pt idx="25">
                  <c:v>6.2</c:v>
                </c:pt>
                <c:pt idx="26">
                  <c:v>7.8</c:v>
                </c:pt>
                <c:pt idx="27" formatCode="General">
                  <c:v>8.1</c:v>
                </c:pt>
                <c:pt idx="28" formatCode="General">
                  <c:v>8.8000000000000007</c:v>
                </c:pt>
                <c:pt idx="29" formatCode="General">
                  <c:v>9.6</c:v>
                </c:pt>
                <c:pt idx="30" formatCode="General">
                  <c:v>9.8000000000000007</c:v>
                </c:pt>
              </c:numCache>
            </c:numRef>
          </c:val>
          <c:smooth val="0"/>
          <c:extLst>
            <c:ext xmlns:c16="http://schemas.microsoft.com/office/drawing/2014/chart" uri="{C3380CC4-5D6E-409C-BE32-E72D297353CC}">
              <c16:uniqueId val="{00000000-2116-451C-AFD1-5A0ECCA8FE12}"/>
            </c:ext>
          </c:extLst>
        </c:ser>
        <c:ser>
          <c:idx val="1"/>
          <c:order val="1"/>
          <c:tx>
            <c:strRef>
              <c:f>Inflation!$A$7</c:f>
              <c:strCache>
                <c:ptCount val="1"/>
                <c:pt idx="0">
                  <c:v>Energy component</c:v>
                </c:pt>
              </c:strCache>
            </c:strRef>
          </c:tx>
          <c:spPr>
            <a:ln w="28575" cap="rnd">
              <a:solidFill>
                <a:schemeClr val="accent2"/>
              </a:solidFill>
              <a:round/>
            </a:ln>
            <a:effectLst/>
          </c:spPr>
          <c:marker>
            <c:symbol val="none"/>
          </c:marker>
          <c:cat>
            <c:strRef>
              <c:f>Inflation!$B$5:$AF$5</c:f>
              <c:strCache>
                <c:ptCount val="31"/>
                <c:pt idx="0">
                  <c:v>2020-01</c:v>
                </c:pt>
                <c:pt idx="1">
                  <c:v>2020-02</c:v>
                </c:pt>
                <c:pt idx="2">
                  <c:v>2020-03</c:v>
                </c:pt>
                <c:pt idx="3">
                  <c:v>2020-04</c:v>
                </c:pt>
                <c:pt idx="4">
                  <c:v>2020-05</c:v>
                </c:pt>
                <c:pt idx="5">
                  <c:v>2020-06</c:v>
                </c:pt>
                <c:pt idx="6">
                  <c:v>2020-07</c:v>
                </c:pt>
                <c:pt idx="7">
                  <c:v>2020-08</c:v>
                </c:pt>
                <c:pt idx="8">
                  <c:v>2020-09</c:v>
                </c:pt>
                <c:pt idx="9">
                  <c:v>2020-10</c:v>
                </c:pt>
                <c:pt idx="10">
                  <c:v>2020-11</c:v>
                </c:pt>
                <c:pt idx="11">
                  <c:v>2020-12</c:v>
                </c:pt>
                <c:pt idx="12">
                  <c:v>2021-01</c:v>
                </c:pt>
                <c:pt idx="13">
                  <c:v>2021-02</c:v>
                </c:pt>
                <c:pt idx="14">
                  <c:v>2021-03</c:v>
                </c:pt>
                <c:pt idx="15">
                  <c:v>2021-04</c:v>
                </c:pt>
                <c:pt idx="16">
                  <c:v>2021-05</c:v>
                </c:pt>
                <c:pt idx="17">
                  <c:v>2021-06</c:v>
                </c:pt>
                <c:pt idx="18">
                  <c:v>2021-07</c:v>
                </c:pt>
                <c:pt idx="19">
                  <c:v>2021-08</c:v>
                </c:pt>
                <c:pt idx="20">
                  <c:v>2021-09</c:v>
                </c:pt>
                <c:pt idx="21">
                  <c:v>2021-10</c:v>
                </c:pt>
                <c:pt idx="22">
                  <c:v>2021-11</c:v>
                </c:pt>
                <c:pt idx="23">
                  <c:v>2021-12</c:v>
                </c:pt>
                <c:pt idx="24">
                  <c:v>2022-01</c:v>
                </c:pt>
                <c:pt idx="25">
                  <c:v>2022-02</c:v>
                </c:pt>
                <c:pt idx="26">
                  <c:v>2022-03</c:v>
                </c:pt>
                <c:pt idx="27">
                  <c:v>2022-04</c:v>
                </c:pt>
                <c:pt idx="28">
                  <c:v>2022-05</c:v>
                </c:pt>
                <c:pt idx="29">
                  <c:v>2022-06</c:v>
                </c:pt>
                <c:pt idx="30">
                  <c:v>2022-07</c:v>
                </c:pt>
              </c:strCache>
            </c:strRef>
          </c:cat>
          <c:val>
            <c:numRef>
              <c:f>Inflation!$B$7:$AF$7</c:f>
              <c:numCache>
                <c:formatCode>#,##0.##########</c:formatCode>
                <c:ptCount val="31"/>
                <c:pt idx="0">
                  <c:v>2.2000000000000002</c:v>
                </c:pt>
                <c:pt idx="1">
                  <c:v>0.1</c:v>
                </c:pt>
                <c:pt idx="2">
                  <c:v>-3.8</c:v>
                </c:pt>
                <c:pt idx="3">
                  <c:v>-9.1</c:v>
                </c:pt>
                <c:pt idx="4">
                  <c:v>-11.2</c:v>
                </c:pt>
                <c:pt idx="5">
                  <c:v>-8.6</c:v>
                </c:pt>
                <c:pt idx="6">
                  <c:v>-7.7</c:v>
                </c:pt>
                <c:pt idx="7">
                  <c:v>-7</c:v>
                </c:pt>
                <c:pt idx="8">
                  <c:v>-7.2</c:v>
                </c:pt>
                <c:pt idx="9">
                  <c:v>-7.3</c:v>
                </c:pt>
                <c:pt idx="10">
                  <c:v>-7.5</c:v>
                </c:pt>
                <c:pt idx="11">
                  <c:v>-6.2</c:v>
                </c:pt>
                <c:pt idx="12">
                  <c:v>-3.5</c:v>
                </c:pt>
                <c:pt idx="13">
                  <c:v>-1.1000000000000001</c:v>
                </c:pt>
                <c:pt idx="14">
                  <c:v>4.5</c:v>
                </c:pt>
                <c:pt idx="15" formatCode="#,##0.0">
                  <c:v>10.5</c:v>
                </c:pt>
                <c:pt idx="16">
                  <c:v>12.9</c:v>
                </c:pt>
                <c:pt idx="17">
                  <c:v>12.2</c:v>
                </c:pt>
                <c:pt idx="18">
                  <c:v>14</c:v>
                </c:pt>
                <c:pt idx="19">
                  <c:v>14.9</c:v>
                </c:pt>
                <c:pt idx="20">
                  <c:v>16.8</c:v>
                </c:pt>
                <c:pt idx="21">
                  <c:v>22.6</c:v>
                </c:pt>
                <c:pt idx="22">
                  <c:v>25.9</c:v>
                </c:pt>
                <c:pt idx="23">
                  <c:v>24.6</c:v>
                </c:pt>
                <c:pt idx="24">
                  <c:v>27</c:v>
                </c:pt>
                <c:pt idx="25">
                  <c:v>28.7</c:v>
                </c:pt>
                <c:pt idx="26">
                  <c:v>40.200000000000003</c:v>
                </c:pt>
                <c:pt idx="27" formatCode="General">
                  <c:v>35.6</c:v>
                </c:pt>
                <c:pt idx="28" formatCode="General">
                  <c:v>37.700000000000003</c:v>
                </c:pt>
                <c:pt idx="29" formatCode="General">
                  <c:v>41.1</c:v>
                </c:pt>
                <c:pt idx="30" formatCode="General">
                  <c:v>38.299999999999997</c:v>
                </c:pt>
              </c:numCache>
            </c:numRef>
          </c:val>
          <c:smooth val="0"/>
          <c:extLst>
            <c:ext xmlns:c16="http://schemas.microsoft.com/office/drawing/2014/chart" uri="{C3380CC4-5D6E-409C-BE32-E72D297353CC}">
              <c16:uniqueId val="{00000001-2116-451C-AFD1-5A0ECCA8FE12}"/>
            </c:ext>
          </c:extLst>
        </c:ser>
        <c:dLbls>
          <c:showLegendKey val="0"/>
          <c:showVal val="0"/>
          <c:showCatName val="0"/>
          <c:showSerName val="0"/>
          <c:showPercent val="0"/>
          <c:showBubbleSize val="0"/>
        </c:dLbls>
        <c:smooth val="0"/>
        <c:axId val="302224655"/>
        <c:axId val="302220911"/>
      </c:lineChart>
      <c:catAx>
        <c:axId val="302224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220911"/>
        <c:crosses val="autoZero"/>
        <c:auto val="1"/>
        <c:lblAlgn val="ctr"/>
        <c:lblOffset val="100"/>
        <c:tickLblSkip val="3"/>
        <c:noMultiLvlLbl val="0"/>
      </c:catAx>
      <c:valAx>
        <c:axId val="30222091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Annual rate of change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224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latin typeface="Qanelas Black" panose="00000A00000000000000" pitchFamily="50" charset="0"/>
              </a:rPr>
              <a:t>Installed Capacity all techs (GW)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'For PB2022_SWD corrected'!$A$2</c:f>
              <c:strCache>
                <c:ptCount val="1"/>
                <c:pt idx="0">
                  <c:v>Wind offshore</c:v>
                </c:pt>
              </c:strCache>
            </c:strRef>
          </c:tx>
          <c:spPr>
            <a:solidFill>
              <a:schemeClr val="accent6"/>
            </a:solidFill>
            <a:ln>
              <a:solidFill>
                <a:schemeClr val="accent6"/>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corrected'!$B$2:$E$2</c:f>
              <c:numCache>
                <c:formatCode>General</c:formatCode>
                <c:ptCount val="4"/>
                <c:pt idx="0">
                  <c:v>14.590999999999999</c:v>
                </c:pt>
                <c:pt idx="1">
                  <c:v>15.396000000000001</c:v>
                </c:pt>
                <c:pt idx="2">
                  <c:v>43.664444444444442</c:v>
                </c:pt>
                <c:pt idx="3">
                  <c:v>87</c:v>
                </c:pt>
              </c:numCache>
            </c:numRef>
          </c:val>
          <c:extLst>
            <c:ext xmlns:c16="http://schemas.microsoft.com/office/drawing/2014/chart" uri="{C3380CC4-5D6E-409C-BE32-E72D297353CC}">
              <c16:uniqueId val="{00000000-2F4B-40C3-8D2F-D48CD2FA369E}"/>
            </c:ext>
          </c:extLst>
        </c:ser>
        <c:ser>
          <c:idx val="1"/>
          <c:order val="1"/>
          <c:tx>
            <c:strRef>
              <c:f>'For PB2022_SWD corrected'!$A$3</c:f>
              <c:strCache>
                <c:ptCount val="1"/>
                <c:pt idx="0">
                  <c:v>Wind Onshore</c:v>
                </c:pt>
              </c:strCache>
            </c:strRef>
          </c:tx>
          <c:spPr>
            <a:solidFill>
              <a:schemeClr val="accent6">
                <a:lumMod val="50000"/>
              </a:schemeClr>
            </a:solidFill>
            <a:ln>
              <a:solidFill>
                <a:schemeClr val="accent6">
                  <a:lumMod val="50000"/>
                </a:schemeClr>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corrected'!$B$3:$E$3</c:f>
              <c:numCache>
                <c:formatCode>General</c:formatCode>
                <c:ptCount val="4"/>
                <c:pt idx="0">
                  <c:v>163.648</c:v>
                </c:pt>
                <c:pt idx="1">
                  <c:v>173.29300000000001</c:v>
                </c:pt>
                <c:pt idx="2">
                  <c:v>262.49611111111113</c:v>
                </c:pt>
                <c:pt idx="3">
                  <c:v>382</c:v>
                </c:pt>
              </c:numCache>
            </c:numRef>
          </c:val>
          <c:extLst>
            <c:ext xmlns:c16="http://schemas.microsoft.com/office/drawing/2014/chart" uri="{C3380CC4-5D6E-409C-BE32-E72D297353CC}">
              <c16:uniqueId val="{00000001-2F4B-40C3-8D2F-D48CD2FA369E}"/>
            </c:ext>
          </c:extLst>
        </c:ser>
        <c:ser>
          <c:idx val="2"/>
          <c:order val="2"/>
          <c:tx>
            <c:strRef>
              <c:f>'For PB2022_SWD corrected'!$A$4</c:f>
              <c:strCache>
                <c:ptCount val="1"/>
                <c:pt idx="0">
                  <c:v>Solar </c:v>
                </c:pt>
              </c:strCache>
            </c:strRef>
          </c:tx>
          <c:spPr>
            <a:solidFill>
              <a:schemeClr val="accent4"/>
            </a:solidFill>
            <a:ln>
              <a:noFill/>
            </a:ln>
            <a:effectLst/>
          </c:spPr>
          <c:invertIfNegative val="0"/>
          <c:dPt>
            <c:idx val="3"/>
            <c:invertIfNegative val="0"/>
            <c:bubble3D val="0"/>
            <c:spPr>
              <a:solidFill>
                <a:schemeClr val="accent4"/>
              </a:solidFill>
              <a:ln>
                <a:solidFill>
                  <a:schemeClr val="accent4"/>
                </a:solidFill>
              </a:ln>
              <a:effectLst/>
            </c:spPr>
            <c:extLst>
              <c:ext xmlns:c16="http://schemas.microsoft.com/office/drawing/2014/chart" uri="{C3380CC4-5D6E-409C-BE32-E72D297353CC}">
                <c16:uniqueId val="{00000003-2F4B-40C3-8D2F-D48CD2FA369E}"/>
              </c:ext>
            </c:extLst>
          </c:dPt>
          <c:cat>
            <c:numRef>
              <c:f>'For PB2022_SWD corrected'!$B$1:$E$1</c:f>
              <c:numCache>
                <c:formatCode>General</c:formatCode>
                <c:ptCount val="4"/>
                <c:pt idx="0">
                  <c:v>2020</c:v>
                </c:pt>
                <c:pt idx="1">
                  <c:v>2021</c:v>
                </c:pt>
                <c:pt idx="2">
                  <c:v>2025</c:v>
                </c:pt>
                <c:pt idx="3">
                  <c:v>2030</c:v>
                </c:pt>
              </c:numCache>
            </c:numRef>
          </c:cat>
          <c:val>
            <c:numRef>
              <c:f>'For PB2022_SWD corrected'!$B$4:$E$4</c:f>
              <c:numCache>
                <c:formatCode>General</c:formatCode>
                <c:ptCount val="4"/>
                <c:pt idx="0">
                  <c:v>138.44268700000001</c:v>
                </c:pt>
                <c:pt idx="1">
                  <c:v>160.38200000000001</c:v>
                </c:pt>
                <c:pt idx="2">
                  <c:v>257.99</c:v>
                </c:pt>
                <c:pt idx="3">
                  <c:v>530</c:v>
                </c:pt>
              </c:numCache>
            </c:numRef>
          </c:val>
          <c:extLst>
            <c:ext xmlns:c16="http://schemas.microsoft.com/office/drawing/2014/chart" uri="{C3380CC4-5D6E-409C-BE32-E72D297353CC}">
              <c16:uniqueId val="{00000004-2F4B-40C3-8D2F-D48CD2FA369E}"/>
            </c:ext>
          </c:extLst>
        </c:ser>
        <c:ser>
          <c:idx val="3"/>
          <c:order val="3"/>
          <c:tx>
            <c:strRef>
              <c:f>'For PB2022_SWD corrected'!$A$5</c:f>
              <c:strCache>
                <c:ptCount val="1"/>
                <c:pt idx="0">
                  <c:v>Hydro</c:v>
                </c:pt>
              </c:strCache>
            </c:strRef>
          </c:tx>
          <c:spPr>
            <a:solidFill>
              <a:schemeClr val="accent1">
                <a:lumMod val="75000"/>
              </a:schemeClr>
            </a:solidFill>
            <a:ln>
              <a:solidFill>
                <a:schemeClr val="accent1">
                  <a:lumMod val="75000"/>
                </a:schemeClr>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corrected'!$B$5:$E$5</c:f>
              <c:numCache>
                <c:formatCode>General</c:formatCode>
                <c:ptCount val="4"/>
                <c:pt idx="0">
                  <c:v>150.77128500000001</c:v>
                </c:pt>
                <c:pt idx="1">
                  <c:v>150.90799999999999</c:v>
                </c:pt>
                <c:pt idx="2">
                  <c:v>157.54818377777778</c:v>
                </c:pt>
                <c:pt idx="3">
                  <c:v>165.84841350000002</c:v>
                </c:pt>
              </c:numCache>
            </c:numRef>
          </c:val>
          <c:extLst>
            <c:ext xmlns:c16="http://schemas.microsoft.com/office/drawing/2014/chart" uri="{C3380CC4-5D6E-409C-BE32-E72D297353CC}">
              <c16:uniqueId val="{00000005-2F4B-40C3-8D2F-D48CD2FA369E}"/>
            </c:ext>
          </c:extLst>
        </c:ser>
        <c:ser>
          <c:idx val="4"/>
          <c:order val="4"/>
          <c:tx>
            <c:strRef>
              <c:f>'For PB2022_SWD corrected'!$A$6</c:f>
              <c:strCache>
                <c:ptCount val="1"/>
                <c:pt idx="0">
                  <c:v>Other RE</c:v>
                </c:pt>
              </c:strCache>
            </c:strRef>
          </c:tx>
          <c:spPr>
            <a:solidFill>
              <a:srgbClr val="FF0000"/>
            </a:solidFill>
            <a:ln>
              <a:solidFill>
                <a:srgbClr val="FF0000"/>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corrected'!$B$6:$E$6</c:f>
              <c:numCache>
                <c:formatCode>General</c:formatCode>
                <c:ptCount val="4"/>
                <c:pt idx="0">
                  <c:v>29.592657000000003</c:v>
                </c:pt>
                <c:pt idx="1">
                  <c:v>30.97496840000008</c:v>
                </c:pt>
                <c:pt idx="2">
                  <c:v>32.781131894257257</c:v>
                </c:pt>
                <c:pt idx="3">
                  <c:v>35.969606788514511</c:v>
                </c:pt>
              </c:numCache>
            </c:numRef>
          </c:val>
          <c:extLst>
            <c:ext xmlns:c16="http://schemas.microsoft.com/office/drawing/2014/chart" uri="{C3380CC4-5D6E-409C-BE32-E72D297353CC}">
              <c16:uniqueId val="{00000006-2F4B-40C3-8D2F-D48CD2FA369E}"/>
            </c:ext>
          </c:extLst>
        </c:ser>
        <c:ser>
          <c:idx val="5"/>
          <c:order val="5"/>
          <c:tx>
            <c:strRef>
              <c:f>'For PB2022_SWD corrected'!$A$7</c:f>
              <c:strCache>
                <c:ptCount val="1"/>
                <c:pt idx="0">
                  <c:v>Fossil Fuels</c:v>
                </c:pt>
              </c:strCache>
            </c:strRef>
          </c:tx>
          <c:spPr>
            <a:solidFill>
              <a:schemeClr val="tx1"/>
            </a:solidFill>
            <a:ln>
              <a:solidFill>
                <a:schemeClr val="tx1"/>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corrected'!$B$7:$E$7</c:f>
              <c:numCache>
                <c:formatCode>General</c:formatCode>
                <c:ptCount val="4"/>
                <c:pt idx="0">
                  <c:v>346.411</c:v>
                </c:pt>
                <c:pt idx="1">
                  <c:v>330.88199999999995</c:v>
                </c:pt>
                <c:pt idx="2">
                  <c:v>299.82333333333332</c:v>
                </c:pt>
                <c:pt idx="3">
                  <c:v>261</c:v>
                </c:pt>
              </c:numCache>
            </c:numRef>
          </c:val>
          <c:extLst>
            <c:ext xmlns:c16="http://schemas.microsoft.com/office/drawing/2014/chart" uri="{C3380CC4-5D6E-409C-BE32-E72D297353CC}">
              <c16:uniqueId val="{00000007-2F4B-40C3-8D2F-D48CD2FA369E}"/>
            </c:ext>
          </c:extLst>
        </c:ser>
        <c:ser>
          <c:idx val="6"/>
          <c:order val="6"/>
          <c:tx>
            <c:strRef>
              <c:f>'For PB2022_SWD corrected'!$A$8</c:f>
              <c:strCache>
                <c:ptCount val="1"/>
                <c:pt idx="0">
                  <c:v>Nuclear</c:v>
                </c:pt>
              </c:strCache>
            </c:strRef>
          </c:tx>
          <c:spPr>
            <a:solidFill>
              <a:srgbClr val="7030A0"/>
            </a:solidFill>
            <a:ln>
              <a:solidFill>
                <a:srgbClr val="7030A0"/>
              </a:solidFill>
            </a:ln>
            <a:effectLst/>
          </c:spPr>
          <c:invertIfNegative val="0"/>
          <c:cat>
            <c:numRef>
              <c:f>'For PB2022_SWD corrected'!$B$1:$E$1</c:f>
              <c:numCache>
                <c:formatCode>General</c:formatCode>
                <c:ptCount val="4"/>
                <c:pt idx="0">
                  <c:v>2020</c:v>
                </c:pt>
                <c:pt idx="1">
                  <c:v>2021</c:v>
                </c:pt>
                <c:pt idx="2">
                  <c:v>2025</c:v>
                </c:pt>
                <c:pt idx="3">
                  <c:v>2030</c:v>
                </c:pt>
              </c:numCache>
            </c:numRef>
          </c:cat>
          <c:val>
            <c:numRef>
              <c:f>'For PB2022_SWD corrected'!$B$8:$E$8</c:f>
              <c:numCache>
                <c:formatCode>General</c:formatCode>
                <c:ptCount val="4"/>
                <c:pt idx="0">
                  <c:v>106.00700000000001</c:v>
                </c:pt>
                <c:pt idx="1">
                  <c:v>97.740000000000009</c:v>
                </c:pt>
                <c:pt idx="2">
                  <c:v>95.188888888888897</c:v>
                </c:pt>
                <c:pt idx="3">
                  <c:v>92</c:v>
                </c:pt>
              </c:numCache>
            </c:numRef>
          </c:val>
          <c:extLst>
            <c:ext xmlns:c16="http://schemas.microsoft.com/office/drawing/2014/chart" uri="{C3380CC4-5D6E-409C-BE32-E72D297353CC}">
              <c16:uniqueId val="{00000008-2F4B-40C3-8D2F-D48CD2FA369E}"/>
            </c:ext>
          </c:extLst>
        </c:ser>
        <c:dLbls>
          <c:showLegendKey val="0"/>
          <c:showVal val="0"/>
          <c:showCatName val="0"/>
          <c:showSerName val="0"/>
          <c:showPercent val="0"/>
          <c:showBubbleSize val="0"/>
        </c:dLbls>
        <c:gapWidth val="150"/>
        <c:overlap val="100"/>
        <c:axId val="1059551664"/>
        <c:axId val="1059530448"/>
      </c:barChart>
      <c:catAx>
        <c:axId val="1059551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59530448"/>
        <c:crosses val="autoZero"/>
        <c:auto val="1"/>
        <c:lblAlgn val="ctr"/>
        <c:lblOffset val="100"/>
        <c:noMultiLvlLbl val="0"/>
      </c:catAx>
      <c:valAx>
        <c:axId val="1059530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59551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200" dirty="0">
                <a:latin typeface="Qanelas Black" panose="00000A00000000000000" pitchFamily="50" charset="0"/>
              </a:rPr>
              <a:t>Evolution</a:t>
            </a:r>
            <a:r>
              <a:rPr lang="en-GB" sz="1200" baseline="0" dirty="0">
                <a:latin typeface="Qanelas Black" panose="00000A00000000000000" pitchFamily="50" charset="0"/>
              </a:rPr>
              <a:t> of power generation capacities in the EU-27</a:t>
            </a:r>
            <a:endParaRPr lang="en-GB" sz="1200" dirty="0">
              <a:latin typeface="Qanelas Black" panose="00000A00000000000000" pitchFamily="50"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percentStacked"/>
        <c:varyColors val="0"/>
        <c:ser>
          <c:idx val="0"/>
          <c:order val="0"/>
          <c:tx>
            <c:strRef>
              <c:f>'For PB 2022'!$G$73</c:f>
              <c:strCache>
                <c:ptCount val="1"/>
                <c:pt idx="0">
                  <c:v>Fossil Fuels</c:v>
                </c:pt>
              </c:strCache>
            </c:strRef>
          </c:tx>
          <c:spPr>
            <a:solidFill>
              <a:schemeClr val="tx1"/>
            </a:solidFill>
            <a:ln>
              <a:solidFill>
                <a:schemeClr val="tx1"/>
              </a:solidFill>
            </a:ln>
            <a:effectLst/>
          </c:spPr>
          <c:invertIfNegative val="0"/>
          <c:cat>
            <c:numRef>
              <c:f>'For PB 2022'!$H$72:$I$72</c:f>
              <c:numCache>
                <c:formatCode>General</c:formatCode>
                <c:ptCount val="2"/>
                <c:pt idx="0">
                  <c:v>2021</c:v>
                </c:pt>
                <c:pt idx="1">
                  <c:v>2030</c:v>
                </c:pt>
              </c:numCache>
            </c:numRef>
          </c:cat>
          <c:val>
            <c:numRef>
              <c:f>'For PB 2022'!$H$73:$I$73</c:f>
              <c:numCache>
                <c:formatCode>0.0</c:formatCode>
                <c:ptCount val="2"/>
                <c:pt idx="0">
                  <c:v>330.88199999999995</c:v>
                </c:pt>
                <c:pt idx="1">
                  <c:v>261</c:v>
                </c:pt>
              </c:numCache>
            </c:numRef>
          </c:val>
          <c:extLst>
            <c:ext xmlns:c16="http://schemas.microsoft.com/office/drawing/2014/chart" uri="{C3380CC4-5D6E-409C-BE32-E72D297353CC}">
              <c16:uniqueId val="{00000000-4EF3-480B-86E8-9A829EEF1FAB}"/>
            </c:ext>
          </c:extLst>
        </c:ser>
        <c:ser>
          <c:idx val="1"/>
          <c:order val="1"/>
          <c:tx>
            <c:strRef>
              <c:f>'For PB 2022'!$G$74</c:f>
              <c:strCache>
                <c:ptCount val="1"/>
                <c:pt idx="0">
                  <c:v>Nuclear</c:v>
                </c:pt>
              </c:strCache>
            </c:strRef>
          </c:tx>
          <c:spPr>
            <a:solidFill>
              <a:schemeClr val="accent1"/>
            </a:solidFill>
            <a:ln>
              <a:solidFill>
                <a:schemeClr val="accent1"/>
              </a:solidFill>
            </a:ln>
            <a:effectLst/>
          </c:spPr>
          <c:invertIfNegative val="0"/>
          <c:cat>
            <c:numRef>
              <c:f>'For PB 2022'!$H$72:$I$72</c:f>
              <c:numCache>
                <c:formatCode>General</c:formatCode>
                <c:ptCount val="2"/>
                <c:pt idx="0">
                  <c:v>2021</c:v>
                </c:pt>
                <c:pt idx="1">
                  <c:v>2030</c:v>
                </c:pt>
              </c:numCache>
            </c:numRef>
          </c:cat>
          <c:val>
            <c:numRef>
              <c:f>'For PB 2022'!$H$74:$I$74</c:f>
              <c:numCache>
                <c:formatCode>0.0</c:formatCode>
                <c:ptCount val="2"/>
                <c:pt idx="0">
                  <c:v>97.740000000000009</c:v>
                </c:pt>
                <c:pt idx="1">
                  <c:v>92</c:v>
                </c:pt>
              </c:numCache>
            </c:numRef>
          </c:val>
          <c:extLst>
            <c:ext xmlns:c16="http://schemas.microsoft.com/office/drawing/2014/chart" uri="{C3380CC4-5D6E-409C-BE32-E72D297353CC}">
              <c16:uniqueId val="{00000001-4EF3-480B-86E8-9A829EEF1FAB}"/>
            </c:ext>
          </c:extLst>
        </c:ser>
        <c:ser>
          <c:idx val="2"/>
          <c:order val="2"/>
          <c:tx>
            <c:strRef>
              <c:f>'For PB 2022'!$G$75</c:f>
              <c:strCache>
                <c:ptCount val="1"/>
                <c:pt idx="0">
                  <c:v>Other RES</c:v>
                </c:pt>
              </c:strCache>
            </c:strRef>
          </c:tx>
          <c:spPr>
            <a:solidFill>
              <a:schemeClr val="accent5">
                <a:lumMod val="40000"/>
                <a:lumOff val="60000"/>
              </a:schemeClr>
            </a:solidFill>
            <a:ln>
              <a:noFill/>
            </a:ln>
            <a:effectLst/>
          </c:spPr>
          <c:invertIfNegative val="0"/>
          <c:cat>
            <c:numRef>
              <c:f>'For PB 2022'!$H$72:$I$72</c:f>
              <c:numCache>
                <c:formatCode>General</c:formatCode>
                <c:ptCount val="2"/>
                <c:pt idx="0">
                  <c:v>2021</c:v>
                </c:pt>
                <c:pt idx="1">
                  <c:v>2030</c:v>
                </c:pt>
              </c:numCache>
            </c:numRef>
          </c:cat>
          <c:val>
            <c:numRef>
              <c:f>'For PB 2022'!$H$75:$I$75</c:f>
              <c:numCache>
                <c:formatCode>0.0</c:formatCode>
                <c:ptCount val="2"/>
                <c:pt idx="0">
                  <c:v>197.27896840000005</c:v>
                </c:pt>
                <c:pt idx="1">
                  <c:v>280.8180202885145</c:v>
                </c:pt>
              </c:numCache>
            </c:numRef>
          </c:val>
          <c:extLst>
            <c:ext xmlns:c16="http://schemas.microsoft.com/office/drawing/2014/chart" uri="{C3380CC4-5D6E-409C-BE32-E72D297353CC}">
              <c16:uniqueId val="{00000002-4EF3-480B-86E8-9A829EEF1FAB}"/>
            </c:ext>
          </c:extLst>
        </c:ser>
        <c:ser>
          <c:idx val="3"/>
          <c:order val="3"/>
          <c:tx>
            <c:strRef>
              <c:f>'For PB 2022'!$G$76</c:f>
              <c:strCache>
                <c:ptCount val="1"/>
                <c:pt idx="0">
                  <c:v>Onshore Wind</c:v>
                </c:pt>
              </c:strCache>
            </c:strRef>
          </c:tx>
          <c:spPr>
            <a:solidFill>
              <a:schemeClr val="accent6"/>
            </a:solidFill>
            <a:ln>
              <a:solidFill>
                <a:schemeClr val="accent6"/>
              </a:solidFill>
            </a:ln>
            <a:effectLst/>
          </c:spPr>
          <c:invertIfNegative val="0"/>
          <c:cat>
            <c:numRef>
              <c:f>'For PB 2022'!$H$72:$I$72</c:f>
              <c:numCache>
                <c:formatCode>General</c:formatCode>
                <c:ptCount val="2"/>
                <c:pt idx="0">
                  <c:v>2021</c:v>
                </c:pt>
                <c:pt idx="1">
                  <c:v>2030</c:v>
                </c:pt>
              </c:numCache>
            </c:numRef>
          </c:cat>
          <c:val>
            <c:numRef>
              <c:f>'For PB 2022'!$H$76:$I$76</c:f>
              <c:numCache>
                <c:formatCode>0.0</c:formatCode>
                <c:ptCount val="2"/>
                <c:pt idx="0">
                  <c:v>173.29300000000001</c:v>
                </c:pt>
                <c:pt idx="1">
                  <c:v>374</c:v>
                </c:pt>
              </c:numCache>
            </c:numRef>
          </c:val>
          <c:extLst>
            <c:ext xmlns:c16="http://schemas.microsoft.com/office/drawing/2014/chart" uri="{C3380CC4-5D6E-409C-BE32-E72D297353CC}">
              <c16:uniqueId val="{00000003-4EF3-480B-86E8-9A829EEF1FAB}"/>
            </c:ext>
          </c:extLst>
        </c:ser>
        <c:ser>
          <c:idx val="4"/>
          <c:order val="4"/>
          <c:tx>
            <c:strRef>
              <c:f>'For PB 2022'!$G$77</c:f>
              <c:strCache>
                <c:ptCount val="1"/>
                <c:pt idx="0">
                  <c:v>Solar </c:v>
                </c:pt>
              </c:strCache>
            </c:strRef>
          </c:tx>
          <c:spPr>
            <a:solidFill>
              <a:srgbClr val="92D050"/>
            </a:solidFill>
            <a:ln>
              <a:solidFill>
                <a:srgbClr val="92D050"/>
              </a:solidFill>
            </a:ln>
            <a:effectLst/>
          </c:spPr>
          <c:invertIfNegative val="0"/>
          <c:dPt>
            <c:idx val="0"/>
            <c:invertIfNegative val="0"/>
            <c:bubble3D val="0"/>
            <c:spPr>
              <a:solidFill>
                <a:schemeClr val="accent6">
                  <a:lumMod val="60000"/>
                  <a:lumOff val="40000"/>
                </a:schemeClr>
              </a:solidFill>
              <a:ln>
                <a:solidFill>
                  <a:schemeClr val="accent6">
                    <a:lumMod val="60000"/>
                    <a:lumOff val="40000"/>
                  </a:schemeClr>
                </a:solidFill>
              </a:ln>
              <a:effectLst/>
            </c:spPr>
            <c:extLst>
              <c:ext xmlns:c16="http://schemas.microsoft.com/office/drawing/2014/chart" uri="{C3380CC4-5D6E-409C-BE32-E72D297353CC}">
                <c16:uniqueId val="{00000005-4EF3-480B-86E8-9A829EEF1FAB}"/>
              </c:ext>
            </c:extLst>
          </c:dPt>
          <c:dPt>
            <c:idx val="1"/>
            <c:invertIfNegative val="0"/>
            <c:bubble3D val="0"/>
            <c:spPr>
              <a:solidFill>
                <a:schemeClr val="accent6">
                  <a:lumMod val="60000"/>
                  <a:lumOff val="40000"/>
                </a:schemeClr>
              </a:solidFill>
              <a:ln>
                <a:solidFill>
                  <a:schemeClr val="accent6">
                    <a:lumMod val="60000"/>
                    <a:lumOff val="40000"/>
                  </a:schemeClr>
                </a:solidFill>
              </a:ln>
              <a:effectLst/>
            </c:spPr>
            <c:extLst>
              <c:ext xmlns:c16="http://schemas.microsoft.com/office/drawing/2014/chart" uri="{C3380CC4-5D6E-409C-BE32-E72D297353CC}">
                <c16:uniqueId val="{00000007-4EF3-480B-86E8-9A829EEF1FAB}"/>
              </c:ext>
            </c:extLst>
          </c:dPt>
          <c:cat>
            <c:numRef>
              <c:f>'For PB 2022'!$H$72:$I$72</c:f>
              <c:numCache>
                <c:formatCode>General</c:formatCode>
                <c:ptCount val="2"/>
                <c:pt idx="0">
                  <c:v>2021</c:v>
                </c:pt>
                <c:pt idx="1">
                  <c:v>2030</c:v>
                </c:pt>
              </c:numCache>
            </c:numRef>
          </c:cat>
          <c:val>
            <c:numRef>
              <c:f>'For PB 2022'!$H$77:$I$77</c:f>
              <c:numCache>
                <c:formatCode>0.0</c:formatCode>
                <c:ptCount val="2"/>
                <c:pt idx="0">
                  <c:v>160.38200000000001</c:v>
                </c:pt>
                <c:pt idx="1">
                  <c:v>380</c:v>
                </c:pt>
              </c:numCache>
            </c:numRef>
          </c:val>
          <c:extLst>
            <c:ext xmlns:c16="http://schemas.microsoft.com/office/drawing/2014/chart" uri="{C3380CC4-5D6E-409C-BE32-E72D297353CC}">
              <c16:uniqueId val="{00000008-4EF3-480B-86E8-9A829EEF1FAB}"/>
            </c:ext>
          </c:extLst>
        </c:ser>
        <c:dLbls>
          <c:showLegendKey val="0"/>
          <c:showVal val="0"/>
          <c:showCatName val="0"/>
          <c:showSerName val="0"/>
          <c:showPercent val="0"/>
          <c:showBubbleSize val="0"/>
        </c:dLbls>
        <c:gapWidth val="150"/>
        <c:overlap val="100"/>
        <c:axId val="969438175"/>
        <c:axId val="969431103"/>
      </c:barChart>
      <c:catAx>
        <c:axId val="9694381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969431103"/>
        <c:crossesAt val="0"/>
        <c:auto val="1"/>
        <c:lblAlgn val="ctr"/>
        <c:lblOffset val="100"/>
        <c:noMultiLvlLbl val="0"/>
      </c:catAx>
      <c:valAx>
        <c:axId val="9694311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969438175"/>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LID4096"/>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a:t>Electrification of EU</a:t>
            </a:r>
            <a:r>
              <a:rPr lang="en-BE" baseline="0"/>
              <a:t> economy</a:t>
            </a:r>
            <a:r>
              <a:rPr lang="en-BE"/>
              <a:t>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6.0082357196516514E-2"/>
          <c:y val="0.1403253165579425"/>
          <c:w val="0.91400480416979679"/>
          <c:h val="0.77198092996844969"/>
        </c:manualLayout>
      </c:layout>
      <c:lineChart>
        <c:grouping val="standard"/>
        <c:varyColors val="0"/>
        <c:ser>
          <c:idx val="0"/>
          <c:order val="0"/>
          <c:tx>
            <c:strRef>
              <c:f>Electrification!$H$53</c:f>
              <c:strCache>
                <c:ptCount val="1"/>
                <c:pt idx="0">
                  <c:v>Electrification (%)</c:v>
                </c:pt>
              </c:strCache>
            </c:strRef>
          </c:tx>
          <c:spPr>
            <a:ln w="19050" cap="rnd">
              <a:solidFill>
                <a:schemeClr val="accent2"/>
              </a:solidFill>
              <a:round/>
            </a:ln>
            <a:effectLst/>
          </c:spPr>
          <c:marker>
            <c:symbol val="circle"/>
            <c:size val="5"/>
            <c:spPr>
              <a:solidFill>
                <a:schemeClr val="accent2"/>
              </a:solidFill>
              <a:ln w="19050">
                <a:solidFill>
                  <a:schemeClr val="accent2"/>
                </a:solidFill>
              </a:ln>
              <a:effectLst/>
            </c:spPr>
          </c:marker>
          <c:dLbls>
            <c:dLbl>
              <c:idx val="0"/>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extLst>
                <c:ext xmlns:c16="http://schemas.microsoft.com/office/drawing/2014/chart" uri="{C3380CC4-5D6E-409C-BE32-E72D297353CC}">
                  <c16:uniqueId val="{00000000-F360-4F8F-84EA-E526FF253B62}"/>
                </c:ext>
              </c:extLst>
            </c:dLbl>
            <c:dLbl>
              <c:idx val="1"/>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extLst>
                <c:ext xmlns:c16="http://schemas.microsoft.com/office/drawing/2014/chart" uri="{C3380CC4-5D6E-409C-BE32-E72D297353CC}">
                  <c16:uniqueId val="{00000001-F360-4F8F-84EA-E526FF253B62}"/>
                </c:ext>
              </c:extLst>
            </c:dLbl>
            <c:dLbl>
              <c:idx val="2"/>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extLst>
                <c:ext xmlns:c16="http://schemas.microsoft.com/office/drawing/2014/chart" uri="{C3380CC4-5D6E-409C-BE32-E72D297353CC}">
                  <c16:uniqueId val="{00000002-F360-4F8F-84EA-E526FF253B62}"/>
                </c:ext>
              </c:extLst>
            </c:dLbl>
            <c:dLbl>
              <c:idx val="3"/>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extLst>
                <c:ext xmlns:c16="http://schemas.microsoft.com/office/drawing/2014/chart" uri="{C3380CC4-5D6E-409C-BE32-E72D297353CC}">
                  <c16:uniqueId val="{00000003-F360-4F8F-84EA-E526FF253B62}"/>
                </c:ext>
              </c:extLst>
            </c:dLbl>
            <c:dLbl>
              <c:idx val="4"/>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extLst>
                <c:ext xmlns:c16="http://schemas.microsoft.com/office/drawing/2014/chart" uri="{C3380CC4-5D6E-409C-BE32-E72D297353CC}">
                  <c16:uniqueId val="{00000004-F360-4F8F-84EA-E526FF253B62}"/>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Electrification!$I$52:$M$52</c:f>
              <c:numCache>
                <c:formatCode>General</c:formatCode>
                <c:ptCount val="5"/>
                <c:pt idx="0">
                  <c:v>2010</c:v>
                </c:pt>
                <c:pt idx="1">
                  <c:v>2015</c:v>
                </c:pt>
                <c:pt idx="2">
                  <c:v>2020</c:v>
                </c:pt>
                <c:pt idx="3">
                  <c:v>2025</c:v>
                </c:pt>
                <c:pt idx="4">
                  <c:v>2030</c:v>
                </c:pt>
              </c:numCache>
            </c:numRef>
          </c:cat>
          <c:val>
            <c:numRef>
              <c:f>Electrification!$I$53:$M$53</c:f>
              <c:numCache>
                <c:formatCode>#,##0.##########</c:formatCode>
                <c:ptCount val="5"/>
                <c:pt idx="0">
                  <c:v>22.18</c:v>
                </c:pt>
                <c:pt idx="1">
                  <c:v>23.16</c:v>
                </c:pt>
                <c:pt idx="2" formatCode="General">
                  <c:v>23.15</c:v>
                </c:pt>
                <c:pt idx="3" formatCode="General">
                  <c:v>23.310000000000002</c:v>
                </c:pt>
                <c:pt idx="4" formatCode="General">
                  <c:v>23.526363636363641</c:v>
                </c:pt>
              </c:numCache>
            </c:numRef>
          </c:val>
          <c:smooth val="0"/>
          <c:extLst>
            <c:ext xmlns:c16="http://schemas.microsoft.com/office/drawing/2014/chart" uri="{C3380CC4-5D6E-409C-BE32-E72D297353CC}">
              <c16:uniqueId val="{00000005-F360-4F8F-84EA-E526FF253B62}"/>
            </c:ext>
          </c:extLst>
        </c:ser>
        <c:ser>
          <c:idx val="1"/>
          <c:order val="1"/>
          <c:tx>
            <c:strRef>
              <c:f>Electrification!$H$54</c:f>
              <c:strCache>
                <c:ptCount val="1"/>
                <c:pt idx="0">
                  <c:v>EC's projection  30%</c:v>
                </c:pt>
              </c:strCache>
            </c:strRef>
          </c:tx>
          <c:spPr>
            <a:ln w="28575" cap="rnd">
              <a:solidFill>
                <a:schemeClr val="accent1"/>
              </a:solidFill>
              <a:round/>
            </a:ln>
            <a:effectLst/>
          </c:spPr>
          <c:marker>
            <c:symbol val="circle"/>
            <c:size val="5"/>
            <c:spPr>
              <a:solidFill>
                <a:schemeClr val="accent4"/>
              </a:solidFill>
              <a:ln w="9525">
                <a:solidFill>
                  <a:schemeClr val="accent1"/>
                </a:solidFill>
              </a:ln>
              <a:effectLst/>
            </c:spPr>
          </c:marker>
          <c:dLbls>
            <c:dLbl>
              <c:idx val="4"/>
              <c:layout>
                <c:manualLayout>
                  <c:x val="-0.21391243055748782"/>
                  <c:y val="-8.0011730396193304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6-F360-4F8F-84EA-E526FF253B6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bg1">
                          <a:lumMod val="50000"/>
                        </a:schemeClr>
                      </a:solidFill>
                      <a:round/>
                    </a:ln>
                    <a:effectLst/>
                  </c:spPr>
                </c15:leaderLines>
              </c:ext>
            </c:extLst>
          </c:dLbls>
          <c:val>
            <c:numRef>
              <c:f>Electrification!$I$54:$M$54</c:f>
              <c:numCache>
                <c:formatCode>General</c:formatCode>
                <c:ptCount val="5"/>
                <c:pt idx="4" formatCode="0">
                  <c:v>30</c:v>
                </c:pt>
              </c:numCache>
            </c:numRef>
          </c:val>
          <c:smooth val="0"/>
          <c:extLst>
            <c:ext xmlns:c16="http://schemas.microsoft.com/office/drawing/2014/chart" uri="{C3380CC4-5D6E-409C-BE32-E72D297353CC}">
              <c16:uniqueId val="{00000007-F360-4F8F-84EA-E526FF253B62}"/>
            </c:ext>
          </c:extLst>
        </c:ser>
        <c:ser>
          <c:idx val="2"/>
          <c:order val="2"/>
          <c:tx>
            <c:strRef>
              <c:f>Electrification!$H$55</c:f>
              <c:strCache>
                <c:ptCount val="1"/>
                <c:pt idx="0">
                  <c:v>Eurelectric 34%</c:v>
                </c:pt>
              </c:strCache>
            </c:strRef>
          </c:tx>
          <c:spPr>
            <a:ln w="28575" cap="rnd">
              <a:solidFill>
                <a:schemeClr val="accent1"/>
              </a:solidFill>
              <a:round/>
            </a:ln>
            <a:effectLst/>
          </c:spPr>
          <c:marker>
            <c:symbol val="circle"/>
            <c:size val="5"/>
            <c:spPr>
              <a:solidFill>
                <a:schemeClr val="accent3"/>
              </a:solidFill>
              <a:ln w="9525">
                <a:solidFill>
                  <a:schemeClr val="accent1"/>
                </a:solidFill>
              </a:ln>
              <a:effectLst/>
            </c:spPr>
          </c:marker>
          <c:dPt>
            <c:idx val="4"/>
            <c:marker>
              <c:symbol val="circle"/>
              <c:size val="5"/>
              <c:spPr>
                <a:solidFill>
                  <a:schemeClr val="accent3"/>
                </a:solidFill>
                <a:ln w="9525">
                  <a:solidFill>
                    <a:schemeClr val="accent3"/>
                  </a:solidFill>
                </a:ln>
                <a:effectLst/>
              </c:spPr>
            </c:marker>
            <c:bubble3D val="0"/>
            <c:spPr>
              <a:ln w="28575" cap="rnd">
                <a:solidFill>
                  <a:schemeClr val="accent3"/>
                </a:solidFill>
                <a:round/>
              </a:ln>
              <a:effectLst/>
            </c:spPr>
            <c:extLst>
              <c:ext xmlns:c16="http://schemas.microsoft.com/office/drawing/2014/chart" uri="{C3380CC4-5D6E-409C-BE32-E72D297353CC}">
                <c16:uniqueId val="{00000009-F360-4F8F-84EA-E526FF253B62}"/>
              </c:ext>
            </c:extLst>
          </c:dPt>
          <c:dLbls>
            <c:dLbl>
              <c:idx val="4"/>
              <c:layout>
                <c:manualLayout>
                  <c:x val="-0.15925315169428217"/>
                  <c:y val="-7.8440243095281442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9-F360-4F8F-84EA-E526FF253B6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bg1">
                          <a:lumMod val="50000"/>
                        </a:schemeClr>
                      </a:solidFill>
                      <a:round/>
                    </a:ln>
                    <a:effectLst/>
                  </c:spPr>
                </c15:leaderLines>
              </c:ext>
            </c:extLst>
          </c:dLbls>
          <c:val>
            <c:numRef>
              <c:f>Electrification!$I$55:$M$55</c:f>
              <c:numCache>
                <c:formatCode>General</c:formatCode>
                <c:ptCount val="5"/>
                <c:pt idx="4" formatCode="0">
                  <c:v>34</c:v>
                </c:pt>
              </c:numCache>
            </c:numRef>
          </c:val>
          <c:smooth val="0"/>
          <c:extLst>
            <c:ext xmlns:c16="http://schemas.microsoft.com/office/drawing/2014/chart" uri="{C3380CC4-5D6E-409C-BE32-E72D297353CC}">
              <c16:uniqueId val="{0000000A-F360-4F8F-84EA-E526FF253B62}"/>
            </c:ext>
          </c:extLst>
        </c:ser>
        <c:ser>
          <c:idx val="3"/>
          <c:order val="3"/>
          <c:tx>
            <c:strRef>
              <c:f>Electrification!$H$56</c:f>
              <c:strCache>
                <c:ptCount val="1"/>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4"/>
              <c:layout>
                <c:manualLayout>
                  <c:x val="-0.15287116217131677"/>
                  <c:y val="-4.016274267031078E-2"/>
                </c:manualLayout>
              </c:layout>
              <c:dLblPos val="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B-F360-4F8F-84EA-E526FF253B6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t"/>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Electrification!$I$56:$M$56</c:f>
              <c:numCache>
                <c:formatCode>General</c:formatCode>
                <c:ptCount val="5"/>
              </c:numCache>
            </c:numRef>
          </c:val>
          <c:smooth val="0"/>
          <c:extLst>
            <c:ext xmlns:c16="http://schemas.microsoft.com/office/drawing/2014/chart" uri="{C3380CC4-5D6E-409C-BE32-E72D297353CC}">
              <c16:uniqueId val="{0000000C-F360-4F8F-84EA-E526FF253B62}"/>
            </c:ext>
          </c:extLst>
        </c:ser>
        <c:dLbls>
          <c:dLblPos val="t"/>
          <c:showLegendKey val="0"/>
          <c:showVal val="1"/>
          <c:showCatName val="0"/>
          <c:showSerName val="0"/>
          <c:showPercent val="0"/>
          <c:showBubbleSize val="0"/>
        </c:dLbls>
        <c:marker val="1"/>
        <c:smooth val="0"/>
        <c:axId val="1426446927"/>
        <c:axId val="1426448591"/>
      </c:lineChart>
      <c:catAx>
        <c:axId val="14264469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448591"/>
        <c:crosses val="autoZero"/>
        <c:auto val="1"/>
        <c:lblAlgn val="ctr"/>
        <c:lblOffset val="100"/>
        <c:noMultiLvlLbl val="0"/>
      </c:catAx>
      <c:valAx>
        <c:axId val="1426448591"/>
        <c:scaling>
          <c:orientation val="minMax"/>
          <c:max val="40"/>
          <c:min val="2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446927"/>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noFill/>
    </a:ln>
    <a:effectLst/>
  </c:spPr>
  <c:txPr>
    <a:bodyPr/>
    <a:lstStyle/>
    <a:p>
      <a:pPr>
        <a:defRPr/>
      </a:pPr>
      <a:endParaRPr lang="LID4096"/>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sz="1400" b="0" i="0" baseline="0" dirty="0">
                <a:solidFill>
                  <a:srgbClr val="414042"/>
                </a:solidFill>
                <a:effectLst/>
              </a:rPr>
              <a:t>Annual EV car sales in the EU-27</a:t>
            </a:r>
            <a:endParaRPr lang="en-BE" sz="1100" dirty="0">
              <a:solidFill>
                <a:srgbClr val="414042"/>
              </a:solidFill>
              <a:effectLst/>
            </a:endParaRPr>
          </a:p>
          <a:p>
            <a:pPr>
              <a:defRPr/>
            </a:pPr>
            <a:r>
              <a:rPr lang="en-BE" sz="1400" b="0" i="0" baseline="0" dirty="0">
                <a:solidFill>
                  <a:srgbClr val="414042"/>
                </a:solidFill>
                <a:effectLst/>
              </a:rPr>
              <a:t>(Thousands of units)</a:t>
            </a:r>
            <a:endParaRPr lang="en-BE" sz="1100" dirty="0">
              <a:solidFill>
                <a:srgbClr val="414042"/>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'Ark1'!$B$20</c:f>
              <c:strCache>
                <c:ptCount val="1"/>
                <c:pt idx="0">
                  <c:v>BEV</c:v>
                </c:pt>
              </c:strCache>
            </c:strRef>
          </c:tx>
          <c:spPr>
            <a:solidFill>
              <a:schemeClr val="accent3"/>
            </a:solidFill>
            <a:ln>
              <a:solidFill>
                <a:schemeClr val="accent3"/>
              </a:solidFill>
            </a:ln>
            <a:effectLst/>
          </c:spPr>
          <c:invertIfNegative val="0"/>
          <c:cat>
            <c:numRef>
              <c:f>'Ark1'!$A$21:$A$32</c:f>
              <c:numCache>
                <c:formatCode>0</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'Ark1'!$B$21:$B$32</c:f>
              <c:numCache>
                <c:formatCode>General</c:formatCode>
                <c:ptCount val="12"/>
                <c:pt idx="0">
                  <c:v>0.80200000000000005</c:v>
                </c:pt>
                <c:pt idx="1">
                  <c:v>8.1300000000000008</c:v>
                </c:pt>
                <c:pt idx="2">
                  <c:v>12.802</c:v>
                </c:pt>
                <c:pt idx="3">
                  <c:v>21.231000000000002</c:v>
                </c:pt>
                <c:pt idx="4">
                  <c:v>31.024999999999999</c:v>
                </c:pt>
                <c:pt idx="5">
                  <c:v>48.457000000000001</c:v>
                </c:pt>
                <c:pt idx="6">
                  <c:v>53.146999999999998</c:v>
                </c:pt>
                <c:pt idx="7">
                  <c:v>82.668999999999997</c:v>
                </c:pt>
                <c:pt idx="8">
                  <c:v>131.93899999999999</c:v>
                </c:pt>
                <c:pt idx="9">
                  <c:v>247.78899999999999</c:v>
                </c:pt>
                <c:pt idx="10">
                  <c:v>535.83600000000001</c:v>
                </c:pt>
                <c:pt idx="11">
                  <c:v>873.56</c:v>
                </c:pt>
              </c:numCache>
            </c:numRef>
          </c:val>
          <c:extLst>
            <c:ext xmlns:c16="http://schemas.microsoft.com/office/drawing/2014/chart" uri="{C3380CC4-5D6E-409C-BE32-E72D297353CC}">
              <c16:uniqueId val="{00000000-D8D8-40F0-9094-7C2A6A1AA6F1}"/>
            </c:ext>
          </c:extLst>
        </c:ser>
        <c:ser>
          <c:idx val="1"/>
          <c:order val="1"/>
          <c:tx>
            <c:strRef>
              <c:f>'Ark1'!$C$20</c:f>
              <c:strCache>
                <c:ptCount val="1"/>
                <c:pt idx="0">
                  <c:v>PHEV</c:v>
                </c:pt>
              </c:strCache>
            </c:strRef>
          </c:tx>
          <c:spPr>
            <a:solidFill>
              <a:schemeClr val="accent1"/>
            </a:solidFill>
            <a:ln>
              <a:solidFill>
                <a:schemeClr val="accent1"/>
              </a:solidFill>
            </a:ln>
            <a:effectLst/>
          </c:spPr>
          <c:invertIfNegative val="0"/>
          <c:cat>
            <c:numRef>
              <c:f>'Ark1'!$A$21:$A$32</c:f>
              <c:numCache>
                <c:formatCode>0</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'Ark1'!$C$21:$C$32</c:f>
              <c:numCache>
                <c:formatCode>General</c:formatCode>
                <c:ptCount val="12"/>
                <c:pt idx="0">
                  <c:v>2E-3</c:v>
                </c:pt>
                <c:pt idx="1">
                  <c:v>0.32900000000000001</c:v>
                </c:pt>
                <c:pt idx="2">
                  <c:v>8.0250000000000004</c:v>
                </c:pt>
                <c:pt idx="3">
                  <c:v>24.922000000000001</c:v>
                </c:pt>
                <c:pt idx="4">
                  <c:v>25.484999999999999</c:v>
                </c:pt>
                <c:pt idx="5">
                  <c:v>71.186000000000007</c:v>
                </c:pt>
                <c:pt idx="6">
                  <c:v>65.387</c:v>
                </c:pt>
                <c:pt idx="7">
                  <c:v>86.445999999999998</c:v>
                </c:pt>
                <c:pt idx="8">
                  <c:v>108.197</c:v>
                </c:pt>
                <c:pt idx="9">
                  <c:v>139.46299999999999</c:v>
                </c:pt>
                <c:pt idx="10">
                  <c:v>510.23099999999999</c:v>
                </c:pt>
                <c:pt idx="11">
                  <c:v>865.59500000000003</c:v>
                </c:pt>
              </c:numCache>
            </c:numRef>
          </c:val>
          <c:extLst>
            <c:ext xmlns:c16="http://schemas.microsoft.com/office/drawing/2014/chart" uri="{C3380CC4-5D6E-409C-BE32-E72D297353CC}">
              <c16:uniqueId val="{00000001-D8D8-40F0-9094-7C2A6A1AA6F1}"/>
            </c:ext>
          </c:extLst>
        </c:ser>
        <c:dLbls>
          <c:showLegendKey val="0"/>
          <c:showVal val="0"/>
          <c:showCatName val="0"/>
          <c:showSerName val="0"/>
          <c:showPercent val="0"/>
          <c:showBubbleSize val="0"/>
        </c:dLbls>
        <c:gapWidth val="150"/>
        <c:overlap val="100"/>
        <c:axId val="198775296"/>
        <c:axId val="198762400"/>
      </c:barChart>
      <c:catAx>
        <c:axId val="198775296"/>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98762400"/>
        <c:crosses val="autoZero"/>
        <c:auto val="1"/>
        <c:lblAlgn val="ctr"/>
        <c:lblOffset val="100"/>
        <c:noMultiLvlLbl val="0"/>
      </c:catAx>
      <c:valAx>
        <c:axId val="198762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98775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EV</a:t>
            </a:r>
            <a:r>
              <a:rPr lang="en-GB" baseline="0" dirty="0">
                <a:solidFill>
                  <a:srgbClr val="414042"/>
                </a:solidFill>
              </a:rPr>
              <a:t> share in total car sales in the EU-27 (%)</a:t>
            </a:r>
            <a:endParaRPr lang="en-GB" dirty="0">
              <a:solidFill>
                <a:srgbClr val="414042"/>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'Passenger cars - M1'!$T$126</c:f>
              <c:strCache>
                <c:ptCount val="1"/>
                <c:pt idx="0">
                  <c:v>BEV</c:v>
                </c:pt>
              </c:strCache>
            </c:strRef>
          </c:tx>
          <c:spPr>
            <a:solidFill>
              <a:schemeClr val="accent3"/>
            </a:solidFill>
            <a:ln>
              <a:noFill/>
            </a:ln>
            <a:effectLst/>
          </c:spPr>
          <c:invertIfNegative val="0"/>
          <c:cat>
            <c:strRef>
              <c:f>'Passenger cars - M1'!$S$127:$S$133</c:f>
              <c:strCache>
                <c:ptCount val="7"/>
                <c:pt idx="0">
                  <c:v>2016</c:v>
                </c:pt>
                <c:pt idx="1">
                  <c:v>2017</c:v>
                </c:pt>
                <c:pt idx="2">
                  <c:v>2018</c:v>
                </c:pt>
                <c:pt idx="3">
                  <c:v>2019</c:v>
                </c:pt>
                <c:pt idx="4">
                  <c:v>2020</c:v>
                </c:pt>
                <c:pt idx="5">
                  <c:v>2021</c:v>
                </c:pt>
                <c:pt idx="6">
                  <c:v>2030 forecast*</c:v>
                </c:pt>
              </c:strCache>
            </c:strRef>
          </c:cat>
          <c:val>
            <c:numRef>
              <c:f>'Passenger cars - M1'!$T$127:$T$133</c:f>
              <c:numCache>
                <c:formatCode>General</c:formatCode>
                <c:ptCount val="7"/>
                <c:pt idx="0">
                  <c:v>0.4</c:v>
                </c:pt>
                <c:pt idx="1">
                  <c:v>0.7</c:v>
                </c:pt>
                <c:pt idx="2">
                  <c:v>1</c:v>
                </c:pt>
                <c:pt idx="3">
                  <c:v>1.9</c:v>
                </c:pt>
                <c:pt idx="4">
                  <c:v>5.3</c:v>
                </c:pt>
                <c:pt idx="5">
                  <c:v>8.9</c:v>
                </c:pt>
                <c:pt idx="6">
                  <c:v>40</c:v>
                </c:pt>
              </c:numCache>
            </c:numRef>
          </c:val>
          <c:extLst>
            <c:ext xmlns:c16="http://schemas.microsoft.com/office/drawing/2014/chart" uri="{C3380CC4-5D6E-409C-BE32-E72D297353CC}">
              <c16:uniqueId val="{00000000-7603-4A54-A280-885BC780FDA0}"/>
            </c:ext>
          </c:extLst>
        </c:ser>
        <c:ser>
          <c:idx val="1"/>
          <c:order val="1"/>
          <c:tx>
            <c:strRef>
              <c:f>'Passenger cars - M1'!$U$126</c:f>
              <c:strCache>
                <c:ptCount val="1"/>
                <c:pt idx="0">
                  <c:v>PHEV</c:v>
                </c:pt>
              </c:strCache>
            </c:strRef>
          </c:tx>
          <c:spPr>
            <a:solidFill>
              <a:schemeClr val="accent1"/>
            </a:solidFill>
            <a:ln>
              <a:noFill/>
            </a:ln>
            <a:effectLst/>
          </c:spPr>
          <c:invertIfNegative val="0"/>
          <c:cat>
            <c:strRef>
              <c:f>'Passenger cars - M1'!$S$127:$S$133</c:f>
              <c:strCache>
                <c:ptCount val="7"/>
                <c:pt idx="0">
                  <c:v>2016</c:v>
                </c:pt>
                <c:pt idx="1">
                  <c:v>2017</c:v>
                </c:pt>
                <c:pt idx="2">
                  <c:v>2018</c:v>
                </c:pt>
                <c:pt idx="3">
                  <c:v>2019</c:v>
                </c:pt>
                <c:pt idx="4">
                  <c:v>2020</c:v>
                </c:pt>
                <c:pt idx="5">
                  <c:v>2021</c:v>
                </c:pt>
                <c:pt idx="6">
                  <c:v>2030 forecast*</c:v>
                </c:pt>
              </c:strCache>
            </c:strRef>
          </c:cat>
          <c:val>
            <c:numRef>
              <c:f>'Passenger cars - M1'!$U$127:$U$133</c:f>
              <c:numCache>
                <c:formatCode>General</c:formatCode>
                <c:ptCount val="7"/>
                <c:pt idx="0">
                  <c:v>0.5</c:v>
                </c:pt>
                <c:pt idx="1">
                  <c:v>0.7</c:v>
                </c:pt>
                <c:pt idx="2">
                  <c:v>0.8</c:v>
                </c:pt>
                <c:pt idx="3">
                  <c:v>1.1000000000000001</c:v>
                </c:pt>
                <c:pt idx="4">
                  <c:v>5.2</c:v>
                </c:pt>
                <c:pt idx="5">
                  <c:v>8.9</c:v>
                </c:pt>
                <c:pt idx="6">
                  <c:v>20</c:v>
                </c:pt>
              </c:numCache>
            </c:numRef>
          </c:val>
          <c:extLst>
            <c:ext xmlns:c16="http://schemas.microsoft.com/office/drawing/2014/chart" uri="{C3380CC4-5D6E-409C-BE32-E72D297353CC}">
              <c16:uniqueId val="{00000001-7603-4A54-A280-885BC780FDA0}"/>
            </c:ext>
          </c:extLst>
        </c:ser>
        <c:dLbls>
          <c:showLegendKey val="0"/>
          <c:showVal val="0"/>
          <c:showCatName val="0"/>
          <c:showSerName val="0"/>
          <c:showPercent val="0"/>
          <c:showBubbleSize val="0"/>
        </c:dLbls>
        <c:gapWidth val="150"/>
        <c:overlap val="100"/>
        <c:axId val="302210511"/>
        <c:axId val="302219247"/>
      </c:barChart>
      <c:catAx>
        <c:axId val="302210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219247"/>
        <c:crosses val="autoZero"/>
        <c:auto val="1"/>
        <c:lblAlgn val="ctr"/>
        <c:lblOffset val="100"/>
        <c:noMultiLvlLbl val="0"/>
      </c:catAx>
      <c:valAx>
        <c:axId val="3022192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3022105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rgbClr val="414042"/>
                </a:solidFill>
              </a:rPr>
              <a:t>EVs per thousand inhabitants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'MS compared'!$B$66</c:f>
              <c:strCache>
                <c:ptCount val="1"/>
                <c:pt idx="0">
                  <c:v>EVs per thousand inhabitants</c:v>
                </c:pt>
              </c:strCache>
            </c:strRef>
          </c:tx>
          <c:spPr>
            <a:solidFill>
              <a:schemeClr val="accent1"/>
            </a:solidFill>
            <a:ln>
              <a:noFill/>
            </a:ln>
            <a:effectLst/>
          </c:spPr>
          <c:invertIfNegative val="0"/>
          <c:cat>
            <c:strRef>
              <c:f>'MS compared'!$A$67:$A$93</c:f>
              <c:strCache>
                <c:ptCount val="27"/>
                <c:pt idx="0">
                  <c:v>SE</c:v>
                </c:pt>
                <c:pt idx="1">
                  <c:v>LU</c:v>
                </c:pt>
                <c:pt idx="2">
                  <c:v>NL</c:v>
                </c:pt>
                <c:pt idx="3">
                  <c:v>DK</c:v>
                </c:pt>
                <c:pt idx="4">
                  <c:v>FI</c:v>
                </c:pt>
                <c:pt idx="5">
                  <c:v>BE</c:v>
                </c:pt>
                <c:pt idx="6">
                  <c:v>DE</c:v>
                </c:pt>
                <c:pt idx="7">
                  <c:v>AT</c:v>
                </c:pt>
                <c:pt idx="8">
                  <c:v>FR</c:v>
                </c:pt>
                <c:pt idx="9">
                  <c:v>PT</c:v>
                </c:pt>
                <c:pt idx="10">
                  <c:v>IE</c:v>
                </c:pt>
                <c:pt idx="11">
                  <c:v>MT</c:v>
                </c:pt>
                <c:pt idx="12">
                  <c:v>IT</c:v>
                </c:pt>
                <c:pt idx="13">
                  <c:v>ES</c:v>
                </c:pt>
                <c:pt idx="14">
                  <c:v>SI</c:v>
                </c:pt>
                <c:pt idx="15">
                  <c:v>HU</c:v>
                </c:pt>
                <c:pt idx="16">
                  <c:v>EE</c:v>
                </c:pt>
                <c:pt idx="17">
                  <c:v>LT</c:v>
                </c:pt>
                <c:pt idx="18">
                  <c:v>CZ</c:v>
                </c:pt>
                <c:pt idx="19">
                  <c:v>SK</c:v>
                </c:pt>
                <c:pt idx="20">
                  <c:v>EL</c:v>
                </c:pt>
                <c:pt idx="21">
                  <c:v>LV</c:v>
                </c:pt>
                <c:pt idx="22">
                  <c:v>CY</c:v>
                </c:pt>
                <c:pt idx="23">
                  <c:v>RO</c:v>
                </c:pt>
                <c:pt idx="24">
                  <c:v>HR</c:v>
                </c:pt>
                <c:pt idx="25">
                  <c:v>PL</c:v>
                </c:pt>
                <c:pt idx="26">
                  <c:v>BG</c:v>
                </c:pt>
              </c:strCache>
            </c:strRef>
          </c:cat>
          <c:val>
            <c:numRef>
              <c:f>'MS compared'!$B$67:$B$93</c:f>
              <c:numCache>
                <c:formatCode>General</c:formatCode>
                <c:ptCount val="27"/>
                <c:pt idx="0">
                  <c:v>31.296170792653591</c:v>
                </c:pt>
                <c:pt idx="1">
                  <c:v>27.95501699830017</c:v>
                </c:pt>
                <c:pt idx="2">
                  <c:v>21.749047113553129</c:v>
                </c:pt>
                <c:pt idx="3">
                  <c:v>20.922244534623655</c:v>
                </c:pt>
                <c:pt idx="4">
                  <c:v>18.031166480810292</c:v>
                </c:pt>
                <c:pt idx="5">
                  <c:v>15.450163168104206</c:v>
                </c:pt>
                <c:pt idx="6">
                  <c:v>15.250971325835817</c:v>
                </c:pt>
                <c:pt idx="7">
                  <c:v>11.880796315503801</c:v>
                </c:pt>
                <c:pt idx="8">
                  <c:v>10.565976210763772</c:v>
                </c:pt>
                <c:pt idx="9">
                  <c:v>9.0632123687924242</c:v>
                </c:pt>
                <c:pt idx="10">
                  <c:v>7.4609117722148985</c:v>
                </c:pt>
                <c:pt idx="11">
                  <c:v>5.3188206797599396</c:v>
                </c:pt>
                <c:pt idx="12">
                  <c:v>4.0138611504297401</c:v>
                </c:pt>
                <c:pt idx="13">
                  <c:v>3.3582512139953495</c:v>
                </c:pt>
                <c:pt idx="14">
                  <c:v>3.0511190519899869</c:v>
                </c:pt>
                <c:pt idx="15">
                  <c:v>2.0163975064189703</c:v>
                </c:pt>
                <c:pt idx="16">
                  <c:v>2.0136265414010635</c:v>
                </c:pt>
                <c:pt idx="17">
                  <c:v>1.5713148810052988</c:v>
                </c:pt>
                <c:pt idx="18">
                  <c:v>1.4399703324991253</c:v>
                </c:pt>
                <c:pt idx="19">
                  <c:v>1.0379555030274925</c:v>
                </c:pt>
                <c:pt idx="20">
                  <c:v>0.94942112376013998</c:v>
                </c:pt>
                <c:pt idx="21">
                  <c:v>0.91642831747581577</c:v>
                </c:pt>
                <c:pt idx="22">
                  <c:v>0.89186943831106802</c:v>
                </c:pt>
                <c:pt idx="23">
                  <c:v>0.87463938058188651</c:v>
                </c:pt>
                <c:pt idx="24">
                  <c:v>0.83634117161038635</c:v>
                </c:pt>
                <c:pt idx="25">
                  <c:v>0.77484048850980014</c:v>
                </c:pt>
                <c:pt idx="26">
                  <c:v>0.47341111757156379</c:v>
                </c:pt>
              </c:numCache>
            </c:numRef>
          </c:val>
          <c:extLst>
            <c:ext xmlns:c16="http://schemas.microsoft.com/office/drawing/2014/chart" uri="{C3380CC4-5D6E-409C-BE32-E72D297353CC}">
              <c16:uniqueId val="{00000000-6DFB-4944-80F7-CA86B11591D2}"/>
            </c:ext>
          </c:extLst>
        </c:ser>
        <c:dLbls>
          <c:showLegendKey val="0"/>
          <c:showVal val="0"/>
          <c:showCatName val="0"/>
          <c:showSerName val="0"/>
          <c:showPercent val="0"/>
          <c:showBubbleSize val="0"/>
        </c:dLbls>
        <c:gapWidth val="219"/>
        <c:overlap val="-27"/>
        <c:axId val="26116768"/>
        <c:axId val="26134240"/>
      </c:barChart>
      <c:catAx>
        <c:axId val="26116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6134240"/>
        <c:crosses val="autoZero"/>
        <c:auto val="1"/>
        <c:lblAlgn val="ctr"/>
        <c:lblOffset val="100"/>
        <c:noMultiLvlLbl val="0"/>
      </c:catAx>
      <c:valAx>
        <c:axId val="26134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6116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rgbClr val="414042"/>
                </a:solidFill>
                <a:latin typeface="Qanelas Black" panose="00000A00000000000000" pitchFamily="50" charset="0"/>
              </a:rPr>
              <a:t>Number of public charging</a:t>
            </a:r>
            <a:r>
              <a:rPr lang="en-US" baseline="0" dirty="0">
                <a:solidFill>
                  <a:srgbClr val="414042"/>
                </a:solidFill>
                <a:latin typeface="Qanelas Black" panose="00000A00000000000000" pitchFamily="50" charset="0"/>
              </a:rPr>
              <a:t> station in the EU-27</a:t>
            </a:r>
            <a:endParaRPr lang="en-US" dirty="0">
              <a:solidFill>
                <a:srgbClr val="414042"/>
              </a:solidFill>
              <a:latin typeface="Qanelas Black" panose="00000A00000000000000" pitchFamily="50"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'Memberstate data from EAFO'!$B$102</c:f>
              <c:strCache>
                <c:ptCount val="1"/>
                <c:pt idx="0">
                  <c:v>Charging Stations</c:v>
                </c:pt>
              </c:strCache>
            </c:strRef>
          </c:tx>
          <c:spPr>
            <a:solidFill>
              <a:schemeClr val="accent1"/>
            </a:solidFill>
            <a:ln>
              <a:noFill/>
            </a:ln>
            <a:effectLst/>
          </c:spPr>
          <c:invertIfNegative val="0"/>
          <c:cat>
            <c:numRef>
              <c:f>'Memberstate data from EAFO'!$A$103:$A$106</c:f>
              <c:numCache>
                <c:formatCode>General</c:formatCode>
                <c:ptCount val="4"/>
                <c:pt idx="0">
                  <c:v>2011</c:v>
                </c:pt>
                <c:pt idx="1">
                  <c:v>2020</c:v>
                </c:pt>
                <c:pt idx="2">
                  <c:v>2021</c:v>
                </c:pt>
                <c:pt idx="3">
                  <c:v>2030</c:v>
                </c:pt>
              </c:numCache>
            </c:numRef>
          </c:cat>
          <c:val>
            <c:numRef>
              <c:f>'Memberstate data from EAFO'!$B$103:$B$106</c:f>
              <c:numCache>
                <c:formatCode>0.0</c:formatCode>
                <c:ptCount val="4"/>
                <c:pt idx="0">
                  <c:v>2.3919999999999999</c:v>
                </c:pt>
                <c:pt idx="1">
                  <c:v>215.61600000000001</c:v>
                </c:pt>
                <c:pt idx="2">
                  <c:v>338.19099999999997</c:v>
                </c:pt>
                <c:pt idx="3" formatCode="General">
                  <c:v>3580</c:v>
                </c:pt>
              </c:numCache>
            </c:numRef>
          </c:val>
          <c:extLst>
            <c:ext xmlns:c16="http://schemas.microsoft.com/office/drawing/2014/chart" uri="{C3380CC4-5D6E-409C-BE32-E72D297353CC}">
              <c16:uniqueId val="{00000000-4CEB-43C3-8040-F3B964BEA008}"/>
            </c:ext>
          </c:extLst>
        </c:ser>
        <c:dLbls>
          <c:showLegendKey val="0"/>
          <c:showVal val="0"/>
          <c:showCatName val="0"/>
          <c:showSerName val="0"/>
          <c:showPercent val="0"/>
          <c:showBubbleSize val="0"/>
        </c:dLbls>
        <c:gapWidth val="219"/>
        <c:overlap val="-27"/>
        <c:axId val="869415279"/>
        <c:axId val="869408623"/>
      </c:barChart>
      <c:catAx>
        <c:axId val="869415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69408623"/>
        <c:crosses val="autoZero"/>
        <c:auto val="1"/>
        <c:lblAlgn val="ctr"/>
        <c:lblOffset val="100"/>
        <c:noMultiLvlLbl val="0"/>
      </c:catAx>
      <c:valAx>
        <c:axId val="869408623"/>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694152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userShapes r:id="rId4"/>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Public recharging points</a:t>
            </a:r>
            <a:r>
              <a:rPr lang="en-GB" baseline="0"/>
              <a:t> per 10,000 inhabitants</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'Memberstate data from EAFO'!$B$63</c:f>
              <c:strCache>
                <c:ptCount val="1"/>
                <c:pt idx="0">
                  <c:v>Recharging points/10000</c:v>
                </c:pt>
              </c:strCache>
            </c:strRef>
          </c:tx>
          <c:spPr>
            <a:solidFill>
              <a:schemeClr val="accent1"/>
            </a:solidFill>
            <a:ln>
              <a:noFill/>
            </a:ln>
            <a:effectLst/>
          </c:spPr>
          <c:invertIfNegative val="0"/>
          <c:cat>
            <c:strRef>
              <c:f>'Memberstate data from EAFO'!$A$64:$A$90</c:f>
              <c:strCache>
                <c:ptCount val="27"/>
                <c:pt idx="0">
                  <c:v>Netherlands</c:v>
                </c:pt>
                <c:pt idx="1">
                  <c:v>Slovenia</c:v>
                </c:pt>
                <c:pt idx="2">
                  <c:v>Austria</c:v>
                </c:pt>
                <c:pt idx="3">
                  <c:v>Sweden</c:v>
                </c:pt>
                <c:pt idx="4">
                  <c:v>Luxembourg</c:v>
                </c:pt>
                <c:pt idx="5">
                  <c:v>Belgium</c:v>
                </c:pt>
                <c:pt idx="6">
                  <c:v>Denmark</c:v>
                </c:pt>
                <c:pt idx="7">
                  <c:v>Finland</c:v>
                </c:pt>
                <c:pt idx="8">
                  <c:v>France</c:v>
                </c:pt>
                <c:pt idx="9">
                  <c:v>Germany</c:v>
                </c:pt>
                <c:pt idx="10">
                  <c:v>Italy</c:v>
                </c:pt>
                <c:pt idx="11">
                  <c:v>Portugal</c:v>
                </c:pt>
                <c:pt idx="12">
                  <c:v>Slovakia</c:v>
                </c:pt>
                <c:pt idx="13">
                  <c:v>Hungary</c:v>
                </c:pt>
                <c:pt idx="14">
                  <c:v>Spain</c:v>
                </c:pt>
                <c:pt idx="15">
                  <c:v>Latvia</c:v>
                </c:pt>
                <c:pt idx="16">
                  <c:v>Croatia</c:v>
                </c:pt>
                <c:pt idx="17">
                  <c:v>Czech Republic</c:v>
                </c:pt>
                <c:pt idx="18">
                  <c:v>Ireland</c:v>
                </c:pt>
                <c:pt idx="19">
                  <c:v>Malta</c:v>
                </c:pt>
                <c:pt idx="20">
                  <c:v>Estonia</c:v>
                </c:pt>
                <c:pt idx="21">
                  <c:v>Bulgaria</c:v>
                </c:pt>
                <c:pt idx="22">
                  <c:v>Poland</c:v>
                </c:pt>
                <c:pt idx="23">
                  <c:v>Cyprus</c:v>
                </c:pt>
                <c:pt idx="24">
                  <c:v>Romania</c:v>
                </c:pt>
                <c:pt idx="25">
                  <c:v>Lithuania</c:v>
                </c:pt>
                <c:pt idx="26">
                  <c:v>Greece</c:v>
                </c:pt>
              </c:strCache>
            </c:strRef>
          </c:cat>
          <c:val>
            <c:numRef>
              <c:f>'Memberstate data from EAFO'!$B$64:$B$90</c:f>
              <c:numCache>
                <c:formatCode>General</c:formatCode>
                <c:ptCount val="27"/>
                <c:pt idx="0">
                  <c:v>52.323487011154484</c:v>
                </c:pt>
                <c:pt idx="1">
                  <c:v>26.374723148420909</c:v>
                </c:pt>
                <c:pt idx="2">
                  <c:v>19.43768935361085</c:v>
                </c:pt>
                <c:pt idx="3">
                  <c:v>19.394553146173639</c:v>
                </c:pt>
                <c:pt idx="4">
                  <c:v>16.310868913108688</c:v>
                </c:pt>
                <c:pt idx="5">
                  <c:v>12.923369302314027</c:v>
                </c:pt>
                <c:pt idx="6">
                  <c:v>10.323161393903392</c:v>
                </c:pt>
                <c:pt idx="7">
                  <c:v>9.837544263083835</c:v>
                </c:pt>
                <c:pt idx="8">
                  <c:v>8.0669072859318263</c:v>
                </c:pt>
                <c:pt idx="9">
                  <c:v>7.5377351321777448</c:v>
                </c:pt>
                <c:pt idx="10">
                  <c:v>4.5440958998450132</c:v>
                </c:pt>
                <c:pt idx="11">
                  <c:v>3.7936505891877377</c:v>
                </c:pt>
                <c:pt idx="12">
                  <c:v>2.9813224918936116</c:v>
                </c:pt>
                <c:pt idx="13">
                  <c:v>2.9722269796849421</c:v>
                </c:pt>
                <c:pt idx="14">
                  <c:v>2.6223354054296304</c:v>
                </c:pt>
                <c:pt idx="15">
                  <c:v>2.5471082361806112</c:v>
                </c:pt>
                <c:pt idx="16">
                  <c:v>2.3751078589539669</c:v>
                </c:pt>
                <c:pt idx="17">
                  <c:v>2.188320858286283</c:v>
                </c:pt>
                <c:pt idx="18">
                  <c:v>2.1437803052353739</c:v>
                </c:pt>
                <c:pt idx="19">
                  <c:v>1.928506410355308</c:v>
                </c:pt>
                <c:pt idx="20">
                  <c:v>1.487679310438099</c:v>
                </c:pt>
                <c:pt idx="21">
                  <c:v>0.99305833323519066</c:v>
                </c:pt>
                <c:pt idx="22">
                  <c:v>0.73753963348307017</c:v>
                </c:pt>
                <c:pt idx="23">
                  <c:v>0.68861650280555686</c:v>
                </c:pt>
                <c:pt idx="24">
                  <c:v>0.64853963518599489</c:v>
                </c:pt>
                <c:pt idx="25">
                  <c:v>0.64623493174723712</c:v>
                </c:pt>
                <c:pt idx="26">
                  <c:v>0.59109758175307137</c:v>
                </c:pt>
              </c:numCache>
            </c:numRef>
          </c:val>
          <c:extLst>
            <c:ext xmlns:c16="http://schemas.microsoft.com/office/drawing/2014/chart" uri="{C3380CC4-5D6E-409C-BE32-E72D297353CC}">
              <c16:uniqueId val="{00000000-195B-46F0-86C0-858B30920E55}"/>
            </c:ext>
          </c:extLst>
        </c:ser>
        <c:dLbls>
          <c:showLegendKey val="0"/>
          <c:showVal val="0"/>
          <c:showCatName val="0"/>
          <c:showSerName val="0"/>
          <c:showPercent val="0"/>
          <c:showBubbleSize val="0"/>
        </c:dLbls>
        <c:gapWidth val="219"/>
        <c:overlap val="-27"/>
        <c:axId val="867962303"/>
        <c:axId val="867942751"/>
      </c:barChart>
      <c:catAx>
        <c:axId val="867962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67942751"/>
        <c:crosses val="autoZero"/>
        <c:auto val="1"/>
        <c:lblAlgn val="ctr"/>
        <c:lblOffset val="100"/>
        <c:noMultiLvlLbl val="0"/>
      </c:catAx>
      <c:valAx>
        <c:axId val="8679427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6796230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PEV Buses new registrations in EU-27</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Busses!$B$64</c:f>
              <c:strCache>
                <c:ptCount val="1"/>
                <c:pt idx="0">
                  <c:v>BEV</c:v>
                </c:pt>
              </c:strCache>
            </c:strRef>
          </c:tx>
          <c:spPr>
            <a:solidFill>
              <a:schemeClr val="accent3"/>
            </a:solidFill>
            <a:ln>
              <a:noFill/>
            </a:ln>
            <a:effectLst/>
          </c:spPr>
          <c:invertIfNegative val="0"/>
          <c:cat>
            <c:numRef>
              <c:f>Busses!$A$65:$A$78</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Busses!$B$65:$B$78</c:f>
              <c:numCache>
                <c:formatCode>General</c:formatCode>
                <c:ptCount val="14"/>
                <c:pt idx="0">
                  <c:v>0</c:v>
                </c:pt>
                <c:pt idx="1">
                  <c:v>0</c:v>
                </c:pt>
                <c:pt idx="2">
                  <c:v>11</c:v>
                </c:pt>
                <c:pt idx="3">
                  <c:v>7</c:v>
                </c:pt>
                <c:pt idx="4">
                  <c:v>15</c:v>
                </c:pt>
                <c:pt idx="5">
                  <c:v>16</c:v>
                </c:pt>
                <c:pt idx="6">
                  <c:v>5</c:v>
                </c:pt>
                <c:pt idx="7">
                  <c:v>38</c:v>
                </c:pt>
                <c:pt idx="8">
                  <c:v>417</c:v>
                </c:pt>
                <c:pt idx="9">
                  <c:v>458</c:v>
                </c:pt>
                <c:pt idx="10">
                  <c:v>644</c:v>
                </c:pt>
                <c:pt idx="11">
                  <c:v>1514</c:v>
                </c:pt>
                <c:pt idx="12">
                  <c:v>1658</c:v>
                </c:pt>
                <c:pt idx="13">
                  <c:v>2164</c:v>
                </c:pt>
              </c:numCache>
            </c:numRef>
          </c:val>
          <c:extLst>
            <c:ext xmlns:c16="http://schemas.microsoft.com/office/drawing/2014/chart" uri="{C3380CC4-5D6E-409C-BE32-E72D297353CC}">
              <c16:uniqueId val="{00000000-2D3B-4F17-9509-4778F824ABD3}"/>
            </c:ext>
          </c:extLst>
        </c:ser>
        <c:ser>
          <c:idx val="5"/>
          <c:order val="5"/>
          <c:tx>
            <c:strRef>
              <c:f>Busses!$G$64</c:f>
              <c:strCache>
                <c:ptCount val="1"/>
                <c:pt idx="0">
                  <c:v>PHEV</c:v>
                </c:pt>
              </c:strCache>
            </c:strRef>
          </c:tx>
          <c:spPr>
            <a:solidFill>
              <a:schemeClr val="accent1"/>
            </a:solidFill>
            <a:ln>
              <a:noFill/>
            </a:ln>
            <a:effectLst/>
          </c:spPr>
          <c:invertIfNegative val="0"/>
          <c:cat>
            <c:numRef>
              <c:f>Busses!$A$65:$A$78</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Busses!$G$65:$G$78</c:f>
              <c:numCache>
                <c:formatCode>General</c:formatCode>
                <c:ptCount val="14"/>
                <c:pt idx="0">
                  <c:v>0</c:v>
                </c:pt>
                <c:pt idx="1">
                  <c:v>0</c:v>
                </c:pt>
                <c:pt idx="2">
                  <c:v>0</c:v>
                </c:pt>
                <c:pt idx="3">
                  <c:v>0</c:v>
                </c:pt>
                <c:pt idx="4">
                  <c:v>0</c:v>
                </c:pt>
                <c:pt idx="5">
                  <c:v>0</c:v>
                </c:pt>
                <c:pt idx="6">
                  <c:v>0</c:v>
                </c:pt>
                <c:pt idx="7">
                  <c:v>100</c:v>
                </c:pt>
                <c:pt idx="8">
                  <c:v>21</c:v>
                </c:pt>
                <c:pt idx="9">
                  <c:v>32</c:v>
                </c:pt>
                <c:pt idx="10">
                  <c:v>14</c:v>
                </c:pt>
                <c:pt idx="11">
                  <c:v>13</c:v>
                </c:pt>
                <c:pt idx="12">
                  <c:v>31</c:v>
                </c:pt>
                <c:pt idx="13">
                  <c:v>107</c:v>
                </c:pt>
              </c:numCache>
            </c:numRef>
          </c:val>
          <c:extLst>
            <c:ext xmlns:c16="http://schemas.microsoft.com/office/drawing/2014/chart" uri="{C3380CC4-5D6E-409C-BE32-E72D297353CC}">
              <c16:uniqueId val="{00000001-2D3B-4F17-9509-4778F824ABD3}"/>
            </c:ext>
          </c:extLst>
        </c:ser>
        <c:dLbls>
          <c:showLegendKey val="0"/>
          <c:showVal val="0"/>
          <c:showCatName val="0"/>
          <c:showSerName val="0"/>
          <c:showPercent val="0"/>
          <c:showBubbleSize val="0"/>
        </c:dLbls>
        <c:gapWidth val="150"/>
        <c:overlap val="100"/>
        <c:axId val="1422526800"/>
        <c:axId val="1422529296"/>
        <c:extLst>
          <c:ext xmlns:c15="http://schemas.microsoft.com/office/drawing/2012/chart" uri="{02D57815-91ED-43cb-92C2-25804820EDAC}">
            <c15:filteredBarSeries>
              <c15:ser>
                <c:idx val="1"/>
                <c:order val="1"/>
                <c:tx>
                  <c:strRef>
                    <c:extLst>
                      <c:ext uri="{02D57815-91ED-43cb-92C2-25804820EDAC}">
                        <c15:formulaRef>
                          <c15:sqref>Busses!$C$64</c15:sqref>
                        </c15:formulaRef>
                      </c:ext>
                    </c:extLst>
                    <c:strCache>
                      <c:ptCount val="1"/>
                      <c:pt idx="0">
                        <c:v>CNG</c:v>
                      </c:pt>
                    </c:strCache>
                  </c:strRef>
                </c:tx>
                <c:spPr>
                  <a:solidFill>
                    <a:schemeClr val="accent2"/>
                  </a:solidFill>
                  <a:ln>
                    <a:noFill/>
                  </a:ln>
                  <a:effectLst/>
                </c:spPr>
                <c:invertIfNegative val="0"/>
                <c:cat>
                  <c:numRef>
                    <c:extLst>
                      <c:ext uri="{02D57815-91ED-43cb-92C2-25804820EDAC}">
                        <c15:formulaRef>
                          <c15:sqref>Busses!$A$65:$A$78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c:ext uri="{02D57815-91ED-43cb-92C2-25804820EDAC}">
                        <c15:formulaRef>
                          <c15:sqref>Busses!$C$65:$C$78</c15:sqref>
                        </c15:formulaRef>
                      </c:ext>
                    </c:extLst>
                    <c:numCache>
                      <c:formatCode>General</c:formatCode>
                      <c:ptCount val="14"/>
                      <c:pt idx="0">
                        <c:v>1295</c:v>
                      </c:pt>
                      <c:pt idx="1">
                        <c:v>2115</c:v>
                      </c:pt>
                      <c:pt idx="2">
                        <c:v>1011</c:v>
                      </c:pt>
                      <c:pt idx="3">
                        <c:v>980</c:v>
                      </c:pt>
                      <c:pt idx="4">
                        <c:v>1013</c:v>
                      </c:pt>
                      <c:pt idx="5">
                        <c:v>1236</c:v>
                      </c:pt>
                      <c:pt idx="6">
                        <c:v>1746</c:v>
                      </c:pt>
                      <c:pt idx="7">
                        <c:v>2516</c:v>
                      </c:pt>
                      <c:pt idx="8">
                        <c:v>1426</c:v>
                      </c:pt>
                      <c:pt idx="9">
                        <c:v>2039</c:v>
                      </c:pt>
                      <c:pt idx="10">
                        <c:v>1311</c:v>
                      </c:pt>
                      <c:pt idx="11">
                        <c:v>1578</c:v>
                      </c:pt>
                      <c:pt idx="12">
                        <c:v>1677</c:v>
                      </c:pt>
                      <c:pt idx="13">
                        <c:v>849</c:v>
                      </c:pt>
                    </c:numCache>
                  </c:numRef>
                </c:val>
                <c:extLst>
                  <c:ext xmlns:c16="http://schemas.microsoft.com/office/drawing/2014/chart" uri="{C3380CC4-5D6E-409C-BE32-E72D297353CC}">
                    <c16:uniqueId val="{00000002-2D3B-4F17-9509-4778F824ABD3}"/>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Busses!$D$64</c15:sqref>
                        </c15:formulaRef>
                      </c:ext>
                    </c:extLst>
                    <c:strCache>
                      <c:ptCount val="1"/>
                      <c:pt idx="0">
                        <c:v>FCEV</c:v>
                      </c:pt>
                    </c:strCache>
                  </c:strRef>
                </c:tx>
                <c:spPr>
                  <a:solidFill>
                    <a:schemeClr val="accent4"/>
                  </a:solidFill>
                  <a:ln>
                    <a:noFill/>
                  </a:ln>
                  <a:effectLst/>
                </c:spPr>
                <c:invertIfNegative val="0"/>
                <c:cat>
                  <c:numRef>
                    <c:extLst xmlns:c15="http://schemas.microsoft.com/office/drawing/2012/chart">
                      <c:ext xmlns:c15="http://schemas.microsoft.com/office/drawing/2012/chart" uri="{02D57815-91ED-43cb-92C2-25804820EDAC}">
                        <c15:formulaRef>
                          <c15:sqref>Busses!$A$65:$A$78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Busses!$D$65:$D$78</c15:sqref>
                        </c15:formulaRef>
                      </c:ext>
                    </c:extLst>
                    <c:numCache>
                      <c:formatCode>General</c:formatCode>
                      <c:ptCount val="14"/>
                      <c:pt idx="0">
                        <c:v>0</c:v>
                      </c:pt>
                      <c:pt idx="1">
                        <c:v>0</c:v>
                      </c:pt>
                      <c:pt idx="2">
                        <c:v>0</c:v>
                      </c:pt>
                      <c:pt idx="3">
                        <c:v>0</c:v>
                      </c:pt>
                      <c:pt idx="4">
                        <c:v>0</c:v>
                      </c:pt>
                      <c:pt idx="5">
                        <c:v>0</c:v>
                      </c:pt>
                      <c:pt idx="6">
                        <c:v>0</c:v>
                      </c:pt>
                      <c:pt idx="7">
                        <c:v>0</c:v>
                      </c:pt>
                      <c:pt idx="8">
                        <c:v>43</c:v>
                      </c:pt>
                      <c:pt idx="9">
                        <c:v>22</c:v>
                      </c:pt>
                      <c:pt idx="10">
                        <c:v>12</c:v>
                      </c:pt>
                      <c:pt idx="11">
                        <c:v>0</c:v>
                      </c:pt>
                      <c:pt idx="12">
                        <c:v>48</c:v>
                      </c:pt>
                      <c:pt idx="13">
                        <c:v>55</c:v>
                      </c:pt>
                    </c:numCache>
                  </c:numRef>
                </c:val>
                <c:extLst xmlns:c15="http://schemas.microsoft.com/office/drawing/2012/chart">
                  <c:ext xmlns:c16="http://schemas.microsoft.com/office/drawing/2014/chart" uri="{C3380CC4-5D6E-409C-BE32-E72D297353CC}">
                    <c16:uniqueId val="{00000003-2D3B-4F17-9509-4778F824ABD3}"/>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Busses!$E$64</c15:sqref>
                        </c15:formulaRef>
                      </c:ext>
                    </c:extLst>
                    <c:strCache>
                      <c:ptCount val="1"/>
                      <c:pt idx="0">
                        <c:v>LNG</c:v>
                      </c:pt>
                    </c:strCache>
                  </c:strRef>
                </c:tx>
                <c:spPr>
                  <a:solidFill>
                    <a:schemeClr val="bg2"/>
                  </a:solidFill>
                  <a:ln>
                    <a:noFill/>
                  </a:ln>
                  <a:effectLst/>
                </c:spPr>
                <c:invertIfNegative val="0"/>
                <c:cat>
                  <c:numRef>
                    <c:extLst xmlns:c15="http://schemas.microsoft.com/office/drawing/2012/chart">
                      <c:ext xmlns:c15="http://schemas.microsoft.com/office/drawing/2012/chart" uri="{02D57815-91ED-43cb-92C2-25804820EDAC}">
                        <c15:formulaRef>
                          <c15:sqref>Busses!$A$65:$A$78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Busses!$E$65:$E$78</c15:sqref>
                        </c15:formulaRef>
                      </c:ext>
                    </c:extLst>
                    <c:numCache>
                      <c:formatCode>General</c:formatCode>
                      <c:ptCount val="14"/>
                      <c:pt idx="0">
                        <c:v>0</c:v>
                      </c:pt>
                      <c:pt idx="1">
                        <c:v>0</c:v>
                      </c:pt>
                      <c:pt idx="2">
                        <c:v>0</c:v>
                      </c:pt>
                      <c:pt idx="3">
                        <c:v>0</c:v>
                      </c:pt>
                      <c:pt idx="4">
                        <c:v>0</c:v>
                      </c:pt>
                      <c:pt idx="5">
                        <c:v>0</c:v>
                      </c:pt>
                      <c:pt idx="6">
                        <c:v>0</c:v>
                      </c:pt>
                      <c:pt idx="7">
                        <c:v>0</c:v>
                      </c:pt>
                      <c:pt idx="8">
                        <c:v>46</c:v>
                      </c:pt>
                      <c:pt idx="9">
                        <c:v>44</c:v>
                      </c:pt>
                      <c:pt idx="10">
                        <c:v>0</c:v>
                      </c:pt>
                      <c:pt idx="11">
                        <c:v>0</c:v>
                      </c:pt>
                      <c:pt idx="12">
                        <c:v>0</c:v>
                      </c:pt>
                      <c:pt idx="13">
                        <c:v>0</c:v>
                      </c:pt>
                    </c:numCache>
                  </c:numRef>
                </c:val>
                <c:extLst xmlns:c15="http://schemas.microsoft.com/office/drawing/2012/chart">
                  <c:ext xmlns:c16="http://schemas.microsoft.com/office/drawing/2014/chart" uri="{C3380CC4-5D6E-409C-BE32-E72D297353CC}">
                    <c16:uniqueId val="{00000004-2D3B-4F17-9509-4778F824ABD3}"/>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Busses!$F$64</c15:sqref>
                        </c15:formulaRef>
                      </c:ext>
                    </c:extLst>
                    <c:strCache>
                      <c:ptCount val="1"/>
                      <c:pt idx="0">
                        <c:v>LPG</c:v>
                      </c:pt>
                    </c:strCache>
                  </c:strRef>
                </c:tx>
                <c:spPr>
                  <a:solidFill>
                    <a:schemeClr val="accent6"/>
                  </a:solidFill>
                  <a:ln>
                    <a:noFill/>
                  </a:ln>
                  <a:effectLst/>
                </c:spPr>
                <c:invertIfNegative val="0"/>
                <c:cat>
                  <c:numRef>
                    <c:extLst xmlns:c15="http://schemas.microsoft.com/office/drawing/2012/chart">
                      <c:ext xmlns:c15="http://schemas.microsoft.com/office/drawing/2012/chart" uri="{02D57815-91ED-43cb-92C2-25804820EDAC}">
                        <c15:formulaRef>
                          <c15:sqref>Busses!$A$65:$A$78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Busses!$F$65:$F$78</c15:sqref>
                        </c15:formulaRef>
                      </c:ext>
                    </c:extLst>
                    <c:numCache>
                      <c:formatCode>General</c:formatCode>
                      <c:ptCount val="14"/>
                      <c:pt idx="0">
                        <c:v>27</c:v>
                      </c:pt>
                      <c:pt idx="1">
                        <c:v>79</c:v>
                      </c:pt>
                      <c:pt idx="2">
                        <c:v>43</c:v>
                      </c:pt>
                      <c:pt idx="3">
                        <c:v>29</c:v>
                      </c:pt>
                      <c:pt idx="4">
                        <c:v>1</c:v>
                      </c:pt>
                      <c:pt idx="5">
                        <c:v>0</c:v>
                      </c:pt>
                      <c:pt idx="6">
                        <c:v>0</c:v>
                      </c:pt>
                      <c:pt idx="7">
                        <c:v>0</c:v>
                      </c:pt>
                      <c:pt idx="8">
                        <c:v>0</c:v>
                      </c:pt>
                      <c:pt idx="9">
                        <c:v>0</c:v>
                      </c:pt>
                      <c:pt idx="10">
                        <c:v>0</c:v>
                      </c:pt>
                      <c:pt idx="11">
                        <c:v>0</c:v>
                      </c:pt>
                      <c:pt idx="12">
                        <c:v>0</c:v>
                      </c:pt>
                      <c:pt idx="13">
                        <c:v>0</c:v>
                      </c:pt>
                    </c:numCache>
                  </c:numRef>
                </c:val>
                <c:extLst xmlns:c15="http://schemas.microsoft.com/office/drawing/2012/chart">
                  <c:ext xmlns:c16="http://schemas.microsoft.com/office/drawing/2014/chart" uri="{C3380CC4-5D6E-409C-BE32-E72D297353CC}">
                    <c16:uniqueId val="{00000005-2D3B-4F17-9509-4778F824ABD3}"/>
                  </c:ext>
                </c:extLst>
              </c15:ser>
            </c15:filteredBarSeries>
          </c:ext>
        </c:extLst>
      </c:barChart>
      <c:catAx>
        <c:axId val="1422526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2529296"/>
        <c:crosses val="autoZero"/>
        <c:auto val="1"/>
        <c:lblAlgn val="ctr"/>
        <c:lblOffset val="100"/>
        <c:noMultiLvlLbl val="0"/>
      </c:catAx>
      <c:valAx>
        <c:axId val="1422529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2526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PEV Heavy Duty new</a:t>
            </a:r>
            <a:r>
              <a:rPr lang="en-BE" baseline="0" dirty="0"/>
              <a:t> registrations in EU-27</a:t>
            </a:r>
            <a:endParaRPr lang="en-BE"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'Heavy Duty'!$B$64</c:f>
              <c:strCache>
                <c:ptCount val="1"/>
                <c:pt idx="0">
                  <c:v>BEV</c:v>
                </c:pt>
              </c:strCache>
            </c:strRef>
          </c:tx>
          <c:spPr>
            <a:solidFill>
              <a:schemeClr val="accent3"/>
            </a:solidFill>
            <a:ln>
              <a:noFill/>
            </a:ln>
            <a:effectLst/>
          </c:spPr>
          <c:invertIfNegative val="0"/>
          <c:cat>
            <c:numRef>
              <c:f>'Heavy Duty'!$A$65:$A$78</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'Heavy Duty'!$B$65:$B$78</c:f>
              <c:numCache>
                <c:formatCode>General</c:formatCode>
                <c:ptCount val="14"/>
                <c:pt idx="0">
                  <c:v>0</c:v>
                </c:pt>
                <c:pt idx="1">
                  <c:v>0</c:v>
                </c:pt>
                <c:pt idx="2">
                  <c:v>0</c:v>
                </c:pt>
                <c:pt idx="3">
                  <c:v>0</c:v>
                </c:pt>
                <c:pt idx="4">
                  <c:v>0</c:v>
                </c:pt>
                <c:pt idx="5">
                  <c:v>0</c:v>
                </c:pt>
                <c:pt idx="6">
                  <c:v>5</c:v>
                </c:pt>
                <c:pt idx="7">
                  <c:v>1</c:v>
                </c:pt>
                <c:pt idx="8">
                  <c:v>34</c:v>
                </c:pt>
                <c:pt idx="9">
                  <c:v>9</c:v>
                </c:pt>
                <c:pt idx="10">
                  <c:v>10</c:v>
                </c:pt>
                <c:pt idx="11">
                  <c:v>331</c:v>
                </c:pt>
                <c:pt idx="12">
                  <c:v>398</c:v>
                </c:pt>
                <c:pt idx="13">
                  <c:v>288</c:v>
                </c:pt>
              </c:numCache>
            </c:numRef>
          </c:val>
          <c:extLst>
            <c:ext xmlns:c16="http://schemas.microsoft.com/office/drawing/2014/chart" uri="{C3380CC4-5D6E-409C-BE32-E72D297353CC}">
              <c16:uniqueId val="{00000000-E131-4859-BF1F-0CE224E6B6AD}"/>
            </c:ext>
          </c:extLst>
        </c:ser>
        <c:ser>
          <c:idx val="5"/>
          <c:order val="5"/>
          <c:tx>
            <c:strRef>
              <c:f>'Heavy Duty'!$G$64</c:f>
              <c:strCache>
                <c:ptCount val="1"/>
                <c:pt idx="0">
                  <c:v>PHEV</c:v>
                </c:pt>
              </c:strCache>
            </c:strRef>
          </c:tx>
          <c:spPr>
            <a:solidFill>
              <a:schemeClr val="accent1"/>
            </a:solidFill>
            <a:ln>
              <a:noFill/>
            </a:ln>
            <a:effectLst/>
          </c:spPr>
          <c:invertIfNegative val="0"/>
          <c:cat>
            <c:numRef>
              <c:f>'Heavy Duty'!$A$65:$A$78</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'Heavy Duty'!$G$65:$G$78</c:f>
              <c:numCache>
                <c:formatCode>General</c:formatCode>
                <c:ptCount val="14"/>
                <c:pt idx="0">
                  <c:v>0</c:v>
                </c:pt>
                <c:pt idx="1">
                  <c:v>0</c:v>
                </c:pt>
                <c:pt idx="2">
                  <c:v>0</c:v>
                </c:pt>
                <c:pt idx="3">
                  <c:v>0</c:v>
                </c:pt>
                <c:pt idx="4">
                  <c:v>0</c:v>
                </c:pt>
                <c:pt idx="5">
                  <c:v>0</c:v>
                </c:pt>
                <c:pt idx="6">
                  <c:v>0</c:v>
                </c:pt>
                <c:pt idx="7">
                  <c:v>0</c:v>
                </c:pt>
                <c:pt idx="8">
                  <c:v>0</c:v>
                </c:pt>
                <c:pt idx="9">
                  <c:v>0</c:v>
                </c:pt>
                <c:pt idx="10">
                  <c:v>0</c:v>
                </c:pt>
                <c:pt idx="11">
                  <c:v>0</c:v>
                </c:pt>
                <c:pt idx="12">
                  <c:v>0</c:v>
                </c:pt>
                <c:pt idx="13">
                  <c:v>2</c:v>
                </c:pt>
              </c:numCache>
            </c:numRef>
          </c:val>
          <c:extLst>
            <c:ext xmlns:c16="http://schemas.microsoft.com/office/drawing/2014/chart" uri="{C3380CC4-5D6E-409C-BE32-E72D297353CC}">
              <c16:uniqueId val="{00000001-E131-4859-BF1F-0CE224E6B6AD}"/>
            </c:ext>
          </c:extLst>
        </c:ser>
        <c:dLbls>
          <c:showLegendKey val="0"/>
          <c:showVal val="0"/>
          <c:showCatName val="0"/>
          <c:showSerName val="0"/>
          <c:showPercent val="0"/>
          <c:showBubbleSize val="0"/>
        </c:dLbls>
        <c:gapWidth val="150"/>
        <c:overlap val="100"/>
        <c:axId val="1420692672"/>
        <c:axId val="1420687680"/>
        <c:extLst>
          <c:ext xmlns:c15="http://schemas.microsoft.com/office/drawing/2012/chart" uri="{02D57815-91ED-43cb-92C2-25804820EDAC}">
            <c15:filteredBarSeries>
              <c15:ser>
                <c:idx val="1"/>
                <c:order val="1"/>
                <c:tx>
                  <c:strRef>
                    <c:extLst>
                      <c:ext uri="{02D57815-91ED-43cb-92C2-25804820EDAC}">
                        <c15:formulaRef>
                          <c15:sqref>'Heavy Duty'!$C$64</c15:sqref>
                        </c15:formulaRef>
                      </c:ext>
                    </c:extLst>
                    <c:strCache>
                      <c:ptCount val="1"/>
                      <c:pt idx="0">
                        <c:v>CNG</c:v>
                      </c:pt>
                    </c:strCache>
                  </c:strRef>
                </c:tx>
                <c:spPr>
                  <a:solidFill>
                    <a:schemeClr val="accent2"/>
                  </a:solidFill>
                  <a:ln>
                    <a:noFill/>
                  </a:ln>
                  <a:effectLst/>
                </c:spPr>
                <c:invertIfNegative val="0"/>
                <c:cat>
                  <c:numRef>
                    <c:extLst>
                      <c:ext uri="{02D57815-91ED-43cb-92C2-25804820EDAC}">
                        <c15:formulaRef>
                          <c15:sqref>'Heavy Duty'!$A$65:$A$78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c:ext uri="{02D57815-91ED-43cb-92C2-25804820EDAC}">
                        <c15:formulaRef>
                          <c15:sqref>'Heavy Duty'!$C$65:$C$78</c15:sqref>
                        </c15:formulaRef>
                      </c:ext>
                    </c:extLst>
                    <c:numCache>
                      <c:formatCode>General</c:formatCode>
                      <c:ptCount val="14"/>
                      <c:pt idx="0">
                        <c:v>196</c:v>
                      </c:pt>
                      <c:pt idx="1">
                        <c:v>375</c:v>
                      </c:pt>
                      <c:pt idx="2">
                        <c:v>182</c:v>
                      </c:pt>
                      <c:pt idx="3">
                        <c:v>190</c:v>
                      </c:pt>
                      <c:pt idx="4">
                        <c:v>236</c:v>
                      </c:pt>
                      <c:pt idx="5">
                        <c:v>470</c:v>
                      </c:pt>
                      <c:pt idx="6">
                        <c:v>416</c:v>
                      </c:pt>
                      <c:pt idx="7">
                        <c:v>1032</c:v>
                      </c:pt>
                      <c:pt idx="8">
                        <c:v>950</c:v>
                      </c:pt>
                      <c:pt idx="9">
                        <c:v>1856</c:v>
                      </c:pt>
                      <c:pt idx="10">
                        <c:v>2731</c:v>
                      </c:pt>
                      <c:pt idx="11">
                        <c:v>3002</c:v>
                      </c:pt>
                      <c:pt idx="12">
                        <c:v>3421</c:v>
                      </c:pt>
                      <c:pt idx="13">
                        <c:v>1581</c:v>
                      </c:pt>
                    </c:numCache>
                  </c:numRef>
                </c:val>
                <c:extLst>
                  <c:ext xmlns:c16="http://schemas.microsoft.com/office/drawing/2014/chart" uri="{C3380CC4-5D6E-409C-BE32-E72D297353CC}">
                    <c16:uniqueId val="{00000002-E131-4859-BF1F-0CE224E6B6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'Heavy Duty'!$D$64</c15:sqref>
                        </c15:formulaRef>
                      </c:ext>
                    </c:extLst>
                    <c:strCache>
                      <c:ptCount val="1"/>
                      <c:pt idx="0">
                        <c:v>FCEV</c:v>
                      </c:pt>
                    </c:strCache>
                  </c:strRef>
                </c:tx>
                <c:spPr>
                  <a:solidFill>
                    <a:schemeClr val="accent4"/>
                  </a:solidFill>
                  <a:ln>
                    <a:noFill/>
                  </a:ln>
                  <a:effectLst/>
                </c:spPr>
                <c:invertIfNegative val="0"/>
                <c:cat>
                  <c:numRef>
                    <c:extLst xmlns:c15="http://schemas.microsoft.com/office/drawing/2012/chart">
                      <c:ext xmlns:c15="http://schemas.microsoft.com/office/drawing/2012/chart" uri="{02D57815-91ED-43cb-92C2-25804820EDAC}">
                        <c15:formulaRef>
                          <c15:sqref>'Heavy Duty'!$A$65:$A$78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'Heavy Duty'!$D$65:$D$78</c15:sqref>
                        </c15:formulaRef>
                      </c:ext>
                    </c:extLst>
                    <c:numCache>
                      <c:formatCode>General</c:formatCode>
                      <c:ptCount val="14"/>
                      <c:pt idx="0">
                        <c:v>0</c:v>
                      </c:pt>
                      <c:pt idx="1">
                        <c:v>0</c:v>
                      </c:pt>
                      <c:pt idx="2">
                        <c:v>0</c:v>
                      </c:pt>
                      <c:pt idx="3">
                        <c:v>0</c:v>
                      </c:pt>
                      <c:pt idx="4">
                        <c:v>0</c:v>
                      </c:pt>
                      <c:pt idx="5">
                        <c:v>0</c:v>
                      </c:pt>
                      <c:pt idx="6">
                        <c:v>0</c:v>
                      </c:pt>
                      <c:pt idx="7">
                        <c:v>0</c:v>
                      </c:pt>
                      <c:pt idx="8">
                        <c:v>0</c:v>
                      </c:pt>
                      <c:pt idx="9">
                        <c:v>0</c:v>
                      </c:pt>
                      <c:pt idx="10">
                        <c:v>0</c:v>
                      </c:pt>
                      <c:pt idx="11">
                        <c:v>0</c:v>
                      </c:pt>
                      <c:pt idx="12">
                        <c:v>2</c:v>
                      </c:pt>
                      <c:pt idx="13">
                        <c:v>8</c:v>
                      </c:pt>
                    </c:numCache>
                  </c:numRef>
                </c:val>
                <c:extLst xmlns:c15="http://schemas.microsoft.com/office/drawing/2012/chart">
                  <c:ext xmlns:c16="http://schemas.microsoft.com/office/drawing/2014/chart" uri="{C3380CC4-5D6E-409C-BE32-E72D297353CC}">
                    <c16:uniqueId val="{00000003-E131-4859-BF1F-0CE224E6B6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'Heavy Duty'!$E$64</c15:sqref>
                        </c15:formulaRef>
                      </c:ext>
                    </c:extLst>
                    <c:strCache>
                      <c:ptCount val="1"/>
                      <c:pt idx="0">
                        <c:v>LNG</c:v>
                      </c:pt>
                    </c:strCache>
                  </c:strRef>
                </c:tx>
                <c:spPr>
                  <a:solidFill>
                    <a:schemeClr val="bg2"/>
                  </a:solidFill>
                  <a:ln>
                    <a:noFill/>
                  </a:ln>
                  <a:effectLst/>
                </c:spPr>
                <c:invertIfNegative val="0"/>
                <c:cat>
                  <c:numRef>
                    <c:extLst xmlns:c15="http://schemas.microsoft.com/office/drawing/2012/chart">
                      <c:ext xmlns:c15="http://schemas.microsoft.com/office/drawing/2012/chart" uri="{02D57815-91ED-43cb-92C2-25804820EDAC}">
                        <c15:formulaRef>
                          <c15:sqref>'Heavy Duty'!$A$65:$A$78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'Heavy Duty'!$E$65:$E$78</c15:sqref>
                        </c15:formulaRef>
                      </c:ext>
                    </c:extLst>
                    <c:numCache>
                      <c:formatCode>General</c:formatCode>
                      <c:ptCount val="14"/>
                      <c:pt idx="0">
                        <c:v>0</c:v>
                      </c:pt>
                      <c:pt idx="1">
                        <c:v>0</c:v>
                      </c:pt>
                      <c:pt idx="2">
                        <c:v>1</c:v>
                      </c:pt>
                      <c:pt idx="3">
                        <c:v>33</c:v>
                      </c:pt>
                      <c:pt idx="4">
                        <c:v>109</c:v>
                      </c:pt>
                      <c:pt idx="5">
                        <c:v>253</c:v>
                      </c:pt>
                      <c:pt idx="6">
                        <c:v>274</c:v>
                      </c:pt>
                      <c:pt idx="7">
                        <c:v>274</c:v>
                      </c:pt>
                      <c:pt idx="8">
                        <c:v>550</c:v>
                      </c:pt>
                      <c:pt idx="9">
                        <c:v>570</c:v>
                      </c:pt>
                      <c:pt idx="10">
                        <c:v>1396</c:v>
                      </c:pt>
                      <c:pt idx="11">
                        <c:v>1785</c:v>
                      </c:pt>
                      <c:pt idx="12">
                        <c:v>1668</c:v>
                      </c:pt>
                      <c:pt idx="13">
                        <c:v>1445</c:v>
                      </c:pt>
                    </c:numCache>
                  </c:numRef>
                </c:val>
                <c:extLst xmlns:c15="http://schemas.microsoft.com/office/drawing/2012/chart">
                  <c:ext xmlns:c16="http://schemas.microsoft.com/office/drawing/2014/chart" uri="{C3380CC4-5D6E-409C-BE32-E72D297353CC}">
                    <c16:uniqueId val="{00000004-E131-4859-BF1F-0CE224E6B6A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'Heavy Duty'!$F$64</c15:sqref>
                        </c15:formulaRef>
                      </c:ext>
                    </c:extLst>
                    <c:strCache>
                      <c:ptCount val="1"/>
                      <c:pt idx="0">
                        <c:v>LPG</c:v>
                      </c:pt>
                    </c:strCache>
                  </c:strRef>
                </c:tx>
                <c:spPr>
                  <a:solidFill>
                    <a:schemeClr val="accent6"/>
                  </a:solidFill>
                  <a:ln>
                    <a:noFill/>
                  </a:ln>
                  <a:effectLst/>
                </c:spPr>
                <c:invertIfNegative val="0"/>
                <c:cat>
                  <c:numRef>
                    <c:extLst xmlns:c15="http://schemas.microsoft.com/office/drawing/2012/chart">
                      <c:ext xmlns:c15="http://schemas.microsoft.com/office/drawing/2012/chart" uri="{02D57815-91ED-43cb-92C2-25804820EDAC}">
                        <c15:formulaRef>
                          <c15:sqref>'Heavy Duty'!$A$65:$A$78</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'Heavy Duty'!$F$65:$F$78</c15:sqref>
                        </c15:formulaRef>
                      </c:ext>
                    </c:extLst>
                    <c:numCache>
                      <c:formatCode>General</c:formatCode>
                      <c:ptCount val="14"/>
                      <c:pt idx="0">
                        <c:v>0</c:v>
                      </c:pt>
                      <c:pt idx="1">
                        <c:v>0</c:v>
                      </c:pt>
                      <c:pt idx="2">
                        <c:v>0</c:v>
                      </c:pt>
                      <c:pt idx="3">
                        <c:v>0</c:v>
                      </c:pt>
                      <c:pt idx="4">
                        <c:v>0</c:v>
                      </c:pt>
                      <c:pt idx="5">
                        <c:v>0</c:v>
                      </c:pt>
                      <c:pt idx="6">
                        <c:v>0</c:v>
                      </c:pt>
                      <c:pt idx="7">
                        <c:v>0</c:v>
                      </c:pt>
                      <c:pt idx="8">
                        <c:v>0</c:v>
                      </c:pt>
                      <c:pt idx="9">
                        <c:v>0</c:v>
                      </c:pt>
                      <c:pt idx="10">
                        <c:v>0</c:v>
                      </c:pt>
                      <c:pt idx="11">
                        <c:v>0</c:v>
                      </c:pt>
                      <c:pt idx="12">
                        <c:v>0</c:v>
                      </c:pt>
                      <c:pt idx="13">
                        <c:v>0</c:v>
                      </c:pt>
                    </c:numCache>
                  </c:numRef>
                </c:val>
                <c:extLst xmlns:c15="http://schemas.microsoft.com/office/drawing/2012/chart">
                  <c:ext xmlns:c16="http://schemas.microsoft.com/office/drawing/2014/chart" uri="{C3380CC4-5D6E-409C-BE32-E72D297353CC}">
                    <c16:uniqueId val="{00000005-E131-4859-BF1F-0CE224E6B6AD}"/>
                  </c:ext>
                </c:extLst>
              </c15:ser>
            </c15:filteredBarSeries>
          </c:ext>
        </c:extLst>
      </c:barChart>
      <c:catAx>
        <c:axId val="1420692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0687680"/>
        <c:crosses val="autoZero"/>
        <c:auto val="1"/>
        <c:lblAlgn val="ctr"/>
        <c:lblOffset val="100"/>
        <c:noMultiLvlLbl val="0"/>
      </c:catAx>
      <c:valAx>
        <c:axId val="14206876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0692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EU</a:t>
            </a:r>
            <a:r>
              <a:rPr lang="en-GB" baseline="0" dirty="0">
                <a:solidFill>
                  <a:srgbClr val="414042"/>
                </a:solidFill>
              </a:rPr>
              <a:t> average retail prices for medium sized households (Eur/MWh)</a:t>
            </a:r>
            <a:endParaRPr lang="en-GB" dirty="0">
              <a:solidFill>
                <a:srgbClr val="414042"/>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spPr>
            <a:ln w="28575" cap="rnd">
              <a:solidFill>
                <a:schemeClr val="accent1"/>
              </a:solidFill>
              <a:round/>
            </a:ln>
            <a:effectLst/>
          </c:spPr>
          <c:marker>
            <c:symbol val="none"/>
          </c:marker>
          <c:cat>
            <c:numRef>
              <c:f>Sheet1!$R$5:$Y$5</c:f>
              <c:numCache>
                <c:formatCode>General</c:formatCode>
                <c:ptCount val="8"/>
                <c:pt idx="0">
                  <c:v>2010</c:v>
                </c:pt>
                <c:pt idx="1">
                  <c:v>2012</c:v>
                </c:pt>
                <c:pt idx="2">
                  <c:v>2014</c:v>
                </c:pt>
                <c:pt idx="3">
                  <c:v>2016</c:v>
                </c:pt>
                <c:pt idx="4">
                  <c:v>2017</c:v>
                </c:pt>
                <c:pt idx="5">
                  <c:v>2019</c:v>
                </c:pt>
                <c:pt idx="6">
                  <c:v>2020</c:v>
                </c:pt>
                <c:pt idx="7">
                  <c:v>2021</c:v>
                </c:pt>
              </c:numCache>
            </c:numRef>
          </c:cat>
          <c:val>
            <c:numRef>
              <c:f>Sheet1!$R$6:$Y$6</c:f>
              <c:numCache>
                <c:formatCode>General</c:formatCode>
                <c:ptCount val="8"/>
                <c:pt idx="0">
                  <c:v>175.67</c:v>
                </c:pt>
                <c:pt idx="1">
                  <c:v>197.29</c:v>
                </c:pt>
                <c:pt idx="2">
                  <c:v>205.4</c:v>
                </c:pt>
                <c:pt idx="3">
                  <c:v>204</c:v>
                </c:pt>
                <c:pt idx="4">
                  <c:v>206.75</c:v>
                </c:pt>
                <c:pt idx="5">
                  <c:v>213.5</c:v>
                </c:pt>
                <c:pt idx="6">
                  <c:v>213.6</c:v>
                </c:pt>
                <c:pt idx="7">
                  <c:v>231.4</c:v>
                </c:pt>
              </c:numCache>
            </c:numRef>
          </c:val>
          <c:smooth val="0"/>
          <c:extLst>
            <c:ext xmlns:c16="http://schemas.microsoft.com/office/drawing/2014/chart" uri="{C3380CC4-5D6E-409C-BE32-E72D297353CC}">
              <c16:uniqueId val="{00000000-48D0-4450-93CB-8F569D489CCD}"/>
            </c:ext>
          </c:extLst>
        </c:ser>
        <c:dLbls>
          <c:showLegendKey val="0"/>
          <c:showVal val="0"/>
          <c:showCatName val="0"/>
          <c:showSerName val="0"/>
          <c:showPercent val="0"/>
          <c:showBubbleSize val="0"/>
        </c:dLbls>
        <c:smooth val="0"/>
        <c:axId val="1578935983"/>
        <c:axId val="1578929743"/>
      </c:lineChart>
      <c:catAx>
        <c:axId val="1578935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578929743"/>
        <c:crosses val="autoZero"/>
        <c:auto val="1"/>
        <c:lblAlgn val="ctr"/>
        <c:lblOffset val="100"/>
        <c:noMultiLvlLbl val="0"/>
      </c:catAx>
      <c:valAx>
        <c:axId val="15789297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5789359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PEV LCV</a:t>
            </a:r>
            <a:r>
              <a:rPr lang="en-BE" baseline="0" dirty="0"/>
              <a:t> fleet in EU-27</a:t>
            </a:r>
            <a:endParaRPr lang="en-BE" dirty="0"/>
          </a:p>
        </c:rich>
      </c:tx>
      <c:layout>
        <c:manualLayout>
          <c:xMode val="edge"/>
          <c:yMode val="edge"/>
          <c:x val="0.29634187962604297"/>
          <c:y val="1.701769572360046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'Light Commercial Vehicles'!$B$66</c:f>
              <c:strCache>
                <c:ptCount val="1"/>
                <c:pt idx="0">
                  <c:v>BEV</c:v>
                </c:pt>
              </c:strCache>
            </c:strRef>
          </c:tx>
          <c:spPr>
            <a:solidFill>
              <a:schemeClr val="accent3"/>
            </a:solidFill>
            <a:ln>
              <a:noFill/>
            </a:ln>
            <a:effectLst/>
          </c:spPr>
          <c:invertIfNegative val="0"/>
          <c:cat>
            <c:numRef>
              <c:f>'Light Commercial Vehicles'!$A$67:$A$80</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'Light Commercial Vehicles'!$B$67:$B$80</c:f>
              <c:numCache>
                <c:formatCode>General</c:formatCode>
                <c:ptCount val="14"/>
                <c:pt idx="0">
                  <c:v>253</c:v>
                </c:pt>
                <c:pt idx="1">
                  <c:v>254</c:v>
                </c:pt>
                <c:pt idx="2">
                  <c:v>309</c:v>
                </c:pt>
                <c:pt idx="3">
                  <c:v>7669</c:v>
                </c:pt>
                <c:pt idx="4">
                  <c:v>9527</c:v>
                </c:pt>
                <c:pt idx="5">
                  <c:v>13669</c:v>
                </c:pt>
                <c:pt idx="6">
                  <c:v>19049</c:v>
                </c:pt>
                <c:pt idx="7">
                  <c:v>28610</c:v>
                </c:pt>
                <c:pt idx="8">
                  <c:v>40926</c:v>
                </c:pt>
                <c:pt idx="9">
                  <c:v>52026</c:v>
                </c:pt>
                <c:pt idx="10">
                  <c:v>76286</c:v>
                </c:pt>
                <c:pt idx="11">
                  <c:v>97363</c:v>
                </c:pt>
                <c:pt idx="12">
                  <c:v>120711</c:v>
                </c:pt>
                <c:pt idx="13">
                  <c:v>166180</c:v>
                </c:pt>
              </c:numCache>
            </c:numRef>
          </c:val>
          <c:extLst>
            <c:ext xmlns:c16="http://schemas.microsoft.com/office/drawing/2014/chart" uri="{C3380CC4-5D6E-409C-BE32-E72D297353CC}">
              <c16:uniqueId val="{00000000-5DF3-42DF-A6E2-5A07B4B286CE}"/>
            </c:ext>
          </c:extLst>
        </c:ser>
        <c:ser>
          <c:idx val="5"/>
          <c:order val="5"/>
          <c:tx>
            <c:strRef>
              <c:f>'Light Commercial Vehicles'!$G$66</c:f>
              <c:strCache>
                <c:ptCount val="1"/>
                <c:pt idx="0">
                  <c:v>PHEV</c:v>
                </c:pt>
              </c:strCache>
            </c:strRef>
          </c:tx>
          <c:spPr>
            <a:solidFill>
              <a:schemeClr val="accent1"/>
            </a:solidFill>
            <a:ln>
              <a:noFill/>
            </a:ln>
            <a:effectLst/>
          </c:spPr>
          <c:invertIfNegative val="0"/>
          <c:cat>
            <c:numRef>
              <c:f>'Light Commercial Vehicles'!$A$67:$A$80</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'Light Commercial Vehicles'!$G$67:$G$80</c:f>
              <c:numCache>
                <c:formatCode>General</c:formatCode>
                <c:ptCount val="14"/>
                <c:pt idx="0">
                  <c:v>0</c:v>
                </c:pt>
                <c:pt idx="1">
                  <c:v>0</c:v>
                </c:pt>
                <c:pt idx="2">
                  <c:v>0</c:v>
                </c:pt>
                <c:pt idx="3">
                  <c:v>0</c:v>
                </c:pt>
                <c:pt idx="4">
                  <c:v>0</c:v>
                </c:pt>
                <c:pt idx="5">
                  <c:v>0</c:v>
                </c:pt>
                <c:pt idx="6">
                  <c:v>0</c:v>
                </c:pt>
                <c:pt idx="7">
                  <c:v>0</c:v>
                </c:pt>
                <c:pt idx="8">
                  <c:v>1</c:v>
                </c:pt>
                <c:pt idx="9">
                  <c:v>1</c:v>
                </c:pt>
                <c:pt idx="10">
                  <c:v>1</c:v>
                </c:pt>
                <c:pt idx="11">
                  <c:v>117</c:v>
                </c:pt>
                <c:pt idx="12">
                  <c:v>1054</c:v>
                </c:pt>
                <c:pt idx="13">
                  <c:v>2599</c:v>
                </c:pt>
              </c:numCache>
            </c:numRef>
          </c:val>
          <c:extLst>
            <c:ext xmlns:c16="http://schemas.microsoft.com/office/drawing/2014/chart" uri="{C3380CC4-5D6E-409C-BE32-E72D297353CC}">
              <c16:uniqueId val="{00000001-5DF3-42DF-A6E2-5A07B4B286CE}"/>
            </c:ext>
          </c:extLst>
        </c:ser>
        <c:dLbls>
          <c:showLegendKey val="0"/>
          <c:showVal val="0"/>
          <c:showCatName val="0"/>
          <c:showSerName val="0"/>
          <c:showPercent val="0"/>
          <c:showBubbleSize val="0"/>
        </c:dLbls>
        <c:gapWidth val="150"/>
        <c:overlap val="100"/>
        <c:axId val="1426744656"/>
        <c:axId val="1426741744"/>
        <c:extLst>
          <c:ext xmlns:c15="http://schemas.microsoft.com/office/drawing/2012/chart" uri="{02D57815-91ED-43cb-92C2-25804820EDAC}">
            <c15:filteredBarSeries>
              <c15:ser>
                <c:idx val="1"/>
                <c:order val="1"/>
                <c:tx>
                  <c:strRef>
                    <c:extLst>
                      <c:ext uri="{02D57815-91ED-43cb-92C2-25804820EDAC}">
                        <c15:formulaRef>
                          <c15:sqref>'Light Commercial Vehicles'!$C$66</c15:sqref>
                        </c15:formulaRef>
                      </c:ext>
                    </c:extLst>
                    <c:strCache>
                      <c:ptCount val="1"/>
                      <c:pt idx="0">
                        <c:v>CNG</c:v>
                      </c:pt>
                    </c:strCache>
                  </c:strRef>
                </c:tx>
                <c:spPr>
                  <a:solidFill>
                    <a:schemeClr val="accent2"/>
                  </a:solidFill>
                  <a:ln>
                    <a:noFill/>
                  </a:ln>
                  <a:effectLst/>
                </c:spPr>
                <c:invertIfNegative val="0"/>
                <c:cat>
                  <c:numRef>
                    <c:extLst>
                      <c:ext uri="{02D57815-91ED-43cb-92C2-25804820EDAC}">
                        <c15:formulaRef>
                          <c15:sqref>'Light Commercial Vehicles'!$A$67:$A$80</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c:ext uri="{02D57815-91ED-43cb-92C2-25804820EDAC}">
                        <c15:formulaRef>
                          <c15:sqref>'Light Commercial Vehicles'!$C$67:$C$80</c15:sqref>
                        </c15:formulaRef>
                      </c:ext>
                    </c:extLst>
                    <c:numCache>
                      <c:formatCode>General</c:formatCode>
                      <c:ptCount val="14"/>
                      <c:pt idx="0">
                        <c:v>46669</c:v>
                      </c:pt>
                      <c:pt idx="1">
                        <c:v>71217</c:v>
                      </c:pt>
                      <c:pt idx="2">
                        <c:v>77733</c:v>
                      </c:pt>
                      <c:pt idx="3">
                        <c:v>78632</c:v>
                      </c:pt>
                      <c:pt idx="4">
                        <c:v>101860</c:v>
                      </c:pt>
                      <c:pt idx="5">
                        <c:v>109831</c:v>
                      </c:pt>
                      <c:pt idx="6">
                        <c:v>121905</c:v>
                      </c:pt>
                      <c:pt idx="7">
                        <c:v>129422</c:v>
                      </c:pt>
                      <c:pt idx="8">
                        <c:v>135568</c:v>
                      </c:pt>
                      <c:pt idx="9">
                        <c:v>138341</c:v>
                      </c:pt>
                      <c:pt idx="10">
                        <c:v>149323</c:v>
                      </c:pt>
                      <c:pt idx="11">
                        <c:v>157907</c:v>
                      </c:pt>
                      <c:pt idx="12">
                        <c:v>163140</c:v>
                      </c:pt>
                      <c:pt idx="13">
                        <c:v>163238</c:v>
                      </c:pt>
                    </c:numCache>
                  </c:numRef>
                </c:val>
                <c:extLst>
                  <c:ext xmlns:c16="http://schemas.microsoft.com/office/drawing/2014/chart" uri="{C3380CC4-5D6E-409C-BE32-E72D297353CC}">
                    <c16:uniqueId val="{00000002-5DF3-42DF-A6E2-5A07B4B286CE}"/>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'Light Commercial Vehicles'!$D$66</c15:sqref>
                        </c15:formulaRef>
                      </c:ext>
                    </c:extLst>
                    <c:strCache>
                      <c:ptCount val="1"/>
                      <c:pt idx="0">
                        <c:v>H2</c:v>
                      </c:pt>
                    </c:strCache>
                  </c:strRef>
                </c:tx>
                <c:spPr>
                  <a:solidFill>
                    <a:schemeClr val="accent4"/>
                  </a:solidFill>
                  <a:ln>
                    <a:noFill/>
                  </a:ln>
                  <a:effectLst/>
                </c:spPr>
                <c:invertIfNegative val="0"/>
                <c:cat>
                  <c:numRef>
                    <c:extLst xmlns:c15="http://schemas.microsoft.com/office/drawing/2012/chart">
                      <c:ext xmlns:c15="http://schemas.microsoft.com/office/drawing/2012/chart" uri="{02D57815-91ED-43cb-92C2-25804820EDAC}">
                        <c15:formulaRef>
                          <c15:sqref>'Light Commercial Vehicles'!$A$67:$A$80</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'Light Commercial Vehicles'!$D$67:$D$80</c15:sqref>
                        </c15:formulaRef>
                      </c:ext>
                    </c:extLst>
                    <c:numCache>
                      <c:formatCode>General</c:formatCode>
                      <c:ptCount val="14"/>
                      <c:pt idx="0">
                        <c:v>0</c:v>
                      </c:pt>
                      <c:pt idx="1">
                        <c:v>0</c:v>
                      </c:pt>
                      <c:pt idx="2">
                        <c:v>0</c:v>
                      </c:pt>
                      <c:pt idx="3">
                        <c:v>1</c:v>
                      </c:pt>
                      <c:pt idx="4">
                        <c:v>0</c:v>
                      </c:pt>
                      <c:pt idx="5">
                        <c:v>0</c:v>
                      </c:pt>
                      <c:pt idx="6">
                        <c:v>4</c:v>
                      </c:pt>
                      <c:pt idx="7">
                        <c:v>58</c:v>
                      </c:pt>
                      <c:pt idx="8">
                        <c:v>162</c:v>
                      </c:pt>
                      <c:pt idx="9">
                        <c:v>186</c:v>
                      </c:pt>
                      <c:pt idx="10">
                        <c:v>280</c:v>
                      </c:pt>
                      <c:pt idx="11">
                        <c:v>280</c:v>
                      </c:pt>
                      <c:pt idx="12">
                        <c:v>303</c:v>
                      </c:pt>
                      <c:pt idx="13">
                        <c:v>307</c:v>
                      </c:pt>
                    </c:numCache>
                  </c:numRef>
                </c:val>
                <c:extLst xmlns:c15="http://schemas.microsoft.com/office/drawing/2012/chart">
                  <c:ext xmlns:c16="http://schemas.microsoft.com/office/drawing/2014/chart" uri="{C3380CC4-5D6E-409C-BE32-E72D297353CC}">
                    <c16:uniqueId val="{00000003-5DF3-42DF-A6E2-5A07B4B286CE}"/>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'Light Commercial Vehicles'!$E$66</c15:sqref>
                        </c15:formulaRef>
                      </c:ext>
                    </c:extLst>
                    <c:strCache>
                      <c:ptCount val="1"/>
                      <c:pt idx="0">
                        <c:v>LNG</c:v>
                      </c:pt>
                    </c:strCache>
                  </c:strRef>
                </c:tx>
                <c:spPr>
                  <a:solidFill>
                    <a:schemeClr val="bg2"/>
                  </a:solidFill>
                  <a:ln>
                    <a:noFill/>
                  </a:ln>
                  <a:effectLst/>
                </c:spPr>
                <c:invertIfNegative val="0"/>
                <c:cat>
                  <c:numRef>
                    <c:extLst xmlns:c15="http://schemas.microsoft.com/office/drawing/2012/chart">
                      <c:ext xmlns:c15="http://schemas.microsoft.com/office/drawing/2012/chart" uri="{02D57815-91ED-43cb-92C2-25804820EDAC}">
                        <c15:formulaRef>
                          <c15:sqref>'Light Commercial Vehicles'!$A$67:$A$80</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'Light Commercial Vehicles'!$E$67:$E$80</c15:sqref>
                        </c15:formulaRef>
                      </c:ext>
                    </c:extLst>
                    <c:numCache>
                      <c:formatCode>General</c:formatCode>
                      <c:ptCount val="14"/>
                      <c:pt idx="0">
                        <c:v>0</c:v>
                      </c:pt>
                      <c:pt idx="1">
                        <c:v>0</c:v>
                      </c:pt>
                      <c:pt idx="2">
                        <c:v>0</c:v>
                      </c:pt>
                      <c:pt idx="3">
                        <c:v>0</c:v>
                      </c:pt>
                      <c:pt idx="4">
                        <c:v>0</c:v>
                      </c:pt>
                      <c:pt idx="5">
                        <c:v>0</c:v>
                      </c:pt>
                      <c:pt idx="6">
                        <c:v>0</c:v>
                      </c:pt>
                      <c:pt idx="7">
                        <c:v>1</c:v>
                      </c:pt>
                      <c:pt idx="8">
                        <c:v>87</c:v>
                      </c:pt>
                      <c:pt idx="9">
                        <c:v>1703</c:v>
                      </c:pt>
                      <c:pt idx="10">
                        <c:v>23</c:v>
                      </c:pt>
                      <c:pt idx="11">
                        <c:v>6</c:v>
                      </c:pt>
                      <c:pt idx="12">
                        <c:v>6</c:v>
                      </c:pt>
                      <c:pt idx="13">
                        <c:v>4</c:v>
                      </c:pt>
                    </c:numCache>
                  </c:numRef>
                </c:val>
                <c:extLst xmlns:c15="http://schemas.microsoft.com/office/drawing/2012/chart">
                  <c:ext xmlns:c16="http://schemas.microsoft.com/office/drawing/2014/chart" uri="{C3380CC4-5D6E-409C-BE32-E72D297353CC}">
                    <c16:uniqueId val="{00000004-5DF3-42DF-A6E2-5A07B4B286CE}"/>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'Light Commercial Vehicles'!$F$66</c15:sqref>
                        </c15:formulaRef>
                      </c:ext>
                    </c:extLst>
                    <c:strCache>
                      <c:ptCount val="1"/>
                      <c:pt idx="0">
                        <c:v>LPG</c:v>
                      </c:pt>
                    </c:strCache>
                  </c:strRef>
                </c:tx>
                <c:spPr>
                  <a:solidFill>
                    <a:schemeClr val="accent6"/>
                  </a:solidFill>
                  <a:ln>
                    <a:noFill/>
                  </a:ln>
                  <a:effectLst/>
                </c:spPr>
                <c:invertIfNegative val="0"/>
                <c:cat>
                  <c:numRef>
                    <c:extLst xmlns:c15="http://schemas.microsoft.com/office/drawing/2012/chart">
                      <c:ext xmlns:c15="http://schemas.microsoft.com/office/drawing/2012/chart" uri="{02D57815-91ED-43cb-92C2-25804820EDAC}">
                        <c15:formulaRef>
                          <c15:sqref>'Light Commercial Vehicles'!$A$67:$A$80</c15:sqref>
                        </c15:formulaRef>
                      </c:ext>
                    </c:extLst>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extLst xmlns:c15="http://schemas.microsoft.com/office/drawing/2012/chart">
                      <c:ext xmlns:c15="http://schemas.microsoft.com/office/drawing/2012/chart" uri="{02D57815-91ED-43cb-92C2-25804820EDAC}">
                        <c15:formulaRef>
                          <c15:sqref>'Light Commercial Vehicles'!$F$67:$F$80</c15:sqref>
                        </c15:formulaRef>
                      </c:ext>
                    </c:extLst>
                    <c:numCache>
                      <c:formatCode>General</c:formatCode>
                      <c:ptCount val="14"/>
                      <c:pt idx="0">
                        <c:v>14839</c:v>
                      </c:pt>
                      <c:pt idx="1">
                        <c:v>37127</c:v>
                      </c:pt>
                      <c:pt idx="2">
                        <c:v>36461</c:v>
                      </c:pt>
                      <c:pt idx="3">
                        <c:v>32072</c:v>
                      </c:pt>
                      <c:pt idx="4">
                        <c:v>34337</c:v>
                      </c:pt>
                      <c:pt idx="5">
                        <c:v>192616</c:v>
                      </c:pt>
                      <c:pt idx="6">
                        <c:v>210366</c:v>
                      </c:pt>
                      <c:pt idx="7">
                        <c:v>224224</c:v>
                      </c:pt>
                      <c:pt idx="8">
                        <c:v>224696</c:v>
                      </c:pt>
                      <c:pt idx="9">
                        <c:v>284601</c:v>
                      </c:pt>
                      <c:pt idx="10">
                        <c:v>289701</c:v>
                      </c:pt>
                      <c:pt idx="11">
                        <c:v>291455</c:v>
                      </c:pt>
                      <c:pt idx="12">
                        <c:v>289725</c:v>
                      </c:pt>
                      <c:pt idx="13">
                        <c:v>286659</c:v>
                      </c:pt>
                    </c:numCache>
                  </c:numRef>
                </c:val>
                <c:extLst xmlns:c15="http://schemas.microsoft.com/office/drawing/2012/chart">
                  <c:ext xmlns:c16="http://schemas.microsoft.com/office/drawing/2014/chart" uri="{C3380CC4-5D6E-409C-BE32-E72D297353CC}">
                    <c16:uniqueId val="{00000005-5DF3-42DF-A6E2-5A07B4B286CE}"/>
                  </c:ext>
                </c:extLst>
              </c15:ser>
            </c15:filteredBarSeries>
          </c:ext>
        </c:extLst>
      </c:barChart>
      <c:catAx>
        <c:axId val="1426744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741744"/>
        <c:crosses val="autoZero"/>
        <c:auto val="1"/>
        <c:lblAlgn val="ctr"/>
        <c:lblOffset val="100"/>
        <c:noMultiLvlLbl val="0"/>
      </c:catAx>
      <c:valAx>
        <c:axId val="1426741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7446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dirty="0"/>
              <a:t>LEV fleet in EU-27</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'Light Electric Vehicles'!$B$25</c:f>
              <c:strCache>
                <c:ptCount val="1"/>
                <c:pt idx="0">
                  <c:v>BEV</c:v>
                </c:pt>
              </c:strCache>
            </c:strRef>
          </c:tx>
          <c:spPr>
            <a:solidFill>
              <a:schemeClr val="accent3"/>
            </a:solidFill>
            <a:ln>
              <a:noFill/>
            </a:ln>
            <a:effectLst/>
          </c:spPr>
          <c:invertIfNegative val="0"/>
          <c:cat>
            <c:numRef>
              <c:f>'Light Electric Vehicles'!$A$26:$A$39</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'Light Electric Vehicles'!$B$26:$B$39</c:f>
              <c:numCache>
                <c:formatCode>General</c:formatCode>
                <c:ptCount val="14"/>
                <c:pt idx="0">
                  <c:v>312</c:v>
                </c:pt>
                <c:pt idx="1">
                  <c:v>460</c:v>
                </c:pt>
                <c:pt idx="2">
                  <c:v>4646</c:v>
                </c:pt>
                <c:pt idx="3">
                  <c:v>6230</c:v>
                </c:pt>
                <c:pt idx="4">
                  <c:v>10364</c:v>
                </c:pt>
                <c:pt idx="5">
                  <c:v>14731</c:v>
                </c:pt>
                <c:pt idx="6">
                  <c:v>20055</c:v>
                </c:pt>
                <c:pt idx="7">
                  <c:v>32734</c:v>
                </c:pt>
                <c:pt idx="8">
                  <c:v>74271</c:v>
                </c:pt>
                <c:pt idx="9">
                  <c:v>90110</c:v>
                </c:pt>
                <c:pt idx="10">
                  <c:v>127471</c:v>
                </c:pt>
                <c:pt idx="11">
                  <c:v>180182</c:v>
                </c:pt>
                <c:pt idx="12">
                  <c:v>252426</c:v>
                </c:pt>
                <c:pt idx="13">
                  <c:v>346200</c:v>
                </c:pt>
              </c:numCache>
            </c:numRef>
          </c:val>
          <c:extLst>
            <c:ext xmlns:c16="http://schemas.microsoft.com/office/drawing/2014/chart" uri="{C3380CC4-5D6E-409C-BE32-E72D297353CC}">
              <c16:uniqueId val="{00000000-7065-4D18-B792-F152D22F5986}"/>
            </c:ext>
          </c:extLst>
        </c:ser>
        <c:ser>
          <c:idx val="1"/>
          <c:order val="1"/>
          <c:tx>
            <c:strRef>
              <c:f>'Light Electric Vehicles'!$C$25</c:f>
              <c:strCache>
                <c:ptCount val="1"/>
                <c:pt idx="0">
                  <c:v>PHEV</c:v>
                </c:pt>
              </c:strCache>
            </c:strRef>
          </c:tx>
          <c:spPr>
            <a:solidFill>
              <a:schemeClr val="accent1"/>
            </a:solidFill>
            <a:ln>
              <a:noFill/>
            </a:ln>
            <a:effectLst/>
          </c:spPr>
          <c:invertIfNegative val="0"/>
          <c:cat>
            <c:numRef>
              <c:f>'Light Electric Vehicles'!$A$26:$A$39</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'Light Electric Vehicles'!$C$26:$C$39</c:f>
              <c:numCache>
                <c:formatCode>General</c:formatCode>
                <c:ptCount val="14"/>
                <c:pt idx="0">
                  <c:v>0</c:v>
                </c:pt>
                <c:pt idx="1">
                  <c:v>0</c:v>
                </c:pt>
                <c:pt idx="2">
                  <c:v>0</c:v>
                </c:pt>
                <c:pt idx="3">
                  <c:v>0</c:v>
                </c:pt>
                <c:pt idx="4">
                  <c:v>0</c:v>
                </c:pt>
                <c:pt idx="5">
                  <c:v>39</c:v>
                </c:pt>
                <c:pt idx="6">
                  <c:v>0</c:v>
                </c:pt>
                <c:pt idx="7">
                  <c:v>0</c:v>
                </c:pt>
                <c:pt idx="8">
                  <c:v>0</c:v>
                </c:pt>
                <c:pt idx="9">
                  <c:v>0</c:v>
                </c:pt>
                <c:pt idx="10">
                  <c:v>0</c:v>
                </c:pt>
                <c:pt idx="11">
                  <c:v>0</c:v>
                </c:pt>
                <c:pt idx="12">
                  <c:v>0</c:v>
                </c:pt>
                <c:pt idx="13">
                  <c:v>0</c:v>
                </c:pt>
              </c:numCache>
            </c:numRef>
          </c:val>
          <c:extLst>
            <c:ext xmlns:c16="http://schemas.microsoft.com/office/drawing/2014/chart" uri="{C3380CC4-5D6E-409C-BE32-E72D297353CC}">
              <c16:uniqueId val="{00000001-7065-4D18-B792-F152D22F5986}"/>
            </c:ext>
          </c:extLst>
        </c:ser>
        <c:dLbls>
          <c:showLegendKey val="0"/>
          <c:showVal val="0"/>
          <c:showCatName val="0"/>
          <c:showSerName val="0"/>
          <c:showPercent val="0"/>
          <c:showBubbleSize val="0"/>
        </c:dLbls>
        <c:gapWidth val="150"/>
        <c:overlap val="100"/>
        <c:axId val="1426739664"/>
        <c:axId val="1426744240"/>
      </c:barChart>
      <c:catAx>
        <c:axId val="1426739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744240"/>
        <c:crosses val="autoZero"/>
        <c:auto val="1"/>
        <c:lblAlgn val="ctr"/>
        <c:lblOffset val="100"/>
        <c:noMultiLvlLbl val="0"/>
      </c:catAx>
      <c:valAx>
        <c:axId val="1426744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2673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Cumulative</a:t>
            </a:r>
            <a:r>
              <a:rPr lang="en-GB" baseline="0"/>
              <a:t> Heat Pumps Stock (milion units)</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5.7169021151767793E-2"/>
          <c:y val="0.10407879139703695"/>
          <c:w val="0.91096823375019298"/>
          <c:h val="0.79229285337061839"/>
        </c:manualLayout>
      </c:layout>
      <c:barChart>
        <c:barDir val="col"/>
        <c:grouping val="clustered"/>
        <c:varyColors val="0"/>
        <c:ser>
          <c:idx val="0"/>
          <c:order val="0"/>
          <c:spPr>
            <a:solidFill>
              <a:schemeClr val="accent1"/>
            </a:solidFill>
            <a:ln>
              <a:noFill/>
            </a:ln>
            <a:effectLst/>
          </c:spPr>
          <c:invertIfNegative val="0"/>
          <c:cat>
            <c:numRef>
              <c:f>'PB2022'!$A$24:$U$24</c:f>
              <c:numCache>
                <c:formatCode>General</c:formatCode>
                <c:ptCount val="21"/>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numCache>
            </c:numRef>
          </c:cat>
          <c:val>
            <c:numRef>
              <c:f>'PB2022'!$A$25:$U$25</c:f>
              <c:numCache>
                <c:formatCode>General</c:formatCode>
                <c:ptCount val="21"/>
                <c:pt idx="0">
                  <c:v>3.7</c:v>
                </c:pt>
                <c:pt idx="1">
                  <c:v>4.5</c:v>
                </c:pt>
                <c:pt idx="2">
                  <c:v>5.3</c:v>
                </c:pt>
                <c:pt idx="3">
                  <c:v>6.8</c:v>
                </c:pt>
                <c:pt idx="4">
                  <c:v>7.5</c:v>
                </c:pt>
                <c:pt idx="5">
                  <c:v>8.3000000000000007</c:v>
                </c:pt>
                <c:pt idx="6">
                  <c:v>9.1999999999999993</c:v>
                </c:pt>
                <c:pt idx="7">
                  <c:v>10.3</c:v>
                </c:pt>
                <c:pt idx="8">
                  <c:v>11.6</c:v>
                </c:pt>
                <c:pt idx="9">
                  <c:v>13.4</c:v>
                </c:pt>
                <c:pt idx="10">
                  <c:v>14.8</c:v>
                </c:pt>
                <c:pt idx="11">
                  <c:v>17</c:v>
                </c:pt>
                <c:pt idx="16">
                  <c:v>33.5</c:v>
                </c:pt>
                <c:pt idx="20">
                  <c:v>50</c:v>
                </c:pt>
              </c:numCache>
            </c:numRef>
          </c:val>
          <c:extLst>
            <c:ext xmlns:c16="http://schemas.microsoft.com/office/drawing/2014/chart" uri="{C3380CC4-5D6E-409C-BE32-E72D297353CC}">
              <c16:uniqueId val="{00000000-1946-4BFC-A2D4-9FCB2633936A}"/>
            </c:ext>
          </c:extLst>
        </c:ser>
        <c:dLbls>
          <c:showLegendKey val="0"/>
          <c:showVal val="0"/>
          <c:showCatName val="0"/>
          <c:showSerName val="0"/>
          <c:showPercent val="0"/>
          <c:showBubbleSize val="0"/>
        </c:dLbls>
        <c:gapWidth val="219"/>
        <c:overlap val="-27"/>
        <c:axId val="137651983"/>
        <c:axId val="137649487"/>
      </c:barChart>
      <c:catAx>
        <c:axId val="137651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37649487"/>
        <c:crosses val="autoZero"/>
        <c:auto val="1"/>
        <c:lblAlgn val="ctr"/>
        <c:lblOffset val="100"/>
        <c:noMultiLvlLbl val="0"/>
      </c:catAx>
      <c:valAx>
        <c:axId val="1376494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376519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userShapes r:id="rId4"/>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Heat Pump Sales (Thousand Units)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9.0306276053728596E-2"/>
          <c:y val="0.10699743389274748"/>
          <c:w val="0.88273293963254595"/>
          <c:h val="0.82613646653052464"/>
        </c:manualLayout>
      </c:layout>
      <c:barChart>
        <c:barDir val="col"/>
        <c:grouping val="clustered"/>
        <c:varyColors val="0"/>
        <c:ser>
          <c:idx val="0"/>
          <c:order val="0"/>
          <c:spPr>
            <a:solidFill>
              <a:schemeClr val="accent1"/>
            </a:solidFill>
            <a:ln>
              <a:noFill/>
            </a:ln>
            <a:effectLst/>
          </c:spPr>
          <c:invertIfNegative val="0"/>
          <c:cat>
            <c:numRef>
              <c:f>'PB2022'!$H$2:$S$2</c:f>
              <c:numCache>
                <c:formatCode>General</c:formatCode>
                <c:ptCount val="12"/>
                <c:pt idx="0">
                  <c:v>2015</c:v>
                </c:pt>
                <c:pt idx="1">
                  <c:v>2016</c:v>
                </c:pt>
                <c:pt idx="2">
                  <c:v>2017</c:v>
                </c:pt>
                <c:pt idx="3">
                  <c:v>2018</c:v>
                </c:pt>
                <c:pt idx="4">
                  <c:v>2019</c:v>
                </c:pt>
                <c:pt idx="5">
                  <c:v>2020</c:v>
                </c:pt>
                <c:pt idx="6">
                  <c:v>2021</c:v>
                </c:pt>
                <c:pt idx="7">
                  <c:v>2022</c:v>
                </c:pt>
                <c:pt idx="8">
                  <c:v>2023</c:v>
                </c:pt>
                <c:pt idx="9">
                  <c:v>2024</c:v>
                </c:pt>
                <c:pt idx="10">
                  <c:v>2025</c:v>
                </c:pt>
                <c:pt idx="11">
                  <c:v>2026</c:v>
                </c:pt>
              </c:numCache>
            </c:numRef>
          </c:cat>
          <c:val>
            <c:numRef>
              <c:f>'PB2022'!$H$3:$S$3</c:f>
              <c:numCache>
                <c:formatCode>General</c:formatCode>
                <c:ptCount val="12"/>
                <c:pt idx="0">
                  <c:v>893</c:v>
                </c:pt>
                <c:pt idx="1">
                  <c:v>1000</c:v>
                </c:pt>
                <c:pt idx="2">
                  <c:v>1100</c:v>
                </c:pt>
                <c:pt idx="3">
                  <c:v>1300</c:v>
                </c:pt>
                <c:pt idx="4">
                  <c:v>1500</c:v>
                </c:pt>
                <c:pt idx="5">
                  <c:v>1600</c:v>
                </c:pt>
                <c:pt idx="6">
                  <c:v>2000</c:v>
                </c:pt>
                <c:pt idx="11">
                  <c:v>4000</c:v>
                </c:pt>
              </c:numCache>
            </c:numRef>
          </c:val>
          <c:extLst>
            <c:ext xmlns:c16="http://schemas.microsoft.com/office/drawing/2014/chart" uri="{C3380CC4-5D6E-409C-BE32-E72D297353CC}">
              <c16:uniqueId val="{00000000-70F6-406E-AAE1-66E6D0CDB2D4}"/>
            </c:ext>
          </c:extLst>
        </c:ser>
        <c:dLbls>
          <c:showLegendKey val="0"/>
          <c:showVal val="0"/>
          <c:showCatName val="0"/>
          <c:showSerName val="0"/>
          <c:showPercent val="0"/>
          <c:showBubbleSize val="0"/>
        </c:dLbls>
        <c:gapWidth val="219"/>
        <c:overlap val="-27"/>
        <c:axId val="2112466383"/>
        <c:axId val="2112466799"/>
      </c:barChart>
      <c:catAx>
        <c:axId val="2112466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112466799"/>
        <c:crosses val="autoZero"/>
        <c:auto val="1"/>
        <c:lblAlgn val="ctr"/>
        <c:lblOffset val="100"/>
        <c:noMultiLvlLbl val="0"/>
      </c:catAx>
      <c:valAx>
        <c:axId val="21124667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1124663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userShapes r:id="rId4"/>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2021 heat pump sales in 21</a:t>
            </a:r>
            <a:r>
              <a:rPr lang="en-GB" baseline="0" dirty="0">
                <a:solidFill>
                  <a:srgbClr val="414042"/>
                </a:solidFill>
              </a:rPr>
              <a:t> European </a:t>
            </a:r>
            <a:r>
              <a:rPr lang="en-BE" baseline="0" dirty="0">
                <a:solidFill>
                  <a:srgbClr val="414042"/>
                </a:solidFill>
              </a:rPr>
              <a:t>c</a:t>
            </a:r>
            <a:r>
              <a:rPr lang="en-GB" baseline="0" dirty="0" err="1">
                <a:solidFill>
                  <a:srgbClr val="414042"/>
                </a:solidFill>
              </a:rPr>
              <a:t>ountries</a:t>
            </a:r>
            <a:r>
              <a:rPr lang="en-GB" baseline="0" dirty="0">
                <a:solidFill>
                  <a:srgbClr val="414042"/>
                </a:solidFill>
              </a:rPr>
              <a:t> (Thousand units)</a:t>
            </a:r>
            <a:endParaRPr lang="en-GB" dirty="0">
              <a:solidFill>
                <a:srgbClr val="414042"/>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Sheet1!$B$27</c:f>
              <c:strCache>
                <c:ptCount val="1"/>
                <c:pt idx="0">
                  <c:v>2021 heat pump sales</c:v>
                </c:pt>
              </c:strCache>
            </c:strRef>
          </c:tx>
          <c:spPr>
            <a:solidFill>
              <a:schemeClr val="accent1"/>
            </a:solidFill>
            <a:ln>
              <a:noFill/>
            </a:ln>
            <a:effectLst/>
          </c:spPr>
          <c:invertIfNegative val="0"/>
          <c:cat>
            <c:strRef>
              <c:f>Sheet1!$A$28:$A$48</c:f>
              <c:strCache>
                <c:ptCount val="21"/>
                <c:pt idx="0">
                  <c:v>FR</c:v>
                </c:pt>
                <c:pt idx="1">
                  <c:v>IT</c:v>
                </c:pt>
                <c:pt idx="2">
                  <c:v>DE</c:v>
                </c:pt>
                <c:pt idx="3">
                  <c:v>ES</c:v>
                </c:pt>
                <c:pt idx="4">
                  <c:v>SE</c:v>
                </c:pt>
                <c:pt idx="5">
                  <c:v>FI</c:v>
                </c:pt>
                <c:pt idx="6">
                  <c:v>NO</c:v>
                </c:pt>
                <c:pt idx="7">
                  <c:v>PL</c:v>
                </c:pt>
                <c:pt idx="8">
                  <c:v>DK</c:v>
                </c:pt>
                <c:pt idx="9">
                  <c:v>NL</c:v>
                </c:pt>
                <c:pt idx="10">
                  <c:v>UK</c:v>
                </c:pt>
                <c:pt idx="11">
                  <c:v>CH</c:v>
                </c:pt>
                <c:pt idx="12">
                  <c:v>AT</c:v>
                </c:pt>
                <c:pt idx="13">
                  <c:v>PT</c:v>
                </c:pt>
                <c:pt idx="14">
                  <c:v>BE</c:v>
                </c:pt>
                <c:pt idx="15">
                  <c:v>LT</c:v>
                </c:pt>
                <c:pt idx="16">
                  <c:v>CZ</c:v>
                </c:pt>
                <c:pt idx="17">
                  <c:v>EE</c:v>
                </c:pt>
                <c:pt idx="18">
                  <c:v>IE</c:v>
                </c:pt>
                <c:pt idx="19">
                  <c:v>HU</c:v>
                </c:pt>
                <c:pt idx="20">
                  <c:v>SK</c:v>
                </c:pt>
              </c:strCache>
            </c:strRef>
          </c:cat>
          <c:val>
            <c:numRef>
              <c:f>Sheet1!$B$28:$B$48</c:f>
              <c:numCache>
                <c:formatCode>General</c:formatCode>
                <c:ptCount val="21"/>
                <c:pt idx="0">
                  <c:v>537.11099999999999</c:v>
                </c:pt>
                <c:pt idx="1">
                  <c:v>382.93900000000002</c:v>
                </c:pt>
                <c:pt idx="2">
                  <c:v>177.5</c:v>
                </c:pt>
                <c:pt idx="3">
                  <c:v>148.81299999999999</c:v>
                </c:pt>
                <c:pt idx="4">
                  <c:v>133.49799999999999</c:v>
                </c:pt>
                <c:pt idx="5">
                  <c:v>129.375</c:v>
                </c:pt>
                <c:pt idx="6">
                  <c:v>125.02800000000001</c:v>
                </c:pt>
                <c:pt idx="7">
                  <c:v>104.66</c:v>
                </c:pt>
                <c:pt idx="8">
                  <c:v>74.266999999999996</c:v>
                </c:pt>
                <c:pt idx="9">
                  <c:v>70.924000000000007</c:v>
                </c:pt>
                <c:pt idx="10">
                  <c:v>42.779000000000003</c:v>
                </c:pt>
                <c:pt idx="11">
                  <c:v>40.935000000000002</c:v>
                </c:pt>
                <c:pt idx="12">
                  <c:v>38.32</c:v>
                </c:pt>
                <c:pt idx="13">
                  <c:v>32.618000000000002</c:v>
                </c:pt>
                <c:pt idx="14">
                  <c:v>27.966000000000001</c:v>
                </c:pt>
                <c:pt idx="15">
                  <c:v>25.13</c:v>
                </c:pt>
                <c:pt idx="16">
                  <c:v>25.074000000000002</c:v>
                </c:pt>
                <c:pt idx="17">
                  <c:v>20.632000000000001</c:v>
                </c:pt>
                <c:pt idx="18">
                  <c:v>19.321000000000002</c:v>
                </c:pt>
                <c:pt idx="19">
                  <c:v>7.3609999999999998</c:v>
                </c:pt>
                <c:pt idx="20">
                  <c:v>6.6520000000000001</c:v>
                </c:pt>
              </c:numCache>
            </c:numRef>
          </c:val>
          <c:extLst>
            <c:ext xmlns:c16="http://schemas.microsoft.com/office/drawing/2014/chart" uri="{C3380CC4-5D6E-409C-BE32-E72D297353CC}">
              <c16:uniqueId val="{00000000-D53C-4BF0-B28A-ADA76A2CFDFB}"/>
            </c:ext>
          </c:extLst>
        </c:ser>
        <c:dLbls>
          <c:showLegendKey val="0"/>
          <c:showVal val="0"/>
          <c:showCatName val="0"/>
          <c:showSerName val="0"/>
          <c:showPercent val="0"/>
          <c:showBubbleSize val="0"/>
        </c:dLbls>
        <c:gapWidth val="219"/>
        <c:overlap val="-27"/>
        <c:axId val="212974944"/>
        <c:axId val="212975360"/>
      </c:barChart>
      <c:catAx>
        <c:axId val="212974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12975360"/>
        <c:crosses val="autoZero"/>
        <c:auto val="1"/>
        <c:lblAlgn val="ctr"/>
        <c:lblOffset val="100"/>
        <c:noMultiLvlLbl val="0"/>
      </c:catAx>
      <c:valAx>
        <c:axId val="212975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12974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Share of gas consumption in residential</a:t>
            </a:r>
            <a:r>
              <a:rPr lang="en-GB" baseline="0"/>
              <a:t> sector (2020)</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bar"/>
        <c:grouping val="clustered"/>
        <c:varyColors val="0"/>
        <c:ser>
          <c:idx val="0"/>
          <c:order val="0"/>
          <c:spPr>
            <a:solidFill>
              <a:schemeClr val="bg1">
                <a:lumMod val="50000"/>
              </a:schemeClr>
            </a:solidFill>
            <a:ln>
              <a:noFill/>
            </a:ln>
            <a:effectLst/>
          </c:spPr>
          <c:invertIfNegative val="0"/>
          <c:dPt>
            <c:idx val="12"/>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1-1538-441C-A023-FEBBC9E80006}"/>
              </c:ext>
            </c:extLst>
          </c:dPt>
          <c:dPt>
            <c:idx val="14"/>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3-1538-441C-A023-FEBBC9E80006}"/>
              </c:ext>
            </c:extLst>
          </c:dPt>
          <c:dPt>
            <c:idx val="16"/>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5-1538-441C-A023-FEBBC9E80006}"/>
              </c:ext>
            </c:extLst>
          </c:dPt>
          <c:dPt>
            <c:idx val="19"/>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7-1538-441C-A023-FEBBC9E80006}"/>
              </c:ext>
            </c:extLst>
          </c:dPt>
          <c:dPt>
            <c:idx val="21"/>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9-1538-441C-A023-FEBBC9E80006}"/>
              </c:ext>
            </c:extLst>
          </c:dPt>
          <c:dPt>
            <c:idx val="25"/>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B-1538-441C-A023-FEBBC9E80006}"/>
              </c:ext>
            </c:extLst>
          </c:dPt>
          <c:dPt>
            <c:idx val="26"/>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D-1538-441C-A023-FEBBC9E80006}"/>
              </c:ext>
            </c:extLst>
          </c:dPt>
          <c:cat>
            <c:strRef>
              <c:f>Sheet1!$B$6:$B$33</c:f>
              <c:strCache>
                <c:ptCount val="28"/>
                <c:pt idx="0">
                  <c:v>Cyprus</c:v>
                </c:pt>
                <c:pt idx="1">
                  <c:v>Malta</c:v>
                </c:pt>
                <c:pt idx="2">
                  <c:v>Norway</c:v>
                </c:pt>
                <c:pt idx="3">
                  <c:v>Sweden</c:v>
                </c:pt>
                <c:pt idx="4">
                  <c:v>Finland</c:v>
                </c:pt>
                <c:pt idx="5">
                  <c:v>Bulgaria</c:v>
                </c:pt>
                <c:pt idx="6">
                  <c:v>Estonia</c:v>
                </c:pt>
                <c:pt idx="7">
                  <c:v>Latvia</c:v>
                </c:pt>
                <c:pt idx="8">
                  <c:v>Portugal</c:v>
                </c:pt>
                <c:pt idx="9">
                  <c:v>Slovenia</c:v>
                </c:pt>
                <c:pt idx="10">
                  <c:v>Greece</c:v>
                </c:pt>
                <c:pt idx="11">
                  <c:v>Lithuania</c:v>
                </c:pt>
                <c:pt idx="12">
                  <c:v>Denmark</c:v>
                </c:pt>
                <c:pt idx="13">
                  <c:v>Poland</c:v>
                </c:pt>
                <c:pt idx="14">
                  <c:v>Ireland</c:v>
                </c:pt>
                <c:pt idx="15">
                  <c:v>Croatia</c:v>
                </c:pt>
                <c:pt idx="16">
                  <c:v>Austria</c:v>
                </c:pt>
                <c:pt idx="17">
                  <c:v>Spain</c:v>
                </c:pt>
                <c:pt idx="18">
                  <c:v>Czech Republic</c:v>
                </c:pt>
                <c:pt idx="19">
                  <c:v>France</c:v>
                </c:pt>
                <c:pt idx="20">
                  <c:v>Romania</c:v>
                </c:pt>
                <c:pt idx="21">
                  <c:v>Germany</c:v>
                </c:pt>
                <c:pt idx="22">
                  <c:v>Belgium</c:v>
                </c:pt>
                <c:pt idx="23">
                  <c:v>Hungary</c:v>
                </c:pt>
                <c:pt idx="24">
                  <c:v>Italy</c:v>
                </c:pt>
                <c:pt idx="25">
                  <c:v>Luxembourg</c:v>
                </c:pt>
                <c:pt idx="26">
                  <c:v>UK</c:v>
                </c:pt>
                <c:pt idx="27">
                  <c:v>Netherlands</c:v>
                </c:pt>
              </c:strCache>
            </c:strRef>
          </c:cat>
          <c:val>
            <c:numRef>
              <c:f>Sheet1!$C$6:$C$33</c:f>
              <c:numCache>
                <c:formatCode>0%</c:formatCode>
                <c:ptCount val="28"/>
                <c:pt idx="0">
                  <c:v>0</c:v>
                </c:pt>
                <c:pt idx="1">
                  <c:v>0</c:v>
                </c:pt>
                <c:pt idx="2">
                  <c:v>0</c:v>
                </c:pt>
                <c:pt idx="3">
                  <c:v>0</c:v>
                </c:pt>
                <c:pt idx="4">
                  <c:v>0.01</c:v>
                </c:pt>
                <c:pt idx="5">
                  <c:v>0.04</c:v>
                </c:pt>
                <c:pt idx="6">
                  <c:v>0.06</c:v>
                </c:pt>
                <c:pt idx="7">
                  <c:v>0.1</c:v>
                </c:pt>
                <c:pt idx="8">
                  <c:v>0.1</c:v>
                </c:pt>
                <c:pt idx="9">
                  <c:v>0.1</c:v>
                </c:pt>
                <c:pt idx="10">
                  <c:v>0.1</c:v>
                </c:pt>
                <c:pt idx="11">
                  <c:v>0.12</c:v>
                </c:pt>
                <c:pt idx="12">
                  <c:v>0.14000000000000001</c:v>
                </c:pt>
                <c:pt idx="13">
                  <c:v>0.18</c:v>
                </c:pt>
                <c:pt idx="14">
                  <c:v>0.19</c:v>
                </c:pt>
                <c:pt idx="15">
                  <c:v>0.21</c:v>
                </c:pt>
                <c:pt idx="16">
                  <c:v>0.21</c:v>
                </c:pt>
                <c:pt idx="17">
                  <c:v>0.24</c:v>
                </c:pt>
                <c:pt idx="18">
                  <c:v>0.26</c:v>
                </c:pt>
                <c:pt idx="19">
                  <c:v>0.28000000000000003</c:v>
                </c:pt>
                <c:pt idx="20">
                  <c:v>0.34</c:v>
                </c:pt>
                <c:pt idx="21">
                  <c:v>0.38</c:v>
                </c:pt>
                <c:pt idx="22">
                  <c:v>0.39</c:v>
                </c:pt>
                <c:pt idx="23">
                  <c:v>0.51</c:v>
                </c:pt>
                <c:pt idx="24">
                  <c:v>0.52</c:v>
                </c:pt>
                <c:pt idx="25">
                  <c:v>0.52010000000000001</c:v>
                </c:pt>
                <c:pt idx="26">
                  <c:v>0.63</c:v>
                </c:pt>
                <c:pt idx="27">
                  <c:v>0.68</c:v>
                </c:pt>
              </c:numCache>
            </c:numRef>
          </c:val>
          <c:extLst>
            <c:ext xmlns:c16="http://schemas.microsoft.com/office/drawing/2014/chart" uri="{C3380CC4-5D6E-409C-BE32-E72D297353CC}">
              <c16:uniqueId val="{0000000E-1538-441C-A023-FEBBC9E80006}"/>
            </c:ext>
          </c:extLst>
        </c:ser>
        <c:dLbls>
          <c:showLegendKey val="0"/>
          <c:showVal val="0"/>
          <c:showCatName val="0"/>
          <c:showSerName val="0"/>
          <c:showPercent val="0"/>
          <c:showBubbleSize val="0"/>
        </c:dLbls>
        <c:gapWidth val="182"/>
        <c:axId val="1656795152"/>
        <c:axId val="1656795984"/>
      </c:barChart>
      <c:dateAx>
        <c:axId val="16567951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656795984"/>
        <c:crosses val="autoZero"/>
        <c:auto val="0"/>
        <c:lblOffset val="100"/>
        <c:baseTimeUnit val="days"/>
        <c:majorUnit val="1"/>
      </c:dateAx>
      <c:valAx>
        <c:axId val="165679598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656795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BE" sz="1400" b="0" i="0" baseline="0" dirty="0">
                <a:solidFill>
                  <a:srgbClr val="414042"/>
                </a:solidFill>
                <a:effectLst/>
              </a:rPr>
              <a:t>Additional RES capacities</a:t>
            </a:r>
            <a:r>
              <a:rPr lang="en-US" sz="1400" b="0" i="0" baseline="0" dirty="0">
                <a:solidFill>
                  <a:srgbClr val="414042"/>
                </a:solidFill>
                <a:effectLst/>
              </a:rPr>
              <a:t> by 2030 for reaching the </a:t>
            </a:r>
            <a:r>
              <a:rPr lang="en-US" sz="1400" b="0" i="0" baseline="0" dirty="0" err="1">
                <a:solidFill>
                  <a:srgbClr val="414042"/>
                </a:solidFill>
                <a:effectLst/>
              </a:rPr>
              <a:t>REPowerEU</a:t>
            </a:r>
            <a:r>
              <a:rPr lang="en-US" sz="1400" b="0" i="0" baseline="0" dirty="0">
                <a:solidFill>
                  <a:srgbClr val="414042"/>
                </a:solidFill>
                <a:effectLst/>
              </a:rPr>
              <a:t> objectives</a:t>
            </a:r>
            <a:r>
              <a:rPr lang="en-BE" sz="1400" b="0" i="0" baseline="0" dirty="0">
                <a:solidFill>
                  <a:srgbClr val="414042"/>
                </a:solidFill>
                <a:effectLst/>
              </a:rPr>
              <a:t> (GW)</a:t>
            </a:r>
            <a:endParaRPr lang="en-BE" sz="1100" dirty="0">
              <a:solidFill>
                <a:srgbClr val="414042"/>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Sheet1!$B$2</c:f>
              <c:strCache>
                <c:ptCount val="1"/>
                <c:pt idx="0">
                  <c:v>Fit for 55</c:v>
                </c:pt>
              </c:strCache>
            </c:strRef>
          </c:tx>
          <c:spPr>
            <a:solidFill>
              <a:schemeClr val="accent1"/>
            </a:solidFill>
            <a:ln>
              <a:noFill/>
            </a:ln>
            <a:effectLst/>
          </c:spPr>
          <c:invertIfNegative val="0"/>
          <c:dLbls>
            <c:dLbl>
              <c:idx val="0"/>
              <c:spPr>
                <a:noFill/>
                <a:ln>
                  <a:noFill/>
                </a:ln>
                <a:effectLst/>
              </c:spPr>
              <c:txPr>
                <a:bodyPr rot="0" spcFirstLastPara="1" vertOverflow="ellipsis" vert="horz" wrap="square" lIns="38100" tIns="19050" rIns="38100" bIns="19050" anchor="ctr" anchorCtr="1">
                  <a:noAutofit/>
                </a:bodyPr>
                <a:lstStyle/>
                <a:p>
                  <a:pPr>
                    <a:defRPr sz="1600" b="0" i="0" u="none" strike="noStrike" kern="1200" baseline="0">
                      <a:solidFill>
                        <a:schemeClr val="bg1"/>
                      </a:solidFill>
                      <a:latin typeface="+mn-lt"/>
                      <a:ea typeface="+mn-ea"/>
                      <a:cs typeface="+mn-cs"/>
                    </a:defRPr>
                  </a:pPr>
                  <a:endParaRPr lang="LID4096"/>
                </a:p>
              </c:txPr>
              <c:showLegendKey val="0"/>
              <c:showVal val="1"/>
              <c:showCatName val="0"/>
              <c:showSerName val="0"/>
              <c:showPercent val="0"/>
              <c:showBubbleSize val="0"/>
              <c:extLst>
                <c:ext xmlns:c15="http://schemas.microsoft.com/office/drawing/2012/chart" uri="{CE6537A1-D6FC-4f65-9D91-7224C49458BB}">
                  <c15:layout>
                    <c:manualLayout>
                      <c:w val="7.9454916993654978E-2"/>
                      <c:h val="8.1751717827653142E-2"/>
                    </c:manualLayout>
                  </c15:layout>
                </c:ext>
                <c:ext xmlns:c16="http://schemas.microsoft.com/office/drawing/2014/chart" uri="{C3380CC4-5D6E-409C-BE32-E72D297353CC}">
                  <c16:uniqueId val="{00000003-2BC8-457B-A5B5-0BD080C86C2A}"/>
                </c:ext>
              </c:extLst>
            </c:dLbl>
            <c:dLbl>
              <c:idx val="1"/>
              <c:tx>
                <c:rich>
                  <a:bodyPr rot="0" spcFirstLastPara="1" vertOverflow="ellipsis" vert="horz" wrap="square" lIns="38100" tIns="19050" rIns="38100" bIns="19050" anchor="ctr" anchorCtr="1">
                    <a:noAutofit/>
                  </a:bodyPr>
                  <a:lstStyle/>
                  <a:p>
                    <a:pPr>
                      <a:defRPr sz="900" b="0" i="0" u="none" strike="noStrike" kern="1200" baseline="0">
                        <a:solidFill>
                          <a:schemeClr val="bg1"/>
                        </a:solidFill>
                        <a:latin typeface="+mn-lt"/>
                        <a:ea typeface="+mn-ea"/>
                        <a:cs typeface="+mn-cs"/>
                      </a:defRPr>
                    </a:pPr>
                    <a:fld id="{2CE6C974-122E-4703-83D0-4DCA15AF4B0F}" type="VALUE">
                      <a:rPr lang="en-US" sz="1600"/>
                      <a:pPr>
                        <a:defRPr>
                          <a:solidFill>
                            <a:schemeClr val="bg1"/>
                          </a:solidFill>
                        </a:defRPr>
                      </a:pPr>
                      <a:t>[VALUE]</a:t>
                    </a:fld>
                    <a:endParaRPr lang="LID4096"/>
                  </a:p>
                </c:rich>
              </c:tx>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bg1"/>
                      </a:solidFill>
                      <a:latin typeface="+mn-lt"/>
                      <a:ea typeface="+mn-ea"/>
                      <a:cs typeface="+mn-cs"/>
                    </a:defRPr>
                  </a:pPr>
                  <a:endParaRPr lang="LID4096"/>
                </a:p>
              </c:txPr>
              <c:showLegendKey val="0"/>
              <c:showVal val="1"/>
              <c:showCatName val="0"/>
              <c:showSerName val="0"/>
              <c:showPercent val="0"/>
              <c:showBubbleSize val="0"/>
              <c:extLst>
                <c:ext xmlns:c15="http://schemas.microsoft.com/office/drawing/2012/chart" uri="{CE6537A1-D6FC-4f65-9D91-7224C49458BB}">
                  <c15:layout>
                    <c:manualLayout>
                      <c:w val="8.1681792469934567E-2"/>
                      <c:h val="8.1751717827653142E-2"/>
                    </c:manualLayout>
                  </c15:layout>
                  <c15:dlblFieldTable/>
                  <c15:showDataLabelsRange val="0"/>
                </c:ext>
                <c:ext xmlns:c16="http://schemas.microsoft.com/office/drawing/2014/chart" uri="{C3380CC4-5D6E-409C-BE32-E72D297353CC}">
                  <c16:uniqueId val="{00000002-2BC8-457B-A5B5-0BD080C86C2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Sheet1!$A$3:$A$4</c:f>
              <c:strCache>
                <c:ptCount val="2"/>
                <c:pt idx="0">
                  <c:v>Installed wind capacity (GW)</c:v>
                </c:pt>
                <c:pt idx="1">
                  <c:v>Installed solar PV capacity (GW)</c:v>
                </c:pt>
              </c:strCache>
            </c:strRef>
          </c:cat>
          <c:val>
            <c:numRef>
              <c:f>Sheet1!$B$3:$B$4</c:f>
              <c:numCache>
                <c:formatCode>General</c:formatCode>
                <c:ptCount val="2"/>
                <c:pt idx="0">
                  <c:v>469</c:v>
                </c:pt>
                <c:pt idx="1">
                  <c:v>530</c:v>
                </c:pt>
              </c:numCache>
            </c:numRef>
          </c:val>
          <c:extLst>
            <c:ext xmlns:c16="http://schemas.microsoft.com/office/drawing/2014/chart" uri="{C3380CC4-5D6E-409C-BE32-E72D297353CC}">
              <c16:uniqueId val="{00000000-2BC8-457B-A5B5-0BD080C86C2A}"/>
            </c:ext>
          </c:extLst>
        </c:ser>
        <c:ser>
          <c:idx val="1"/>
          <c:order val="1"/>
          <c:tx>
            <c:strRef>
              <c:f>Sheet1!$D$2</c:f>
              <c:strCache>
                <c:ptCount val="1"/>
                <c:pt idx="0">
                  <c:v>Additional REPowerEU</c:v>
                </c:pt>
              </c:strCache>
            </c:strRef>
          </c:tx>
          <c:spPr>
            <a:solidFill>
              <a:schemeClr val="accent3"/>
            </a:solidFill>
            <a:ln>
              <a:noFill/>
            </a:ln>
            <a:effectLst/>
          </c:spPr>
          <c:invertIfNegative val="0"/>
          <c:dLbls>
            <c:dLbl>
              <c:idx val="0"/>
              <c:tx>
                <c:rich>
                  <a:bodyPr/>
                  <a:lstStyle/>
                  <a:p>
                    <a:fld id="{41BDDD6F-655A-4BE2-BF17-DEC82E0C31E3}" type="VALUE">
                      <a:rPr lang="en-US" sz="1600"/>
                      <a:pPr/>
                      <a:t>[VALUE]</a:t>
                    </a:fld>
                    <a:endParaRPr lang="LID4096"/>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BC8-457B-A5B5-0BD080C86C2A}"/>
                </c:ext>
              </c:extLst>
            </c:dLbl>
            <c:dLbl>
              <c:idx val="1"/>
              <c:tx>
                <c:rich>
                  <a:bodyPr/>
                  <a:lstStyle/>
                  <a:p>
                    <a:fld id="{937E2CE3-C1D3-4550-9D84-2AD95FEBF4CC}" type="VALUE">
                      <a:rPr lang="en-US" sz="1600"/>
                      <a:pPr/>
                      <a:t>[VALUE]</a:t>
                    </a:fld>
                    <a:endParaRPr lang="LID4096"/>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BC8-457B-A5B5-0BD080C86C2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Sheet1!$D$3:$D$4</c:f>
              <c:numCache>
                <c:formatCode>General</c:formatCode>
                <c:ptCount val="2"/>
                <c:pt idx="0">
                  <c:v>41</c:v>
                </c:pt>
                <c:pt idx="1">
                  <c:v>62</c:v>
                </c:pt>
              </c:numCache>
            </c:numRef>
          </c:val>
          <c:extLst>
            <c:ext xmlns:c16="http://schemas.microsoft.com/office/drawing/2014/chart" uri="{C3380CC4-5D6E-409C-BE32-E72D297353CC}">
              <c16:uniqueId val="{00000001-2BC8-457B-A5B5-0BD080C86C2A}"/>
            </c:ext>
          </c:extLst>
        </c:ser>
        <c:dLbls>
          <c:showLegendKey val="0"/>
          <c:showVal val="1"/>
          <c:showCatName val="0"/>
          <c:showSerName val="0"/>
          <c:showPercent val="0"/>
          <c:showBubbleSize val="0"/>
        </c:dLbls>
        <c:gapWidth val="219"/>
        <c:overlap val="100"/>
        <c:axId val="1530691391"/>
        <c:axId val="1530691807"/>
      </c:barChart>
      <c:catAx>
        <c:axId val="1530691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530691807"/>
        <c:crosses val="autoZero"/>
        <c:auto val="1"/>
        <c:lblAlgn val="ctr"/>
        <c:lblOffset val="100"/>
        <c:noMultiLvlLbl val="0"/>
      </c:catAx>
      <c:valAx>
        <c:axId val="1530691807"/>
        <c:scaling>
          <c:orientation val="minMax"/>
          <c:max val="6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530691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rgbClr val="414042"/>
                </a:solidFill>
              </a:rPr>
              <a:t>Electricity grid investments over the decade (bn€ 2022)</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Sheet1!$B$2</c:f>
              <c:strCache>
                <c:ptCount val="1"/>
                <c:pt idx="0">
                  <c:v>Fit for 55</c:v>
                </c:pt>
              </c:strCache>
            </c:strRef>
          </c:tx>
          <c:spPr>
            <a:solidFill>
              <a:schemeClr val="accent1"/>
            </a:solidFill>
            <a:ln>
              <a:noFill/>
            </a:ln>
            <a:effectLst/>
          </c:spPr>
          <c:invertIfNegative val="0"/>
          <c:dLbls>
            <c:dLbl>
              <c:idx val="0"/>
              <c:layout>
                <c:manualLayout>
                  <c:x val="0"/>
                  <c:y val="-8.4614393774512641E-3"/>
                </c:manualLayout>
              </c:layout>
              <c:tx>
                <c:rich>
                  <a:bodyPr/>
                  <a:lstStyle/>
                  <a:p>
                    <a:fld id="{6A20EBDF-434B-4CB2-9316-9AB9C1E481A4}" type="VALUE">
                      <a:rPr lang="en-US" sz="1600"/>
                      <a:pPr/>
                      <a:t>[VALUE]</a:t>
                    </a:fld>
                    <a:endParaRPr lang="LID4096"/>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F8-4841-A165-BF3ACE6674C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Sheet1!$A$7</c:f>
              <c:strCache>
                <c:ptCount val="1"/>
                <c:pt idx="0">
                  <c:v>Electricity grid investments over the decade (bn€ 2022)</c:v>
                </c:pt>
              </c:strCache>
              <c:extLst/>
            </c:strRef>
          </c:cat>
          <c:val>
            <c:numRef>
              <c:f>Sheet1!$B$7</c:f>
              <c:numCache>
                <c:formatCode>General</c:formatCode>
                <c:ptCount val="1"/>
                <c:pt idx="0">
                  <c:v>554.4</c:v>
                </c:pt>
              </c:numCache>
              <c:extLst/>
            </c:numRef>
          </c:val>
          <c:extLst>
            <c:ext xmlns:c16="http://schemas.microsoft.com/office/drawing/2014/chart" uri="{C3380CC4-5D6E-409C-BE32-E72D297353CC}">
              <c16:uniqueId val="{00000000-89F8-4841-A165-BF3ACE6674CF}"/>
            </c:ext>
          </c:extLst>
        </c:ser>
        <c:ser>
          <c:idx val="2"/>
          <c:order val="2"/>
          <c:tx>
            <c:strRef>
              <c:f>Sheet1!$D$2</c:f>
              <c:strCache>
                <c:ptCount val="1"/>
                <c:pt idx="0">
                  <c:v>Additional REPowerEU</c:v>
                </c:pt>
              </c:strCache>
            </c:strRef>
          </c:tx>
          <c:spPr>
            <a:solidFill>
              <a:schemeClr val="accent3"/>
            </a:solidFill>
            <a:ln>
              <a:noFill/>
            </a:ln>
            <a:effectLst/>
          </c:spPr>
          <c:invertIfNegative val="0"/>
          <c:dLbls>
            <c:dLbl>
              <c:idx val="0"/>
              <c:tx>
                <c:rich>
                  <a:bodyPr/>
                  <a:lstStyle/>
                  <a:p>
                    <a:fld id="{055A6C7E-3D49-4953-8A8A-7FCEE29D07D4}" type="VALUE">
                      <a:rPr lang="en-US" sz="1600"/>
                      <a:pPr/>
                      <a:t>[VALUE]</a:t>
                    </a:fld>
                    <a:endParaRPr lang="LID4096"/>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89F8-4841-A165-BF3ACE6674C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Sheet1!$A$7</c:f>
              <c:strCache>
                <c:ptCount val="1"/>
                <c:pt idx="0">
                  <c:v>Electricity grid investments over the decade (bn€ 2022)</c:v>
                </c:pt>
              </c:strCache>
              <c:extLst/>
            </c:strRef>
          </c:cat>
          <c:val>
            <c:numRef>
              <c:f>Sheet1!$D$7</c:f>
              <c:numCache>
                <c:formatCode>General</c:formatCode>
                <c:ptCount val="1"/>
                <c:pt idx="0">
                  <c:v>29.399999999999977</c:v>
                </c:pt>
              </c:numCache>
              <c:extLst/>
            </c:numRef>
          </c:val>
          <c:extLst>
            <c:ext xmlns:c16="http://schemas.microsoft.com/office/drawing/2014/chart" uri="{C3380CC4-5D6E-409C-BE32-E72D297353CC}">
              <c16:uniqueId val="{00000001-89F8-4841-A165-BF3ACE6674CF}"/>
            </c:ext>
          </c:extLst>
        </c:ser>
        <c:dLbls>
          <c:showLegendKey val="0"/>
          <c:showVal val="0"/>
          <c:showCatName val="0"/>
          <c:showSerName val="0"/>
          <c:showPercent val="0"/>
          <c:showBubbleSize val="0"/>
        </c:dLbls>
        <c:gapWidth val="150"/>
        <c:overlap val="100"/>
        <c:axId val="1474781023"/>
        <c:axId val="1474782271"/>
        <c:extLst>
          <c:ext xmlns:c15="http://schemas.microsoft.com/office/drawing/2012/chart" uri="{02D57815-91ED-43cb-92C2-25804820EDAC}">
            <c15:filteredBarSeries>
              <c15:ser>
                <c:idx val="1"/>
                <c:order val="1"/>
                <c:tx>
                  <c:strRef>
                    <c:extLst>
                      <c:ext uri="{02D57815-91ED-43cb-92C2-25804820EDAC}">
                        <c15:formulaRef>
                          <c15:sqref>Sheet1!$C$2</c15:sqref>
                        </c15:formulaRef>
                      </c:ext>
                    </c:extLst>
                    <c:strCache>
                      <c:ptCount val="1"/>
                      <c:pt idx="0">
                        <c:v>REPowerEU</c:v>
                      </c:pt>
                    </c:strCache>
                  </c:strRef>
                </c:tx>
                <c:spPr>
                  <a:solidFill>
                    <a:schemeClr val="accent2"/>
                  </a:solidFill>
                  <a:ln>
                    <a:noFill/>
                  </a:ln>
                  <a:effectLst/>
                </c:spPr>
                <c:invertIfNegative val="0"/>
                <c:cat>
                  <c:strRef>
                    <c:extLst>
                      <c:ext uri="{02D57815-91ED-43cb-92C2-25804820EDAC}">
                        <c15:formulaRef>
                          <c15:sqref>Sheet1!$A$7</c15:sqref>
                        </c15:formulaRef>
                      </c:ext>
                    </c:extLst>
                    <c:strCache>
                      <c:ptCount val="1"/>
                      <c:pt idx="0">
                        <c:v>Electricity grid investments over the decade (bn€ 2022)</c:v>
                      </c:pt>
                    </c:strCache>
                  </c:strRef>
                </c:cat>
                <c:val>
                  <c:numRef>
                    <c:extLst>
                      <c:ext uri="{02D57815-91ED-43cb-92C2-25804820EDAC}">
                        <c15:formulaRef>
                          <c15:sqref>Sheet1!$C$7</c15:sqref>
                        </c15:formulaRef>
                      </c:ext>
                    </c:extLst>
                    <c:numCache>
                      <c:formatCode>General</c:formatCode>
                      <c:ptCount val="1"/>
                      <c:pt idx="0">
                        <c:v>583.79999999999995</c:v>
                      </c:pt>
                    </c:numCache>
                  </c:numRef>
                </c:val>
                <c:extLst>
                  <c:ext xmlns:c16="http://schemas.microsoft.com/office/drawing/2014/chart" uri="{C3380CC4-5D6E-409C-BE32-E72D297353CC}">
                    <c16:uniqueId val="{00000002-89F8-4841-A165-BF3ACE6674CF}"/>
                  </c:ext>
                </c:extLst>
              </c15:ser>
            </c15:filteredBarSeries>
          </c:ext>
        </c:extLst>
      </c:barChart>
      <c:catAx>
        <c:axId val="1474781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74782271"/>
        <c:crosses val="autoZero"/>
        <c:auto val="1"/>
        <c:lblAlgn val="ctr"/>
        <c:lblOffset val="100"/>
        <c:noMultiLvlLbl val="0"/>
      </c:catAx>
      <c:valAx>
        <c:axId val="1474782271"/>
        <c:scaling>
          <c:orientation val="minMax"/>
          <c:max val="6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4747810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Investments in distribution grids in EU-27 (2021 billion Euro)</a:t>
            </a:r>
            <a:endParaRPr lang="en-BE" sz="11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'Grid investments'!$A$109</c:f>
              <c:strCache>
                <c:ptCount val="1"/>
                <c:pt idx="0">
                  <c:v>Investments in distribution grids</c:v>
                </c:pt>
              </c:strCache>
            </c:strRef>
          </c:tx>
          <c:spPr>
            <a:solidFill>
              <a:schemeClr val="accent1"/>
            </a:solidFill>
            <a:ln>
              <a:noFill/>
            </a:ln>
            <a:effectLst/>
          </c:spPr>
          <c:invertIfNegative val="0"/>
          <c:dPt>
            <c:idx val="2"/>
            <c:invertIfNegative val="0"/>
            <c:bubble3D val="0"/>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a:effectLst/>
            </c:spPr>
            <c:extLst>
              <c:ext xmlns:c16="http://schemas.microsoft.com/office/drawing/2014/chart" uri="{C3380CC4-5D6E-409C-BE32-E72D297353CC}">
                <c16:uniqueId val="{00000001-CE27-4EB1-A271-E8EADC9C880F}"/>
              </c:ext>
            </c:extLst>
          </c:dPt>
          <c:dPt>
            <c:idx val="3"/>
            <c:invertIfNegative val="0"/>
            <c:bubble3D val="0"/>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a:effectLst/>
            </c:spPr>
            <c:extLst>
              <c:ext xmlns:c16="http://schemas.microsoft.com/office/drawing/2014/chart" uri="{C3380CC4-5D6E-409C-BE32-E72D297353CC}">
                <c16:uniqueId val="{00000003-CE27-4EB1-A271-E8EADC9C880F}"/>
              </c:ext>
            </c:extLst>
          </c:dPt>
          <c:cat>
            <c:strRef>
              <c:f>'Grid investments'!$B$108:$E$108</c:f>
              <c:strCache>
                <c:ptCount val="4"/>
                <c:pt idx="0">
                  <c:v>2020</c:v>
                </c:pt>
                <c:pt idx="1">
                  <c:v>2021e</c:v>
                </c:pt>
                <c:pt idx="2">
                  <c:v>2021-2030</c:v>
                </c:pt>
                <c:pt idx="3">
                  <c:v>2031-50</c:v>
                </c:pt>
              </c:strCache>
            </c:strRef>
          </c:cat>
          <c:val>
            <c:numRef>
              <c:f>'Grid investments'!$B$109:$E$109</c:f>
              <c:numCache>
                <c:formatCode>General</c:formatCode>
                <c:ptCount val="4"/>
                <c:pt idx="0">
                  <c:v>28.409571319861332</c:v>
                </c:pt>
                <c:pt idx="1">
                  <c:v>30.858672295711447</c:v>
                </c:pt>
                <c:pt idx="2">
                  <c:v>37.74</c:v>
                </c:pt>
                <c:pt idx="3">
                  <c:v>61.050000000000004</c:v>
                </c:pt>
              </c:numCache>
            </c:numRef>
          </c:val>
          <c:extLst>
            <c:ext xmlns:c16="http://schemas.microsoft.com/office/drawing/2014/chart" uri="{C3380CC4-5D6E-409C-BE32-E72D297353CC}">
              <c16:uniqueId val="{00000004-CE27-4EB1-A271-E8EADC9C880F}"/>
            </c:ext>
          </c:extLst>
        </c:ser>
        <c:dLbls>
          <c:showLegendKey val="0"/>
          <c:showVal val="0"/>
          <c:showCatName val="0"/>
          <c:showSerName val="0"/>
          <c:showPercent val="0"/>
          <c:showBubbleSize val="0"/>
        </c:dLbls>
        <c:gapWidth val="219"/>
        <c:overlap val="-27"/>
        <c:axId val="1055228287"/>
        <c:axId val="1055236607"/>
      </c:barChart>
      <c:catAx>
        <c:axId val="10552282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55236607"/>
        <c:crosses val="autoZero"/>
        <c:auto val="1"/>
        <c:lblAlgn val="ctr"/>
        <c:lblOffset val="100"/>
        <c:noMultiLvlLbl val="0"/>
      </c:catAx>
      <c:valAx>
        <c:axId val="10552366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05522828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baseline="0">
                <a:effectLst/>
              </a:rPr>
              <a:t>Power generation investments in EU27 (in billion 2021 Euro)</a:t>
            </a:r>
            <a:endParaRPr lang="en-BE" sz="11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spPr>
            <a:solidFill>
              <a:schemeClr val="accent1"/>
            </a:solidFill>
            <a:ln>
              <a:noFill/>
            </a:ln>
            <a:effectLst/>
          </c:spPr>
          <c:invertIfNegative val="0"/>
          <c:dPt>
            <c:idx val="2"/>
            <c:invertIfNegative val="0"/>
            <c:bubble3D val="0"/>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a:effectLst/>
            </c:spPr>
            <c:extLst>
              <c:ext xmlns:c16="http://schemas.microsoft.com/office/drawing/2014/chart" uri="{C3380CC4-5D6E-409C-BE32-E72D297353CC}">
                <c16:uniqueId val="{00000001-7E1E-4A98-A818-3055E14A0DCA}"/>
              </c:ext>
            </c:extLst>
          </c:dPt>
          <c:cat>
            <c:strRef>
              <c:f>(Sheet1!$D$14:$E$14,Sheet1!$H$14)</c:f>
              <c:strCache>
                <c:ptCount val="3"/>
                <c:pt idx="0">
                  <c:v>2020</c:v>
                </c:pt>
                <c:pt idx="1">
                  <c:v>2021e</c:v>
                </c:pt>
                <c:pt idx="2">
                  <c:v>EC-2021-45 avg</c:v>
                </c:pt>
              </c:strCache>
            </c:strRef>
          </c:cat>
          <c:val>
            <c:numRef>
              <c:f>(Sheet1!$D$15:$E$15,Sheet1!$H$15)</c:f>
              <c:numCache>
                <c:formatCode>General</c:formatCode>
                <c:ptCount val="3"/>
                <c:pt idx="0">
                  <c:v>55.043544432231329</c:v>
                </c:pt>
                <c:pt idx="1">
                  <c:v>64.412658378143036</c:v>
                </c:pt>
                <c:pt idx="2">
                  <c:v>83.849399999999989</c:v>
                </c:pt>
              </c:numCache>
            </c:numRef>
          </c:val>
          <c:extLst>
            <c:ext xmlns:c16="http://schemas.microsoft.com/office/drawing/2014/chart" uri="{C3380CC4-5D6E-409C-BE32-E72D297353CC}">
              <c16:uniqueId val="{00000002-7E1E-4A98-A818-3055E14A0DCA}"/>
            </c:ext>
          </c:extLst>
        </c:ser>
        <c:dLbls>
          <c:showLegendKey val="0"/>
          <c:showVal val="0"/>
          <c:showCatName val="0"/>
          <c:showSerName val="0"/>
          <c:showPercent val="0"/>
          <c:showBubbleSize val="0"/>
        </c:dLbls>
        <c:gapWidth val="219"/>
        <c:overlap val="-27"/>
        <c:axId val="811461408"/>
        <c:axId val="811468480"/>
      </c:barChart>
      <c:catAx>
        <c:axId val="811461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11468480"/>
        <c:crosses val="autoZero"/>
        <c:auto val="1"/>
        <c:lblAlgn val="ctr"/>
        <c:lblOffset val="100"/>
        <c:noMultiLvlLbl val="0"/>
      </c:catAx>
      <c:valAx>
        <c:axId val="811468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811461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EU average: Gas Price effect</a:t>
            </a:r>
            <a:r>
              <a:rPr lang="en-GB" baseline="0" dirty="0">
                <a:solidFill>
                  <a:srgbClr val="414042"/>
                </a:solidFill>
              </a:rPr>
              <a:t> on electricity prices</a:t>
            </a:r>
            <a:endParaRPr lang="en-GB" dirty="0">
              <a:solidFill>
                <a:srgbClr val="414042"/>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'Gas Price Analysis'!$D$22</c:f>
              <c:strCache>
                <c:ptCount val="1"/>
                <c:pt idx="0">
                  <c:v>CO2 cost</c:v>
                </c:pt>
              </c:strCache>
            </c:strRef>
          </c:tx>
          <c:spPr>
            <a:solidFill>
              <a:schemeClr val="accent1"/>
            </a:solidFill>
            <a:ln>
              <a:noFill/>
            </a:ln>
            <a:effectLst/>
          </c:spPr>
          <c:invertIfNegative val="0"/>
          <c:cat>
            <c:numRef>
              <c:f>'Gas Price Analysis'!$C$23:$C$38</c:f>
              <c:numCache>
                <c:formatCode>mmm\-yy</c:formatCode>
                <c:ptCount val="16"/>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numCache>
            </c:numRef>
          </c:cat>
          <c:val>
            <c:numRef>
              <c:f>'Gas Price Analysis'!$D$23:$D$38</c:f>
              <c:numCache>
                <c:formatCode>General</c:formatCode>
                <c:ptCount val="16"/>
                <c:pt idx="0">
                  <c:v>12.408505000000002</c:v>
                </c:pt>
                <c:pt idx="1">
                  <c:v>14.045384999999998</c:v>
                </c:pt>
                <c:pt idx="2">
                  <c:v>15.153591304347826</c:v>
                </c:pt>
                <c:pt idx="3">
                  <c:v>16.724528571428571</c:v>
                </c:pt>
                <c:pt idx="4">
                  <c:v>19.336200000000005</c:v>
                </c:pt>
                <c:pt idx="5">
                  <c:v>19.580063636363636</c:v>
                </c:pt>
                <c:pt idx="6">
                  <c:v>19.755981818181812</c:v>
                </c:pt>
                <c:pt idx="7">
                  <c:v>20.963359090909087</c:v>
                </c:pt>
                <c:pt idx="8">
                  <c:v>22.684027272727278</c:v>
                </c:pt>
                <c:pt idx="9">
                  <c:v>22.00848095238095</c:v>
                </c:pt>
                <c:pt idx="10">
                  <c:v>24.462886363636365</c:v>
                </c:pt>
                <c:pt idx="11">
                  <c:v>29.589382608695654</c:v>
                </c:pt>
                <c:pt idx="12">
                  <c:v>31.299357142857144</c:v>
                </c:pt>
                <c:pt idx="13">
                  <c:v>33.737155000000001</c:v>
                </c:pt>
                <c:pt idx="14">
                  <c:v>27.756434782608689</c:v>
                </c:pt>
                <c:pt idx="15">
                  <c:v>29.44659230769231</c:v>
                </c:pt>
              </c:numCache>
            </c:numRef>
          </c:val>
          <c:extLst>
            <c:ext xmlns:c16="http://schemas.microsoft.com/office/drawing/2014/chart" uri="{C3380CC4-5D6E-409C-BE32-E72D297353CC}">
              <c16:uniqueId val="{00000000-D350-4C13-9A53-4308C572C076}"/>
            </c:ext>
          </c:extLst>
        </c:ser>
        <c:ser>
          <c:idx val="1"/>
          <c:order val="1"/>
          <c:tx>
            <c:strRef>
              <c:f>'Gas Price Analysis'!$E$22</c:f>
              <c:strCache>
                <c:ptCount val="1"/>
                <c:pt idx="0">
                  <c:v>gas cost</c:v>
                </c:pt>
              </c:strCache>
            </c:strRef>
          </c:tx>
          <c:spPr>
            <a:solidFill>
              <a:schemeClr val="accent2"/>
            </a:solidFill>
            <a:ln>
              <a:noFill/>
            </a:ln>
            <a:effectLst/>
          </c:spPr>
          <c:invertIfNegative val="0"/>
          <c:cat>
            <c:numRef>
              <c:f>'Gas Price Analysis'!$C$23:$C$38</c:f>
              <c:numCache>
                <c:formatCode>mmm\-yy</c:formatCode>
                <c:ptCount val="16"/>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numCache>
            </c:numRef>
          </c:cat>
          <c:val>
            <c:numRef>
              <c:f>'Gas Price Analysis'!$E$23:$E$38</c:f>
              <c:numCache>
                <c:formatCode>General</c:formatCode>
                <c:ptCount val="16"/>
                <c:pt idx="0">
                  <c:v>37.165550239234456</c:v>
                </c:pt>
                <c:pt idx="1">
                  <c:v>31.665071770334926</c:v>
                </c:pt>
                <c:pt idx="2">
                  <c:v>31.935177865612644</c:v>
                </c:pt>
                <c:pt idx="3">
                  <c:v>37.079653679653681</c:v>
                </c:pt>
                <c:pt idx="4">
                  <c:v>45.487272727272732</c:v>
                </c:pt>
                <c:pt idx="5">
                  <c:v>53.033884297520665</c:v>
                </c:pt>
                <c:pt idx="6">
                  <c:v>65.490043290043289</c:v>
                </c:pt>
                <c:pt idx="7">
                  <c:v>81.298347107437991</c:v>
                </c:pt>
                <c:pt idx="8">
                  <c:v>121.52467532467531</c:v>
                </c:pt>
                <c:pt idx="9">
                  <c:v>166.06051948051947</c:v>
                </c:pt>
                <c:pt idx="10">
                  <c:v>150.12471074380164</c:v>
                </c:pt>
                <c:pt idx="11">
                  <c:v>209.07834710743799</c:v>
                </c:pt>
                <c:pt idx="12">
                  <c:v>154.98554112554109</c:v>
                </c:pt>
                <c:pt idx="13">
                  <c:v>148.85199999999998</c:v>
                </c:pt>
                <c:pt idx="14">
                  <c:v>238.68039525691697</c:v>
                </c:pt>
                <c:pt idx="15">
                  <c:v>184.58109090909088</c:v>
                </c:pt>
              </c:numCache>
            </c:numRef>
          </c:val>
          <c:extLst>
            <c:ext xmlns:c16="http://schemas.microsoft.com/office/drawing/2014/chart" uri="{C3380CC4-5D6E-409C-BE32-E72D297353CC}">
              <c16:uniqueId val="{00000001-D350-4C13-9A53-4308C572C076}"/>
            </c:ext>
          </c:extLst>
        </c:ser>
        <c:dLbls>
          <c:showLegendKey val="0"/>
          <c:showVal val="0"/>
          <c:showCatName val="0"/>
          <c:showSerName val="0"/>
          <c:showPercent val="0"/>
          <c:showBubbleSize val="0"/>
        </c:dLbls>
        <c:gapWidth val="219"/>
        <c:overlap val="100"/>
        <c:axId val="1764803248"/>
        <c:axId val="1764794512"/>
      </c:barChart>
      <c:lineChart>
        <c:grouping val="standard"/>
        <c:varyColors val="0"/>
        <c:ser>
          <c:idx val="2"/>
          <c:order val="2"/>
          <c:tx>
            <c:strRef>
              <c:f>'Gas Price Analysis'!$F$22</c:f>
              <c:strCache>
                <c:ptCount val="1"/>
                <c:pt idx="0">
                  <c:v>Average Day Ahead Electricity price</c:v>
                </c:pt>
              </c:strCache>
            </c:strRef>
          </c:tx>
          <c:spPr>
            <a:ln w="28575" cap="rnd">
              <a:solidFill>
                <a:schemeClr val="accent3"/>
              </a:solidFill>
              <a:round/>
            </a:ln>
            <a:effectLst/>
          </c:spPr>
          <c:marker>
            <c:symbol val="none"/>
          </c:marker>
          <c:cat>
            <c:numRef>
              <c:f>'Gas Price Analysis'!$C$23:$C$38</c:f>
              <c:numCache>
                <c:formatCode>mmm\-yy</c:formatCode>
                <c:ptCount val="16"/>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pt idx="12">
                  <c:v>44562</c:v>
                </c:pt>
                <c:pt idx="13">
                  <c:v>44593</c:v>
                </c:pt>
                <c:pt idx="14">
                  <c:v>44621</c:v>
                </c:pt>
                <c:pt idx="15">
                  <c:v>44652</c:v>
                </c:pt>
              </c:numCache>
            </c:numRef>
          </c:cat>
          <c:val>
            <c:numRef>
              <c:f>'Gas Price Analysis'!$F$23:$F$38</c:f>
              <c:numCache>
                <c:formatCode>General</c:formatCode>
                <c:ptCount val="16"/>
                <c:pt idx="0">
                  <c:v>63.703804578038444</c:v>
                </c:pt>
                <c:pt idx="1">
                  <c:v>57.948003246753302</c:v>
                </c:pt>
                <c:pt idx="2">
                  <c:v>58.487847425871529</c:v>
                </c:pt>
                <c:pt idx="3">
                  <c:v>65.976488636363641</c:v>
                </c:pt>
                <c:pt idx="4">
                  <c:v>67.559745030954701</c:v>
                </c:pt>
                <c:pt idx="5">
                  <c:v>81.693237794612685</c:v>
                </c:pt>
                <c:pt idx="6">
                  <c:v>91.183609074617081</c:v>
                </c:pt>
                <c:pt idx="7">
                  <c:v>98.110425627240019</c:v>
                </c:pt>
                <c:pt idx="8">
                  <c:v>134.77603240740737</c:v>
                </c:pt>
                <c:pt idx="9">
                  <c:v>160.26499410209485</c:v>
                </c:pt>
                <c:pt idx="10">
                  <c:v>179.78823274410769</c:v>
                </c:pt>
                <c:pt idx="11">
                  <c:v>229.48447336265889</c:v>
                </c:pt>
                <c:pt idx="12">
                  <c:v>174.82908520690771</c:v>
                </c:pt>
                <c:pt idx="13">
                  <c:v>153.71896599927848</c:v>
                </c:pt>
                <c:pt idx="14">
                  <c:v>234.72072229699432</c:v>
                </c:pt>
                <c:pt idx="15">
                  <c:v>172.52906565656579</c:v>
                </c:pt>
              </c:numCache>
            </c:numRef>
          </c:val>
          <c:smooth val="0"/>
          <c:extLst>
            <c:ext xmlns:c16="http://schemas.microsoft.com/office/drawing/2014/chart" uri="{C3380CC4-5D6E-409C-BE32-E72D297353CC}">
              <c16:uniqueId val="{00000002-D350-4C13-9A53-4308C572C076}"/>
            </c:ext>
          </c:extLst>
        </c:ser>
        <c:dLbls>
          <c:showLegendKey val="0"/>
          <c:showVal val="0"/>
          <c:showCatName val="0"/>
          <c:showSerName val="0"/>
          <c:showPercent val="0"/>
          <c:showBubbleSize val="0"/>
        </c:dLbls>
        <c:marker val="1"/>
        <c:smooth val="0"/>
        <c:axId val="1764803248"/>
        <c:axId val="1764794512"/>
      </c:lineChart>
      <c:dateAx>
        <c:axId val="1764803248"/>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764794512"/>
        <c:crosses val="autoZero"/>
        <c:auto val="1"/>
        <c:lblOffset val="100"/>
        <c:baseTimeUnit val="months"/>
      </c:dateAx>
      <c:valAx>
        <c:axId val="1764794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Eur/MWh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76480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200" dirty="0"/>
              <a:t>Components</a:t>
            </a:r>
            <a:r>
              <a:rPr lang="en-GB" sz="1200" baseline="0" dirty="0"/>
              <a:t> of retail electricity bill in the EU-27 (2021) </a:t>
            </a:r>
            <a:endParaRPr lang="en-GB" sz="1200" dirty="0"/>
          </a:p>
        </c:rich>
      </c:tx>
      <c:layout>
        <c:manualLayout>
          <c:xMode val="edge"/>
          <c:yMode val="edge"/>
          <c:x val="0.15491411919098347"/>
          <c:y val="4.102278425624486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spPr>
            <a:ln>
              <a:solidFill>
                <a:srgbClr val="00B0F0"/>
              </a:solidFill>
            </a:ln>
          </c:spPr>
          <c:dPt>
            <c:idx val="0"/>
            <c:bubble3D val="0"/>
            <c:spPr>
              <a:solidFill>
                <a:schemeClr val="accent1"/>
              </a:solidFill>
              <a:ln w="19050">
                <a:solidFill>
                  <a:srgbClr val="2C63FF"/>
                </a:solidFill>
              </a:ln>
              <a:effectLst/>
            </c:spPr>
            <c:extLst>
              <c:ext xmlns:c16="http://schemas.microsoft.com/office/drawing/2014/chart" uri="{C3380CC4-5D6E-409C-BE32-E72D297353CC}">
                <c16:uniqueId val="{00000001-B796-44FC-A015-0D638B7C6E5C}"/>
              </c:ext>
            </c:extLst>
          </c:dPt>
          <c:dPt>
            <c:idx val="1"/>
            <c:bubble3D val="0"/>
            <c:spPr>
              <a:solidFill>
                <a:srgbClr val="65FF00"/>
              </a:solidFill>
              <a:ln w="19050">
                <a:solidFill>
                  <a:srgbClr val="65FF00"/>
                </a:solidFill>
              </a:ln>
              <a:effectLst/>
            </c:spPr>
            <c:extLst>
              <c:ext xmlns:c16="http://schemas.microsoft.com/office/drawing/2014/chart" uri="{C3380CC4-5D6E-409C-BE32-E72D297353CC}">
                <c16:uniqueId val="{00000003-B796-44FC-A015-0D638B7C6E5C}"/>
              </c:ext>
            </c:extLst>
          </c:dPt>
          <c:dPt>
            <c:idx val="2"/>
            <c:bubble3D val="0"/>
            <c:spPr>
              <a:solidFill>
                <a:srgbClr val="00B0F0"/>
              </a:solidFill>
              <a:ln w="19050">
                <a:solidFill>
                  <a:srgbClr val="00B0F0"/>
                </a:solidFill>
              </a:ln>
              <a:effectLst/>
            </c:spPr>
            <c:extLst>
              <c:ext xmlns:c16="http://schemas.microsoft.com/office/drawing/2014/chart" uri="{C3380CC4-5D6E-409C-BE32-E72D297353CC}">
                <c16:uniqueId val="{00000005-B796-44FC-A015-0D638B7C6E5C}"/>
              </c:ext>
            </c:extLst>
          </c:dPt>
          <c:dLbls>
            <c:dLbl>
              <c:idx val="0"/>
              <c:tx>
                <c:rich>
                  <a:bodyPr/>
                  <a:lstStyle/>
                  <a:p>
                    <a:fld id="{265EEDEE-84FA-4ECC-B6AB-179B14F8E99A}" type="CELLRANGE">
                      <a:rPr lang="en-US"/>
                      <a:pPr/>
                      <a:t>[CELLRANGE]</a:t>
                    </a:fld>
                    <a:endParaRPr lang="LID4096"/>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B796-44FC-A015-0D638B7C6E5C}"/>
                </c:ext>
              </c:extLst>
            </c:dLbl>
            <c:dLbl>
              <c:idx val="1"/>
              <c:tx>
                <c:rich>
                  <a:bodyPr/>
                  <a:lstStyle/>
                  <a:p>
                    <a:fld id="{868FF6F9-62C0-4BAF-BD1A-4A2CDD27547B}" type="CELLRANGE">
                      <a:rPr lang="en-US"/>
                      <a:pPr/>
                      <a:t>[CELLRANGE]</a:t>
                    </a:fld>
                    <a:endParaRPr lang="LID4096"/>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B796-44FC-A015-0D638B7C6E5C}"/>
                </c:ext>
              </c:extLst>
            </c:dLbl>
            <c:dLbl>
              <c:idx val="2"/>
              <c:tx>
                <c:rich>
                  <a:bodyPr/>
                  <a:lstStyle/>
                  <a:p>
                    <a:fld id="{E5FD03FC-A533-4B52-BBD5-A08D25EDA854}" type="CELLRANGE">
                      <a:rPr lang="en-US"/>
                      <a:pPr/>
                      <a:t>[CELLRANGE]</a:t>
                    </a:fld>
                    <a:endParaRPr lang="LID4096"/>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B796-44FC-A015-0D638B7C6E5C}"/>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LID4096"/>
              </a:p>
            </c:txPr>
            <c:dLblPos val="outEnd"/>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DataLabelsRange val="1"/>
              </c:ext>
            </c:extLst>
          </c:dLbls>
          <c:cat>
            <c:strRef>
              <c:f>Sheet1!$Q$12:$Q$14</c:f>
              <c:strCache>
                <c:ptCount val="3"/>
                <c:pt idx="0">
                  <c:v>Taxes</c:v>
                </c:pt>
                <c:pt idx="1">
                  <c:v>Energy</c:v>
                </c:pt>
                <c:pt idx="2">
                  <c:v>Network</c:v>
                </c:pt>
              </c:strCache>
            </c:strRef>
          </c:cat>
          <c:val>
            <c:numRef>
              <c:f>Sheet1!$Y$12:$Y$14</c:f>
              <c:numCache>
                <c:formatCode>0.00%</c:formatCode>
                <c:ptCount val="3"/>
                <c:pt idx="0">
                  <c:v>0.36699999999999999</c:v>
                </c:pt>
                <c:pt idx="1">
                  <c:v>0.36599999999999999</c:v>
                </c:pt>
                <c:pt idx="2">
                  <c:v>0.26700000000000002</c:v>
                </c:pt>
              </c:numCache>
            </c:numRef>
          </c:val>
          <c:extLst>
            <c:ext xmlns:c15="http://schemas.microsoft.com/office/drawing/2012/chart" uri="{02D57815-91ED-43cb-92C2-25804820EDAC}">
              <c15:datalabelsRange>
                <c15:f>Sheet1!$Y$12:$Y$14</c15:f>
                <c15:dlblRangeCache>
                  <c:ptCount val="3"/>
                  <c:pt idx="0">
                    <c:v>36.70%</c:v>
                  </c:pt>
                  <c:pt idx="1">
                    <c:v>36.60%</c:v>
                  </c:pt>
                  <c:pt idx="2">
                    <c:v>26.70%</c:v>
                  </c:pt>
                </c15:dlblRangeCache>
              </c15:datalabelsRange>
            </c:ext>
            <c:ext xmlns:c16="http://schemas.microsoft.com/office/drawing/2014/chart" uri="{C3380CC4-5D6E-409C-BE32-E72D297353CC}">
              <c16:uniqueId val="{00000006-B796-44FC-A015-0D638B7C6E5C}"/>
            </c:ext>
          </c:extLst>
        </c:ser>
        <c:dLbls>
          <c:dLblPos val="inEnd"/>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Occurrence of negative prices (EU-27+UK+NO+CH))</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Sheet2!$L$8</c:f>
              <c:strCache>
                <c:ptCount val="1"/>
                <c:pt idx="0">
                  <c:v>occurrence of negative prices (EU-27+UK+NO+CH))</c:v>
                </c:pt>
              </c:strCache>
            </c:strRef>
          </c:tx>
          <c:spPr>
            <a:solidFill>
              <a:schemeClr val="accent1"/>
            </a:solidFill>
            <a:ln>
              <a:noFill/>
            </a:ln>
            <a:effectLst/>
          </c:spPr>
          <c:invertIfNegative val="0"/>
          <c:cat>
            <c:numRef>
              <c:f>Sheet2!$M$7:$P$7</c:f>
              <c:numCache>
                <c:formatCode>General</c:formatCode>
                <c:ptCount val="4"/>
                <c:pt idx="0">
                  <c:v>2018</c:v>
                </c:pt>
                <c:pt idx="1">
                  <c:v>2019</c:v>
                </c:pt>
                <c:pt idx="2">
                  <c:v>2020</c:v>
                </c:pt>
                <c:pt idx="3">
                  <c:v>2021</c:v>
                </c:pt>
              </c:numCache>
            </c:numRef>
          </c:cat>
          <c:val>
            <c:numRef>
              <c:f>Sheet2!$M$8:$P$8</c:f>
              <c:numCache>
                <c:formatCode>General</c:formatCode>
                <c:ptCount val="4"/>
                <c:pt idx="0">
                  <c:v>404</c:v>
                </c:pt>
                <c:pt idx="1">
                  <c:v>925</c:v>
                </c:pt>
                <c:pt idx="2">
                  <c:v>1923</c:v>
                </c:pt>
                <c:pt idx="3">
                  <c:v>952</c:v>
                </c:pt>
              </c:numCache>
            </c:numRef>
          </c:val>
          <c:extLst>
            <c:ext xmlns:c16="http://schemas.microsoft.com/office/drawing/2014/chart" uri="{C3380CC4-5D6E-409C-BE32-E72D297353CC}">
              <c16:uniqueId val="{00000000-721F-4A5B-A153-829551C0EA2C}"/>
            </c:ext>
          </c:extLst>
        </c:ser>
        <c:dLbls>
          <c:showLegendKey val="0"/>
          <c:showVal val="0"/>
          <c:showCatName val="0"/>
          <c:showSerName val="0"/>
          <c:showPercent val="0"/>
          <c:showBubbleSize val="0"/>
        </c:dLbls>
        <c:gapWidth val="219"/>
        <c:overlap val="-27"/>
        <c:axId val="654827775"/>
        <c:axId val="654830271"/>
      </c:barChart>
      <c:catAx>
        <c:axId val="6548277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654830271"/>
        <c:crosses val="autoZero"/>
        <c:auto val="1"/>
        <c:lblAlgn val="ctr"/>
        <c:lblOffset val="100"/>
        <c:noMultiLvlLbl val="0"/>
      </c:catAx>
      <c:valAx>
        <c:axId val="6548302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65482777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600" b="0" i="0" baseline="0" dirty="0">
                <a:solidFill>
                  <a:srgbClr val="414042"/>
                </a:solidFill>
                <a:effectLst/>
              </a:rPr>
              <a:t>LCOE of power generation technologies in the EU for IEA's stated policies scenario </a:t>
            </a:r>
            <a:endParaRPr lang="en-BE" sz="1200" dirty="0">
              <a:solidFill>
                <a:srgbClr val="414042"/>
              </a:solidFill>
              <a:effectLst/>
            </a:endParaRPr>
          </a:p>
        </c:rich>
      </c:tx>
      <c:layout>
        <c:manualLayout>
          <c:xMode val="edge"/>
          <c:yMode val="edge"/>
          <c:x val="0.14559897321737822"/>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'WorldEnergyOutlook 2021'!$R$136</c:f>
              <c:strCache>
                <c:ptCount val="1"/>
                <c:pt idx="0">
                  <c:v>Nuclear</c:v>
                </c:pt>
              </c:strCache>
            </c:strRef>
          </c:tx>
          <c:spPr>
            <a:ln w="28575" cap="rnd">
              <a:solidFill>
                <a:schemeClr val="accent1"/>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2021'!$S$136:$U$136</c:f>
              <c:numCache>
                <c:formatCode>General</c:formatCode>
                <c:ptCount val="3"/>
                <c:pt idx="0">
                  <c:v>13.2</c:v>
                </c:pt>
                <c:pt idx="1">
                  <c:v>11</c:v>
                </c:pt>
                <c:pt idx="2">
                  <c:v>9.68</c:v>
                </c:pt>
              </c:numCache>
            </c:numRef>
          </c:val>
          <c:smooth val="0"/>
          <c:extLst>
            <c:ext xmlns:c16="http://schemas.microsoft.com/office/drawing/2014/chart" uri="{C3380CC4-5D6E-409C-BE32-E72D297353CC}">
              <c16:uniqueId val="{00000000-F7CA-4BEC-AFC5-0AAE87C86BFE}"/>
            </c:ext>
          </c:extLst>
        </c:ser>
        <c:ser>
          <c:idx val="1"/>
          <c:order val="1"/>
          <c:tx>
            <c:strRef>
              <c:f>'WorldEnergyOutlook 2021'!$R$137</c:f>
              <c:strCache>
                <c:ptCount val="1"/>
                <c:pt idx="0">
                  <c:v>Coal</c:v>
                </c:pt>
              </c:strCache>
            </c:strRef>
          </c:tx>
          <c:spPr>
            <a:ln w="28575" cap="rnd">
              <a:solidFill>
                <a:schemeClr val="accent2"/>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2021'!$S$137:$U$137</c:f>
              <c:numCache>
                <c:formatCode>General</c:formatCode>
                <c:ptCount val="3"/>
                <c:pt idx="0">
                  <c:v>14.96</c:v>
                </c:pt>
                <c:pt idx="1">
                  <c:v>16.28</c:v>
                </c:pt>
                <c:pt idx="2">
                  <c:v>17.600000000000001</c:v>
                </c:pt>
              </c:numCache>
            </c:numRef>
          </c:val>
          <c:smooth val="0"/>
          <c:extLst>
            <c:ext xmlns:c16="http://schemas.microsoft.com/office/drawing/2014/chart" uri="{C3380CC4-5D6E-409C-BE32-E72D297353CC}">
              <c16:uniqueId val="{00000001-F7CA-4BEC-AFC5-0AAE87C86BFE}"/>
            </c:ext>
          </c:extLst>
        </c:ser>
        <c:ser>
          <c:idx val="2"/>
          <c:order val="2"/>
          <c:tx>
            <c:strRef>
              <c:f>'WorldEnergyOutlook 2021'!$R$138</c:f>
              <c:strCache>
                <c:ptCount val="1"/>
                <c:pt idx="0">
                  <c:v>Gas CCGT</c:v>
                </c:pt>
              </c:strCache>
            </c:strRef>
          </c:tx>
          <c:spPr>
            <a:ln w="28575" cap="rnd">
              <a:solidFill>
                <a:schemeClr val="accent2">
                  <a:lumMod val="60000"/>
                  <a:lumOff val="40000"/>
                </a:schemeClr>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2021'!$S$138:$U$138</c:f>
              <c:numCache>
                <c:formatCode>General</c:formatCode>
                <c:ptCount val="3"/>
                <c:pt idx="0">
                  <c:v>9.68</c:v>
                </c:pt>
                <c:pt idx="1">
                  <c:v>12.32</c:v>
                </c:pt>
                <c:pt idx="2">
                  <c:v>14.96</c:v>
                </c:pt>
              </c:numCache>
            </c:numRef>
          </c:val>
          <c:smooth val="0"/>
          <c:extLst>
            <c:ext xmlns:c16="http://schemas.microsoft.com/office/drawing/2014/chart" uri="{C3380CC4-5D6E-409C-BE32-E72D297353CC}">
              <c16:uniqueId val="{00000002-F7CA-4BEC-AFC5-0AAE87C86BFE}"/>
            </c:ext>
          </c:extLst>
        </c:ser>
        <c:ser>
          <c:idx val="3"/>
          <c:order val="3"/>
          <c:tx>
            <c:strRef>
              <c:f>'WorldEnergyOutlook 2021'!$R$139</c:f>
              <c:strCache>
                <c:ptCount val="1"/>
                <c:pt idx="0">
                  <c:v>Solar PV</c:v>
                </c:pt>
              </c:strCache>
            </c:strRef>
          </c:tx>
          <c:spPr>
            <a:ln w="28575" cap="rnd">
              <a:solidFill>
                <a:srgbClr val="FF9900"/>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2021'!$S$139:$U$139</c:f>
              <c:numCache>
                <c:formatCode>General</c:formatCode>
                <c:ptCount val="3"/>
                <c:pt idx="0">
                  <c:v>4.84</c:v>
                </c:pt>
                <c:pt idx="1">
                  <c:v>3.5200000000000005</c:v>
                </c:pt>
                <c:pt idx="2">
                  <c:v>2.64</c:v>
                </c:pt>
              </c:numCache>
            </c:numRef>
          </c:val>
          <c:smooth val="0"/>
          <c:extLst>
            <c:ext xmlns:c16="http://schemas.microsoft.com/office/drawing/2014/chart" uri="{C3380CC4-5D6E-409C-BE32-E72D297353CC}">
              <c16:uniqueId val="{00000003-F7CA-4BEC-AFC5-0AAE87C86BFE}"/>
            </c:ext>
          </c:extLst>
        </c:ser>
        <c:ser>
          <c:idx val="4"/>
          <c:order val="4"/>
          <c:tx>
            <c:strRef>
              <c:f>'WorldEnergyOutlook 2021'!$R$140</c:f>
              <c:strCache>
                <c:ptCount val="1"/>
                <c:pt idx="0">
                  <c:v>Wind onshore</c:v>
                </c:pt>
              </c:strCache>
            </c:strRef>
          </c:tx>
          <c:spPr>
            <a:ln w="28575" cap="rnd">
              <a:solidFill>
                <a:schemeClr val="accent3"/>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2021'!$S$140:$U$140</c:f>
              <c:numCache>
                <c:formatCode>General</c:formatCode>
                <c:ptCount val="3"/>
                <c:pt idx="0">
                  <c:v>4.4000000000000004</c:v>
                </c:pt>
                <c:pt idx="1">
                  <c:v>3.96</c:v>
                </c:pt>
                <c:pt idx="2">
                  <c:v>3.96</c:v>
                </c:pt>
              </c:numCache>
            </c:numRef>
          </c:val>
          <c:smooth val="0"/>
          <c:extLst>
            <c:ext xmlns:c16="http://schemas.microsoft.com/office/drawing/2014/chart" uri="{C3380CC4-5D6E-409C-BE32-E72D297353CC}">
              <c16:uniqueId val="{00000004-F7CA-4BEC-AFC5-0AAE87C86BFE}"/>
            </c:ext>
          </c:extLst>
        </c:ser>
        <c:ser>
          <c:idx val="5"/>
          <c:order val="5"/>
          <c:tx>
            <c:strRef>
              <c:f>'WorldEnergyOutlook 2021'!$R$141</c:f>
              <c:strCache>
                <c:ptCount val="1"/>
                <c:pt idx="0">
                  <c:v>Wind offshore</c:v>
                </c:pt>
              </c:strCache>
            </c:strRef>
          </c:tx>
          <c:spPr>
            <a:ln w="28575" cap="rnd">
              <a:solidFill>
                <a:schemeClr val="accent3">
                  <a:lumMod val="50000"/>
                </a:schemeClr>
              </a:solidFill>
              <a:round/>
            </a:ln>
            <a:effectLst/>
          </c:spPr>
          <c:marker>
            <c:symbol val="none"/>
          </c:marker>
          <c:cat>
            <c:numRef>
              <c:f>'WorldEnergyOutlook 2021'!$S$135:$U$135</c:f>
              <c:numCache>
                <c:formatCode>General</c:formatCode>
                <c:ptCount val="3"/>
                <c:pt idx="0">
                  <c:v>2020</c:v>
                </c:pt>
                <c:pt idx="1">
                  <c:v>2030</c:v>
                </c:pt>
                <c:pt idx="2">
                  <c:v>2050</c:v>
                </c:pt>
              </c:numCache>
            </c:numRef>
          </c:cat>
          <c:val>
            <c:numRef>
              <c:f>'WorldEnergyOutlook 2021'!$S$141:$U$141</c:f>
              <c:numCache>
                <c:formatCode>General</c:formatCode>
                <c:ptCount val="3"/>
                <c:pt idx="0">
                  <c:v>6.6</c:v>
                </c:pt>
                <c:pt idx="1">
                  <c:v>3.96</c:v>
                </c:pt>
                <c:pt idx="2">
                  <c:v>3.08</c:v>
                </c:pt>
              </c:numCache>
            </c:numRef>
          </c:val>
          <c:smooth val="0"/>
          <c:extLst>
            <c:ext xmlns:c16="http://schemas.microsoft.com/office/drawing/2014/chart" uri="{C3380CC4-5D6E-409C-BE32-E72D297353CC}">
              <c16:uniqueId val="{00000005-F7CA-4BEC-AFC5-0AAE87C86BFE}"/>
            </c:ext>
          </c:extLst>
        </c:ser>
        <c:dLbls>
          <c:showLegendKey val="0"/>
          <c:showVal val="0"/>
          <c:showCatName val="0"/>
          <c:showSerName val="0"/>
          <c:showPercent val="0"/>
          <c:showBubbleSize val="0"/>
        </c:dLbls>
        <c:smooth val="0"/>
        <c:axId val="1735273327"/>
        <c:axId val="1735278319"/>
      </c:lineChart>
      <c:catAx>
        <c:axId val="173527332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dirty="0"/>
                  <a:t>*LCOE</a:t>
                </a:r>
                <a:r>
                  <a:rPr lang="en-GB" baseline="0" dirty="0"/>
                  <a:t> in 2020 Eurocents</a:t>
                </a:r>
                <a:endParaRPr lang="en-GB" dirty="0"/>
              </a:p>
            </c:rich>
          </c:tx>
          <c:layout>
            <c:manualLayout>
              <c:xMode val="edge"/>
              <c:yMode val="edge"/>
              <c:x val="1.7615028301342421E-2"/>
              <c:y val="0.82178032696745307"/>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735278319"/>
        <c:crosses val="autoZero"/>
        <c:auto val="1"/>
        <c:lblAlgn val="ctr"/>
        <c:lblOffset val="100"/>
        <c:noMultiLvlLbl val="0"/>
      </c:catAx>
      <c:valAx>
        <c:axId val="17352783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dirty="0"/>
                  <a:t>LCOE (Eurocents/kWh)</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7352733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solidFill>
                  <a:srgbClr val="414042"/>
                </a:solidFill>
              </a:rPr>
              <a:t>Capex of power</a:t>
            </a:r>
            <a:r>
              <a:rPr lang="en-GB" baseline="0" dirty="0">
                <a:solidFill>
                  <a:srgbClr val="414042"/>
                </a:solidFill>
              </a:rPr>
              <a:t> generation technologies in the EU in the stated policies scenario</a:t>
            </a:r>
            <a:endParaRPr lang="en-GB" dirty="0">
              <a:solidFill>
                <a:srgbClr val="414042"/>
              </a:solidFill>
            </a:endParaRPr>
          </a:p>
        </c:rich>
      </c:tx>
      <c:layout>
        <c:manualLayout>
          <c:xMode val="edge"/>
          <c:yMode val="edge"/>
          <c:x val="0.2041425120772947"/>
          <c:y val="2.043049746997360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7.3194277059616258E-2"/>
          <c:y val="0.11740592473979183"/>
          <c:w val="0.91571287238446986"/>
          <c:h val="0.73683639825246028"/>
        </c:manualLayout>
      </c:layout>
      <c:lineChart>
        <c:grouping val="standard"/>
        <c:varyColors val="0"/>
        <c:ser>
          <c:idx val="0"/>
          <c:order val="0"/>
          <c:tx>
            <c:strRef>
              <c:f>'WorldEnergyOutlook 2021'!$P$176</c:f>
              <c:strCache>
                <c:ptCount val="1"/>
                <c:pt idx="0">
                  <c:v>Nuclear</c:v>
                </c:pt>
              </c:strCache>
            </c:strRef>
          </c:tx>
          <c:spPr>
            <a:ln w="28575" cap="rnd">
              <a:solidFill>
                <a:schemeClr val="accent1"/>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2021'!$Q$176:$S$176</c:f>
              <c:numCache>
                <c:formatCode>General</c:formatCode>
                <c:ptCount val="3"/>
                <c:pt idx="0">
                  <c:v>5808</c:v>
                </c:pt>
                <c:pt idx="1">
                  <c:v>4488</c:v>
                </c:pt>
                <c:pt idx="2">
                  <c:v>3960</c:v>
                </c:pt>
              </c:numCache>
            </c:numRef>
          </c:val>
          <c:smooth val="0"/>
          <c:extLst>
            <c:ext xmlns:c16="http://schemas.microsoft.com/office/drawing/2014/chart" uri="{C3380CC4-5D6E-409C-BE32-E72D297353CC}">
              <c16:uniqueId val="{00000000-BB75-4FE8-AC19-71CFD0C8800F}"/>
            </c:ext>
          </c:extLst>
        </c:ser>
        <c:ser>
          <c:idx val="1"/>
          <c:order val="1"/>
          <c:tx>
            <c:strRef>
              <c:f>'WorldEnergyOutlook 2021'!$P$177</c:f>
              <c:strCache>
                <c:ptCount val="1"/>
                <c:pt idx="0">
                  <c:v>Coal</c:v>
                </c:pt>
              </c:strCache>
            </c:strRef>
          </c:tx>
          <c:spPr>
            <a:ln w="28575" cap="rnd">
              <a:solidFill>
                <a:schemeClr val="accent2"/>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2021'!$Q$177:$S$177</c:f>
              <c:numCache>
                <c:formatCode>General</c:formatCode>
                <c:ptCount val="3"/>
                <c:pt idx="0">
                  <c:v>1760</c:v>
                </c:pt>
                <c:pt idx="1">
                  <c:v>1760</c:v>
                </c:pt>
                <c:pt idx="2">
                  <c:v>1760</c:v>
                </c:pt>
              </c:numCache>
            </c:numRef>
          </c:val>
          <c:smooth val="0"/>
          <c:extLst>
            <c:ext xmlns:c16="http://schemas.microsoft.com/office/drawing/2014/chart" uri="{C3380CC4-5D6E-409C-BE32-E72D297353CC}">
              <c16:uniqueId val="{00000001-BB75-4FE8-AC19-71CFD0C8800F}"/>
            </c:ext>
          </c:extLst>
        </c:ser>
        <c:ser>
          <c:idx val="2"/>
          <c:order val="2"/>
          <c:tx>
            <c:strRef>
              <c:f>'WorldEnergyOutlook 2021'!$P$178</c:f>
              <c:strCache>
                <c:ptCount val="1"/>
                <c:pt idx="0">
                  <c:v>Gas CCGT</c:v>
                </c:pt>
              </c:strCache>
            </c:strRef>
          </c:tx>
          <c:spPr>
            <a:ln w="28575" cap="rnd">
              <a:solidFill>
                <a:srgbClr val="7F7F7F"/>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2021'!$Q$178:$S$178</c:f>
              <c:numCache>
                <c:formatCode>General</c:formatCode>
                <c:ptCount val="3"/>
                <c:pt idx="0">
                  <c:v>880</c:v>
                </c:pt>
                <c:pt idx="1">
                  <c:v>880</c:v>
                </c:pt>
                <c:pt idx="2">
                  <c:v>880</c:v>
                </c:pt>
              </c:numCache>
            </c:numRef>
          </c:val>
          <c:smooth val="0"/>
          <c:extLst>
            <c:ext xmlns:c16="http://schemas.microsoft.com/office/drawing/2014/chart" uri="{C3380CC4-5D6E-409C-BE32-E72D297353CC}">
              <c16:uniqueId val="{00000002-BB75-4FE8-AC19-71CFD0C8800F}"/>
            </c:ext>
          </c:extLst>
        </c:ser>
        <c:ser>
          <c:idx val="3"/>
          <c:order val="3"/>
          <c:tx>
            <c:strRef>
              <c:f>'WorldEnergyOutlook 2021'!$P$179</c:f>
              <c:strCache>
                <c:ptCount val="1"/>
                <c:pt idx="0">
                  <c:v>Solar PV</c:v>
                </c:pt>
              </c:strCache>
            </c:strRef>
          </c:tx>
          <c:spPr>
            <a:ln w="28575" cap="rnd">
              <a:solidFill>
                <a:srgbClr val="ED7D31"/>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2021'!$Q$179:$S$179</c:f>
              <c:numCache>
                <c:formatCode>General</c:formatCode>
                <c:ptCount val="3"/>
                <c:pt idx="0">
                  <c:v>739.2</c:v>
                </c:pt>
                <c:pt idx="1">
                  <c:v>484</c:v>
                </c:pt>
                <c:pt idx="2">
                  <c:v>378.4</c:v>
                </c:pt>
              </c:numCache>
            </c:numRef>
          </c:val>
          <c:smooth val="0"/>
          <c:extLst>
            <c:ext xmlns:c16="http://schemas.microsoft.com/office/drawing/2014/chart" uri="{C3380CC4-5D6E-409C-BE32-E72D297353CC}">
              <c16:uniqueId val="{00000003-BB75-4FE8-AC19-71CFD0C8800F}"/>
            </c:ext>
          </c:extLst>
        </c:ser>
        <c:ser>
          <c:idx val="4"/>
          <c:order val="4"/>
          <c:tx>
            <c:strRef>
              <c:f>'WorldEnergyOutlook 2021'!$P$180</c:f>
              <c:strCache>
                <c:ptCount val="1"/>
                <c:pt idx="0">
                  <c:v>Wind onshore</c:v>
                </c:pt>
              </c:strCache>
            </c:strRef>
          </c:tx>
          <c:spPr>
            <a:ln w="28575" cap="rnd">
              <a:solidFill>
                <a:schemeClr val="accent3"/>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2021'!$Q$180:$S$180</c:f>
              <c:numCache>
                <c:formatCode>General</c:formatCode>
                <c:ptCount val="3"/>
                <c:pt idx="0">
                  <c:v>1320</c:v>
                </c:pt>
                <c:pt idx="1">
                  <c:v>1249.5999999999999</c:v>
                </c:pt>
                <c:pt idx="2">
                  <c:v>1205.5999999999999</c:v>
                </c:pt>
              </c:numCache>
            </c:numRef>
          </c:val>
          <c:smooth val="0"/>
          <c:extLst>
            <c:ext xmlns:c16="http://schemas.microsoft.com/office/drawing/2014/chart" uri="{C3380CC4-5D6E-409C-BE32-E72D297353CC}">
              <c16:uniqueId val="{00000004-BB75-4FE8-AC19-71CFD0C8800F}"/>
            </c:ext>
          </c:extLst>
        </c:ser>
        <c:ser>
          <c:idx val="5"/>
          <c:order val="5"/>
          <c:tx>
            <c:strRef>
              <c:f>'WorldEnergyOutlook 2021'!$P$181</c:f>
              <c:strCache>
                <c:ptCount val="1"/>
                <c:pt idx="0">
                  <c:v>Wind offshore</c:v>
                </c:pt>
              </c:strCache>
            </c:strRef>
          </c:tx>
          <c:spPr>
            <a:ln w="28575" cap="rnd">
              <a:solidFill>
                <a:schemeClr val="accent3">
                  <a:lumMod val="50000"/>
                </a:schemeClr>
              </a:solidFill>
              <a:round/>
            </a:ln>
            <a:effectLst/>
          </c:spPr>
          <c:marker>
            <c:symbol val="none"/>
          </c:marker>
          <c:cat>
            <c:numRef>
              <c:f>'WorldEnergyOutlook 2021'!$Q$175:$S$175</c:f>
              <c:numCache>
                <c:formatCode>General</c:formatCode>
                <c:ptCount val="3"/>
                <c:pt idx="0">
                  <c:v>2020</c:v>
                </c:pt>
                <c:pt idx="1">
                  <c:v>2030</c:v>
                </c:pt>
                <c:pt idx="2">
                  <c:v>2050</c:v>
                </c:pt>
              </c:numCache>
            </c:numRef>
          </c:cat>
          <c:val>
            <c:numRef>
              <c:f>'WorldEnergyOutlook 2021'!$Q$181:$S$181</c:f>
              <c:numCache>
                <c:formatCode>General</c:formatCode>
                <c:ptCount val="3"/>
                <c:pt idx="0">
                  <c:v>3062.4</c:v>
                </c:pt>
                <c:pt idx="1">
                  <c:v>1988.8</c:v>
                </c:pt>
                <c:pt idx="2">
                  <c:v>1513.6</c:v>
                </c:pt>
              </c:numCache>
            </c:numRef>
          </c:val>
          <c:smooth val="0"/>
          <c:extLst>
            <c:ext xmlns:c16="http://schemas.microsoft.com/office/drawing/2014/chart" uri="{C3380CC4-5D6E-409C-BE32-E72D297353CC}">
              <c16:uniqueId val="{00000005-BB75-4FE8-AC19-71CFD0C8800F}"/>
            </c:ext>
          </c:extLst>
        </c:ser>
        <c:dLbls>
          <c:showLegendKey val="0"/>
          <c:showVal val="0"/>
          <c:showCatName val="0"/>
          <c:showSerName val="0"/>
          <c:showPercent val="0"/>
          <c:showBubbleSize val="0"/>
        </c:dLbls>
        <c:smooth val="0"/>
        <c:axId val="71116239"/>
        <c:axId val="71122479"/>
      </c:lineChart>
      <c:catAx>
        <c:axId val="711162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1122479"/>
        <c:crosses val="autoZero"/>
        <c:auto val="1"/>
        <c:lblAlgn val="ctr"/>
        <c:lblOffset val="100"/>
        <c:noMultiLvlLbl val="0"/>
      </c:catAx>
      <c:valAx>
        <c:axId val="711224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Capital Costs (Eur/kW)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11162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Monthly welfare benefits (Billion Eur) from</a:t>
            </a:r>
            <a:r>
              <a:rPr lang="en-GB" baseline="0"/>
              <a:t> cross-border electricity trade in 2021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'welfare market integration'!$C$6</c:f>
              <c:strCache>
                <c:ptCount val="1"/>
                <c:pt idx="0">
                  <c:v>Billion Eur/Month</c:v>
                </c:pt>
              </c:strCache>
            </c:strRef>
          </c:tx>
          <c:spPr>
            <a:solidFill>
              <a:schemeClr val="accent1"/>
            </a:solidFill>
            <a:ln>
              <a:noFill/>
            </a:ln>
            <a:effectLst/>
          </c:spPr>
          <c:invertIfNegative val="0"/>
          <c:cat>
            <c:numRef>
              <c:f>'welfare market integration'!$B$7:$B$18</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'welfare market integration'!$C$7:$C$18</c:f>
              <c:numCache>
                <c:formatCode>General</c:formatCode>
                <c:ptCount val="12"/>
                <c:pt idx="0">
                  <c:v>2.8</c:v>
                </c:pt>
                <c:pt idx="1">
                  <c:v>2.85</c:v>
                </c:pt>
                <c:pt idx="2">
                  <c:v>1.9</c:v>
                </c:pt>
                <c:pt idx="3">
                  <c:v>1.5</c:v>
                </c:pt>
                <c:pt idx="4">
                  <c:v>2</c:v>
                </c:pt>
                <c:pt idx="5">
                  <c:v>2.2000000000000002</c:v>
                </c:pt>
                <c:pt idx="6">
                  <c:v>2.8</c:v>
                </c:pt>
                <c:pt idx="7">
                  <c:v>2</c:v>
                </c:pt>
                <c:pt idx="8">
                  <c:v>2.9</c:v>
                </c:pt>
                <c:pt idx="9">
                  <c:v>2.9</c:v>
                </c:pt>
                <c:pt idx="10">
                  <c:v>3.6</c:v>
                </c:pt>
                <c:pt idx="11">
                  <c:v>6.6</c:v>
                </c:pt>
              </c:numCache>
            </c:numRef>
          </c:val>
          <c:extLst>
            <c:ext xmlns:c16="http://schemas.microsoft.com/office/drawing/2014/chart" uri="{C3380CC4-5D6E-409C-BE32-E72D297353CC}">
              <c16:uniqueId val="{00000000-B287-476F-A697-9BF5A92D7845}"/>
            </c:ext>
          </c:extLst>
        </c:ser>
        <c:dLbls>
          <c:showLegendKey val="0"/>
          <c:showVal val="0"/>
          <c:showCatName val="0"/>
          <c:showSerName val="0"/>
          <c:showPercent val="0"/>
          <c:showBubbleSize val="0"/>
        </c:dLbls>
        <c:gapWidth val="219"/>
        <c:overlap val="-27"/>
        <c:axId val="1998873664"/>
        <c:axId val="1998890720"/>
      </c:barChart>
      <c:dateAx>
        <c:axId val="1998873664"/>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998890720"/>
        <c:crosses val="autoZero"/>
        <c:auto val="1"/>
        <c:lblOffset val="100"/>
        <c:baseTimeUnit val="months"/>
      </c:dateAx>
      <c:valAx>
        <c:axId val="1998890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1998873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Share of fuels</a:t>
            </a:r>
            <a:r>
              <a:rPr lang="en-GB" baseline="0" dirty="0"/>
              <a:t> in generation mix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Turkey!$C$4</c:f>
              <c:strCache>
                <c:ptCount val="1"/>
                <c:pt idx="0">
                  <c:v>Fossil Share</c:v>
                </c:pt>
              </c:strCache>
            </c:strRef>
          </c:tx>
          <c:spPr>
            <a:ln w="28575" cap="rnd">
              <a:solidFill>
                <a:srgbClr val="414042"/>
              </a:solidFill>
              <a:round/>
            </a:ln>
            <a:effectLst/>
          </c:spPr>
          <c:marker>
            <c:symbol val="none"/>
          </c:marker>
          <c:cat>
            <c:numRef>
              <c:f>Turkey!$B$5:$B$16</c:f>
              <c:numCache>
                <c:formatCode>General</c:formatCode>
                <c:ptCount val="12"/>
                <c:pt idx="0">
                  <c:v>2010</c:v>
                </c:pt>
                <c:pt idx="1">
                  <c:v>2011</c:v>
                </c:pt>
                <c:pt idx="2">
                  <c:v>2022</c:v>
                </c:pt>
                <c:pt idx="3">
                  <c:v>2023</c:v>
                </c:pt>
                <c:pt idx="4">
                  <c:v>2024</c:v>
                </c:pt>
                <c:pt idx="5">
                  <c:v>2015</c:v>
                </c:pt>
                <c:pt idx="6">
                  <c:v>2016</c:v>
                </c:pt>
                <c:pt idx="7">
                  <c:v>2017</c:v>
                </c:pt>
                <c:pt idx="8">
                  <c:v>2018</c:v>
                </c:pt>
                <c:pt idx="9">
                  <c:v>2019</c:v>
                </c:pt>
                <c:pt idx="10">
                  <c:v>2020</c:v>
                </c:pt>
                <c:pt idx="11">
                  <c:v>2021</c:v>
                </c:pt>
              </c:numCache>
            </c:numRef>
          </c:cat>
          <c:val>
            <c:numRef>
              <c:f>Turkey!$C$5:$C$16</c:f>
              <c:numCache>
                <c:formatCode>General</c:formatCode>
                <c:ptCount val="12"/>
                <c:pt idx="0">
                  <c:v>73.599999999999994</c:v>
                </c:pt>
                <c:pt idx="1">
                  <c:v>74.7</c:v>
                </c:pt>
                <c:pt idx="2">
                  <c:v>72.8</c:v>
                </c:pt>
                <c:pt idx="3">
                  <c:v>71.099999999999994</c:v>
                </c:pt>
                <c:pt idx="4">
                  <c:v>79.099999999999994</c:v>
                </c:pt>
                <c:pt idx="5">
                  <c:v>68</c:v>
                </c:pt>
                <c:pt idx="6">
                  <c:v>67</c:v>
                </c:pt>
                <c:pt idx="7">
                  <c:v>70.599999999999994</c:v>
                </c:pt>
                <c:pt idx="8">
                  <c:v>67.8</c:v>
                </c:pt>
                <c:pt idx="9">
                  <c:v>56.3</c:v>
                </c:pt>
                <c:pt idx="10">
                  <c:v>57.9</c:v>
                </c:pt>
                <c:pt idx="11">
                  <c:v>64.7</c:v>
                </c:pt>
              </c:numCache>
            </c:numRef>
          </c:val>
          <c:smooth val="0"/>
          <c:extLst>
            <c:ext xmlns:c16="http://schemas.microsoft.com/office/drawing/2014/chart" uri="{C3380CC4-5D6E-409C-BE32-E72D297353CC}">
              <c16:uniqueId val="{00000000-6521-4195-A05F-4AF21BC47B1E}"/>
            </c:ext>
          </c:extLst>
        </c:ser>
        <c:ser>
          <c:idx val="1"/>
          <c:order val="1"/>
          <c:tx>
            <c:strRef>
              <c:f>Turkey!$D$4</c:f>
              <c:strCache>
                <c:ptCount val="1"/>
                <c:pt idx="0">
                  <c:v>Renewables Share</c:v>
                </c:pt>
              </c:strCache>
            </c:strRef>
          </c:tx>
          <c:spPr>
            <a:ln w="28575" cap="rnd">
              <a:solidFill>
                <a:srgbClr val="65FF00"/>
              </a:solidFill>
              <a:round/>
            </a:ln>
            <a:effectLst/>
          </c:spPr>
          <c:marker>
            <c:symbol val="none"/>
          </c:marker>
          <c:cat>
            <c:numRef>
              <c:f>Turkey!$B$5:$B$16</c:f>
              <c:numCache>
                <c:formatCode>General</c:formatCode>
                <c:ptCount val="12"/>
                <c:pt idx="0">
                  <c:v>2010</c:v>
                </c:pt>
                <c:pt idx="1">
                  <c:v>2011</c:v>
                </c:pt>
                <c:pt idx="2">
                  <c:v>2022</c:v>
                </c:pt>
                <c:pt idx="3">
                  <c:v>2023</c:v>
                </c:pt>
                <c:pt idx="4">
                  <c:v>2024</c:v>
                </c:pt>
                <c:pt idx="5">
                  <c:v>2015</c:v>
                </c:pt>
                <c:pt idx="6">
                  <c:v>2016</c:v>
                </c:pt>
                <c:pt idx="7">
                  <c:v>2017</c:v>
                </c:pt>
                <c:pt idx="8">
                  <c:v>2018</c:v>
                </c:pt>
                <c:pt idx="9">
                  <c:v>2019</c:v>
                </c:pt>
                <c:pt idx="10">
                  <c:v>2020</c:v>
                </c:pt>
                <c:pt idx="11">
                  <c:v>2021</c:v>
                </c:pt>
              </c:numCache>
            </c:numRef>
          </c:cat>
          <c:val>
            <c:numRef>
              <c:f>Turkey!$D$5:$D$16</c:f>
              <c:numCache>
                <c:formatCode>General</c:formatCode>
                <c:ptCount val="12"/>
                <c:pt idx="0">
                  <c:v>26.4</c:v>
                </c:pt>
                <c:pt idx="1">
                  <c:v>25.3</c:v>
                </c:pt>
                <c:pt idx="2">
                  <c:v>27.2</c:v>
                </c:pt>
                <c:pt idx="3">
                  <c:v>28.9</c:v>
                </c:pt>
                <c:pt idx="4">
                  <c:v>20.9</c:v>
                </c:pt>
                <c:pt idx="5">
                  <c:v>32</c:v>
                </c:pt>
                <c:pt idx="6">
                  <c:v>33</c:v>
                </c:pt>
                <c:pt idx="7">
                  <c:v>29.4</c:v>
                </c:pt>
                <c:pt idx="8">
                  <c:v>32.200000000000003</c:v>
                </c:pt>
                <c:pt idx="9">
                  <c:v>43.7</c:v>
                </c:pt>
                <c:pt idx="10">
                  <c:v>42.1</c:v>
                </c:pt>
                <c:pt idx="11">
                  <c:v>35.299999999999997</c:v>
                </c:pt>
              </c:numCache>
            </c:numRef>
          </c:val>
          <c:smooth val="0"/>
          <c:extLst>
            <c:ext xmlns:c16="http://schemas.microsoft.com/office/drawing/2014/chart" uri="{C3380CC4-5D6E-409C-BE32-E72D297353CC}">
              <c16:uniqueId val="{00000001-6521-4195-A05F-4AF21BC47B1E}"/>
            </c:ext>
          </c:extLst>
        </c:ser>
        <c:ser>
          <c:idx val="2"/>
          <c:order val="2"/>
          <c:tx>
            <c:strRef>
              <c:f>Turkey!$E$4</c:f>
              <c:strCache>
                <c:ptCount val="1"/>
                <c:pt idx="0">
                  <c:v>Nuclear Share</c:v>
                </c:pt>
              </c:strCache>
            </c:strRef>
          </c:tx>
          <c:spPr>
            <a:ln w="28575" cap="rnd">
              <a:solidFill>
                <a:schemeClr val="accent1"/>
              </a:solidFill>
              <a:round/>
            </a:ln>
            <a:effectLst/>
          </c:spPr>
          <c:marker>
            <c:symbol val="none"/>
          </c:marker>
          <c:cat>
            <c:numRef>
              <c:f>Turkey!$B$5:$B$16</c:f>
              <c:numCache>
                <c:formatCode>General</c:formatCode>
                <c:ptCount val="12"/>
                <c:pt idx="0">
                  <c:v>2010</c:v>
                </c:pt>
                <c:pt idx="1">
                  <c:v>2011</c:v>
                </c:pt>
                <c:pt idx="2">
                  <c:v>2022</c:v>
                </c:pt>
                <c:pt idx="3">
                  <c:v>2023</c:v>
                </c:pt>
                <c:pt idx="4">
                  <c:v>2024</c:v>
                </c:pt>
                <c:pt idx="5">
                  <c:v>2015</c:v>
                </c:pt>
                <c:pt idx="6">
                  <c:v>2016</c:v>
                </c:pt>
                <c:pt idx="7">
                  <c:v>2017</c:v>
                </c:pt>
                <c:pt idx="8">
                  <c:v>2018</c:v>
                </c:pt>
                <c:pt idx="9">
                  <c:v>2019</c:v>
                </c:pt>
                <c:pt idx="10">
                  <c:v>2020</c:v>
                </c:pt>
                <c:pt idx="11">
                  <c:v>2021</c:v>
                </c:pt>
              </c:numCache>
            </c:numRef>
          </c:cat>
          <c:val>
            <c:numRef>
              <c:f>Turkey!$E$5:$E$16</c:f>
              <c:numCache>
                <c:formatCode>General</c:formatCode>
                <c:ptCount val="12"/>
                <c:pt idx="0">
                  <c:v>0</c:v>
                </c:pt>
                <c:pt idx="1">
                  <c:v>0</c:v>
                </c:pt>
                <c:pt idx="2">
                  <c:v>0</c:v>
                </c:pt>
                <c:pt idx="3">
                  <c:v>0</c:v>
                </c:pt>
                <c:pt idx="4">
                  <c:v>0</c:v>
                </c:pt>
                <c:pt idx="5">
                  <c:v>0</c:v>
                </c:pt>
                <c:pt idx="6">
                  <c:v>0</c:v>
                </c:pt>
                <c:pt idx="7">
                  <c:v>0</c:v>
                </c:pt>
                <c:pt idx="8">
                  <c:v>0</c:v>
                </c:pt>
                <c:pt idx="9">
                  <c:v>0</c:v>
                </c:pt>
                <c:pt idx="10">
                  <c:v>0</c:v>
                </c:pt>
                <c:pt idx="11">
                  <c:v>0</c:v>
                </c:pt>
              </c:numCache>
            </c:numRef>
          </c:val>
          <c:smooth val="0"/>
          <c:extLst>
            <c:ext xmlns:c16="http://schemas.microsoft.com/office/drawing/2014/chart" uri="{C3380CC4-5D6E-409C-BE32-E72D297353CC}">
              <c16:uniqueId val="{00000002-6521-4195-A05F-4AF21BC47B1E}"/>
            </c:ext>
          </c:extLst>
        </c:ser>
        <c:dLbls>
          <c:showLegendKey val="0"/>
          <c:showVal val="0"/>
          <c:showCatName val="0"/>
          <c:showSerName val="0"/>
          <c:showPercent val="0"/>
          <c:showBubbleSize val="0"/>
        </c:dLbls>
        <c:smooth val="0"/>
        <c:axId val="2090257600"/>
        <c:axId val="2090263840"/>
      </c:lineChart>
      <c:catAx>
        <c:axId val="2090257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090263840"/>
        <c:crosses val="autoZero"/>
        <c:auto val="1"/>
        <c:lblAlgn val="ctr"/>
        <c:lblOffset val="100"/>
        <c:noMultiLvlLbl val="0"/>
      </c:catAx>
      <c:valAx>
        <c:axId val="2090263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090257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Installed Capacity</a:t>
            </a:r>
            <a:r>
              <a:rPr lang="en-GB" baseline="0"/>
              <a:t> in 2020 (MW)</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tx1"/>
              </a:solidFill>
              <a:ln w="19050">
                <a:solidFill>
                  <a:schemeClr val="tx1"/>
                </a:solidFill>
              </a:ln>
              <a:effectLst/>
            </c:spPr>
            <c:extLst>
              <c:ext xmlns:c16="http://schemas.microsoft.com/office/drawing/2014/chart" uri="{C3380CC4-5D6E-409C-BE32-E72D297353CC}">
                <c16:uniqueId val="{00000001-2E08-48B8-AE9B-A8A7A7450423}"/>
              </c:ext>
            </c:extLst>
          </c:dPt>
          <c:dPt>
            <c:idx val="1"/>
            <c:bubble3D val="0"/>
            <c:spPr>
              <a:solidFill>
                <a:srgbClr val="FFC000"/>
              </a:solidFill>
              <a:ln w="19050">
                <a:solidFill>
                  <a:srgbClr val="FFC000"/>
                </a:solidFill>
              </a:ln>
              <a:effectLst/>
            </c:spPr>
            <c:extLst>
              <c:ext xmlns:c16="http://schemas.microsoft.com/office/drawing/2014/chart" uri="{C3380CC4-5D6E-409C-BE32-E72D297353CC}">
                <c16:uniqueId val="{00000003-2E08-48B8-AE9B-A8A7A745042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E08-48B8-AE9B-A8A7A7450423}"/>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2E08-48B8-AE9B-A8A7A745042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E08-48B8-AE9B-A8A7A745042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E08-48B8-AE9B-A8A7A745042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2E08-48B8-AE9B-A8A7A7450423}"/>
              </c:ext>
            </c:extLst>
          </c:dPt>
          <c:dPt>
            <c:idx val="7"/>
            <c:bubble3D val="0"/>
            <c:spPr>
              <a:solidFill>
                <a:schemeClr val="accent6">
                  <a:lumMod val="50000"/>
                </a:schemeClr>
              </a:solidFill>
              <a:ln w="19050">
                <a:solidFill>
                  <a:schemeClr val="accent6">
                    <a:lumMod val="50000"/>
                  </a:schemeClr>
                </a:solidFill>
              </a:ln>
              <a:effectLst/>
            </c:spPr>
            <c:extLst>
              <c:ext xmlns:c16="http://schemas.microsoft.com/office/drawing/2014/chart" uri="{C3380CC4-5D6E-409C-BE32-E72D297353CC}">
                <c16:uniqueId val="{0000000F-2E08-48B8-AE9B-A8A7A745042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Turkey!$E$43:$L$43</c:f>
              <c:strCache>
                <c:ptCount val="8"/>
                <c:pt idx="0">
                  <c:v>coal &amp; lignite</c:v>
                </c:pt>
                <c:pt idx="1">
                  <c:v>oil</c:v>
                </c:pt>
                <c:pt idx="2">
                  <c:v>Gas</c:v>
                </c:pt>
                <c:pt idx="3">
                  <c:v>Nuclear</c:v>
                </c:pt>
                <c:pt idx="4">
                  <c:v>Hydro</c:v>
                </c:pt>
                <c:pt idx="5">
                  <c:v>Wind</c:v>
                </c:pt>
                <c:pt idx="6">
                  <c:v>Solar</c:v>
                </c:pt>
                <c:pt idx="7">
                  <c:v>Bioenergy</c:v>
                </c:pt>
              </c:strCache>
            </c:strRef>
          </c:cat>
          <c:val>
            <c:numRef>
              <c:f>Turkey!$E$44:$L$44</c:f>
              <c:numCache>
                <c:formatCode>General</c:formatCode>
                <c:ptCount val="8"/>
                <c:pt idx="0">
                  <c:v>20324</c:v>
                </c:pt>
                <c:pt idx="1">
                  <c:v>95.3</c:v>
                </c:pt>
                <c:pt idx="2">
                  <c:v>26071</c:v>
                </c:pt>
                <c:pt idx="3">
                  <c:v>0.01</c:v>
                </c:pt>
                <c:pt idx="4">
                  <c:v>30984</c:v>
                </c:pt>
                <c:pt idx="5">
                  <c:v>8832</c:v>
                </c:pt>
                <c:pt idx="6">
                  <c:v>6667</c:v>
                </c:pt>
                <c:pt idx="7">
                  <c:v>1492</c:v>
                </c:pt>
              </c:numCache>
            </c:numRef>
          </c:val>
          <c:extLst>
            <c:ext xmlns:c16="http://schemas.microsoft.com/office/drawing/2014/chart" uri="{C3380CC4-5D6E-409C-BE32-E72D297353CC}">
              <c16:uniqueId val="{00000010-2E08-48B8-AE9B-A8A7A7450423}"/>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600" b="0" i="0" baseline="0">
                <a:effectLst/>
              </a:rPr>
              <a:t>Share of fuels in generation mix (%)</a:t>
            </a:r>
            <a:endParaRPr lang="en-BE"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Switzerland!$C$4</c:f>
              <c:strCache>
                <c:ptCount val="1"/>
                <c:pt idx="0">
                  <c:v>Fossil Share</c:v>
                </c:pt>
              </c:strCache>
            </c:strRef>
          </c:tx>
          <c:spPr>
            <a:ln w="28575" cap="rnd">
              <a:solidFill>
                <a:schemeClr val="tx1"/>
              </a:solidFill>
              <a:round/>
            </a:ln>
            <a:effectLst/>
          </c:spPr>
          <c:marker>
            <c:symbol val="none"/>
          </c:marker>
          <c:cat>
            <c:numRef>
              <c:f>Switzerland!$B$5:$B$15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Switzerland!$C$5:$C$15</c:f>
              <c:numCache>
                <c:formatCode>General</c:formatCode>
                <c:ptCount val="11"/>
                <c:pt idx="0">
                  <c:v>1.61</c:v>
                </c:pt>
                <c:pt idx="1">
                  <c:v>1.57</c:v>
                </c:pt>
                <c:pt idx="2">
                  <c:v>1.3820000000000001</c:v>
                </c:pt>
                <c:pt idx="3">
                  <c:v>1.1400000000000001</c:v>
                </c:pt>
                <c:pt idx="4">
                  <c:v>0.753</c:v>
                </c:pt>
                <c:pt idx="5">
                  <c:v>0.9830000000000001</c:v>
                </c:pt>
                <c:pt idx="6">
                  <c:v>1.423</c:v>
                </c:pt>
                <c:pt idx="7">
                  <c:v>1.2169999999999999</c:v>
                </c:pt>
                <c:pt idx="8">
                  <c:v>0.93900000000000006</c:v>
                </c:pt>
                <c:pt idx="9">
                  <c:v>0.92200000000000004</c:v>
                </c:pt>
                <c:pt idx="10">
                  <c:v>3.87</c:v>
                </c:pt>
              </c:numCache>
            </c:numRef>
          </c:val>
          <c:smooth val="0"/>
          <c:extLst>
            <c:ext xmlns:c16="http://schemas.microsoft.com/office/drawing/2014/chart" uri="{C3380CC4-5D6E-409C-BE32-E72D297353CC}">
              <c16:uniqueId val="{00000000-C383-48A9-BD57-4777F0D23C15}"/>
            </c:ext>
          </c:extLst>
        </c:ser>
        <c:ser>
          <c:idx val="1"/>
          <c:order val="1"/>
          <c:tx>
            <c:strRef>
              <c:f>Switzerland!$D$4</c:f>
              <c:strCache>
                <c:ptCount val="1"/>
                <c:pt idx="0">
                  <c:v>Renewables Share</c:v>
                </c:pt>
              </c:strCache>
            </c:strRef>
          </c:tx>
          <c:spPr>
            <a:ln w="28575" cap="rnd">
              <a:solidFill>
                <a:srgbClr val="65FF00"/>
              </a:solidFill>
              <a:round/>
            </a:ln>
            <a:effectLst/>
          </c:spPr>
          <c:marker>
            <c:symbol val="none"/>
          </c:marker>
          <c:cat>
            <c:numRef>
              <c:f>Switzerland!$B$5:$B$15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Switzerland!$D$5:$D$15</c:f>
              <c:numCache>
                <c:formatCode>General</c:formatCode>
                <c:ptCount val="11"/>
                <c:pt idx="0">
                  <c:v>59.573999999999998</c:v>
                </c:pt>
                <c:pt idx="1">
                  <c:v>57.077999999999989</c:v>
                </c:pt>
                <c:pt idx="2">
                  <c:v>62.176000000000002</c:v>
                </c:pt>
                <c:pt idx="3">
                  <c:v>61.709000000000003</c:v>
                </c:pt>
                <c:pt idx="4">
                  <c:v>60.622</c:v>
                </c:pt>
                <c:pt idx="5">
                  <c:v>64.852999999999994</c:v>
                </c:pt>
                <c:pt idx="6">
                  <c:v>64.844000000000008</c:v>
                </c:pt>
                <c:pt idx="7">
                  <c:v>66.152000000000015</c:v>
                </c:pt>
                <c:pt idx="8">
                  <c:v>61.876999999999995</c:v>
                </c:pt>
                <c:pt idx="9">
                  <c:v>62.92</c:v>
                </c:pt>
                <c:pt idx="10">
                  <c:v>63.383000000000003</c:v>
                </c:pt>
              </c:numCache>
            </c:numRef>
          </c:val>
          <c:smooth val="0"/>
          <c:extLst>
            <c:ext xmlns:c16="http://schemas.microsoft.com/office/drawing/2014/chart" uri="{C3380CC4-5D6E-409C-BE32-E72D297353CC}">
              <c16:uniqueId val="{00000001-C383-48A9-BD57-4777F0D23C15}"/>
            </c:ext>
          </c:extLst>
        </c:ser>
        <c:ser>
          <c:idx val="2"/>
          <c:order val="2"/>
          <c:tx>
            <c:strRef>
              <c:f>Switzerland!$E$4</c:f>
              <c:strCache>
                <c:ptCount val="1"/>
                <c:pt idx="0">
                  <c:v>Nuclear Share</c:v>
                </c:pt>
              </c:strCache>
            </c:strRef>
          </c:tx>
          <c:spPr>
            <a:ln w="28575" cap="rnd">
              <a:solidFill>
                <a:srgbClr val="2C63FF"/>
              </a:solidFill>
              <a:round/>
            </a:ln>
            <a:effectLst/>
          </c:spPr>
          <c:marker>
            <c:symbol val="none"/>
          </c:marker>
          <c:cat>
            <c:numRef>
              <c:f>Switzerland!$B$5:$B$15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Switzerland!$E$5:$E$15</c:f>
              <c:numCache>
                <c:formatCode>General</c:formatCode>
                <c:ptCount val="11"/>
                <c:pt idx="0">
                  <c:v>38.799999999999997</c:v>
                </c:pt>
                <c:pt idx="1">
                  <c:v>41.3</c:v>
                </c:pt>
                <c:pt idx="2">
                  <c:v>36.4</c:v>
                </c:pt>
                <c:pt idx="3">
                  <c:v>37.200000000000003</c:v>
                </c:pt>
                <c:pt idx="4">
                  <c:v>38.6</c:v>
                </c:pt>
                <c:pt idx="5">
                  <c:v>34.200000000000003</c:v>
                </c:pt>
                <c:pt idx="6">
                  <c:v>33.799999999999997</c:v>
                </c:pt>
                <c:pt idx="7">
                  <c:v>32.6</c:v>
                </c:pt>
                <c:pt idx="8">
                  <c:v>37.1</c:v>
                </c:pt>
                <c:pt idx="9">
                  <c:v>36.200000000000003</c:v>
                </c:pt>
                <c:pt idx="10">
                  <c:v>32.700000000000003</c:v>
                </c:pt>
              </c:numCache>
            </c:numRef>
          </c:val>
          <c:smooth val="0"/>
          <c:extLst>
            <c:ext xmlns:c16="http://schemas.microsoft.com/office/drawing/2014/chart" uri="{C3380CC4-5D6E-409C-BE32-E72D297353CC}">
              <c16:uniqueId val="{00000002-C383-48A9-BD57-4777F0D23C15}"/>
            </c:ext>
          </c:extLst>
        </c:ser>
        <c:dLbls>
          <c:showLegendKey val="0"/>
          <c:showVal val="0"/>
          <c:showCatName val="0"/>
          <c:showSerName val="0"/>
          <c:showPercent val="0"/>
          <c:showBubbleSize val="0"/>
        </c:dLbls>
        <c:smooth val="0"/>
        <c:axId val="226043280"/>
        <c:axId val="226055344"/>
      </c:lineChart>
      <c:catAx>
        <c:axId val="226043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6055344"/>
        <c:crosses val="autoZero"/>
        <c:auto val="1"/>
        <c:lblAlgn val="ctr"/>
        <c:lblOffset val="100"/>
        <c:noMultiLvlLbl val="0"/>
      </c:catAx>
      <c:valAx>
        <c:axId val="226055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6043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Installed Capacity in 2020 (MW)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tx1"/>
              </a:solidFill>
              <a:ln w="19050">
                <a:solidFill>
                  <a:schemeClr val="tx1"/>
                </a:solidFill>
              </a:ln>
              <a:effectLst/>
            </c:spPr>
            <c:extLst>
              <c:ext xmlns:c16="http://schemas.microsoft.com/office/drawing/2014/chart" uri="{C3380CC4-5D6E-409C-BE32-E72D297353CC}">
                <c16:uniqueId val="{00000001-9A61-4FE4-B618-8A455E12F5B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A61-4FE4-B618-8A455E12F5B6}"/>
              </c:ext>
            </c:extLst>
          </c:dPt>
          <c:dPt>
            <c:idx val="2"/>
            <c:bubble3D val="0"/>
            <c:spPr>
              <a:solidFill>
                <a:schemeClr val="accent3">
                  <a:lumMod val="50000"/>
                </a:schemeClr>
              </a:solidFill>
              <a:ln w="19050">
                <a:solidFill>
                  <a:schemeClr val="accent3">
                    <a:lumMod val="50000"/>
                  </a:schemeClr>
                </a:solidFill>
              </a:ln>
              <a:effectLst/>
            </c:spPr>
            <c:extLst>
              <c:ext xmlns:c16="http://schemas.microsoft.com/office/drawing/2014/chart" uri="{C3380CC4-5D6E-409C-BE32-E72D297353CC}">
                <c16:uniqueId val="{00000005-9A61-4FE4-B618-8A455E12F5B6}"/>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9A61-4FE4-B618-8A455E12F5B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A61-4FE4-B618-8A455E12F5B6}"/>
              </c:ext>
            </c:extLst>
          </c:dPt>
          <c:dPt>
            <c:idx val="5"/>
            <c:bubble3D val="0"/>
            <c:spPr>
              <a:solidFill>
                <a:schemeClr val="accent6"/>
              </a:solidFill>
              <a:ln w="19050">
                <a:solidFill>
                  <a:schemeClr val="accent6"/>
                </a:solidFill>
              </a:ln>
              <a:effectLst/>
            </c:spPr>
            <c:extLst>
              <c:ext xmlns:c16="http://schemas.microsoft.com/office/drawing/2014/chart" uri="{C3380CC4-5D6E-409C-BE32-E72D297353CC}">
                <c16:uniqueId val="{0000000B-9A61-4FE4-B618-8A455E12F5B6}"/>
              </c:ext>
            </c:extLst>
          </c:dPt>
          <c:dPt>
            <c:idx val="6"/>
            <c:bubble3D val="0"/>
            <c:spPr>
              <a:solidFill>
                <a:schemeClr val="accent4"/>
              </a:solidFill>
              <a:ln w="19050">
                <a:solidFill>
                  <a:schemeClr val="accent4"/>
                </a:solidFill>
              </a:ln>
              <a:effectLst/>
            </c:spPr>
            <c:extLst>
              <c:ext xmlns:c16="http://schemas.microsoft.com/office/drawing/2014/chart" uri="{C3380CC4-5D6E-409C-BE32-E72D297353CC}">
                <c16:uniqueId val="{0000000D-9A61-4FE4-B618-8A455E12F5B6}"/>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9A61-4FE4-B618-8A455E12F5B6}"/>
              </c:ext>
            </c:extLst>
          </c:dPt>
          <c:dLbls>
            <c:dLbl>
              <c:idx val="5"/>
              <c:layout>
                <c:manualLayout>
                  <c:x val="-4.3517970509247571E-2"/>
                  <c:y val="2.732202254436168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A61-4FE4-B618-8A455E12F5B6}"/>
                </c:ext>
              </c:extLst>
            </c:dLbl>
            <c:dLbl>
              <c:idx val="6"/>
              <c:layout>
                <c:manualLayout>
                  <c:x val="-2.0471892387238757E-2"/>
                  <c:y val="2.9037742419484015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A61-4FE4-B618-8A455E12F5B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Switzerland!$C$37:$J$37</c:f>
              <c:strCache>
                <c:ptCount val="8"/>
                <c:pt idx="0">
                  <c:v>coal &amp; lignite</c:v>
                </c:pt>
                <c:pt idx="1">
                  <c:v>oil</c:v>
                </c:pt>
                <c:pt idx="2">
                  <c:v>Gas</c:v>
                </c:pt>
                <c:pt idx="3">
                  <c:v>Nuclear</c:v>
                </c:pt>
                <c:pt idx="4">
                  <c:v>Hydro</c:v>
                </c:pt>
                <c:pt idx="5">
                  <c:v>Wind</c:v>
                </c:pt>
                <c:pt idx="6">
                  <c:v>Solar</c:v>
                </c:pt>
                <c:pt idx="7">
                  <c:v>Bioenergy</c:v>
                </c:pt>
              </c:strCache>
            </c:strRef>
          </c:cat>
          <c:val>
            <c:numRef>
              <c:f>Switzerland!$C$38:$J$38</c:f>
              <c:numCache>
                <c:formatCode>General</c:formatCode>
                <c:ptCount val="8"/>
                <c:pt idx="0">
                  <c:v>119</c:v>
                </c:pt>
                <c:pt idx="1">
                  <c:v>161</c:v>
                </c:pt>
                <c:pt idx="2">
                  <c:v>296</c:v>
                </c:pt>
                <c:pt idx="3">
                  <c:v>2960</c:v>
                </c:pt>
                <c:pt idx="4">
                  <c:v>17536</c:v>
                </c:pt>
                <c:pt idx="5">
                  <c:v>87.2</c:v>
                </c:pt>
                <c:pt idx="6">
                  <c:v>2973</c:v>
                </c:pt>
                <c:pt idx="7">
                  <c:v>380</c:v>
                </c:pt>
              </c:numCache>
            </c:numRef>
          </c:val>
          <c:extLst>
            <c:ext xmlns:c16="http://schemas.microsoft.com/office/drawing/2014/chart" uri="{C3380CC4-5D6E-409C-BE32-E72D297353CC}">
              <c16:uniqueId val="{00000010-9A61-4FE4-B618-8A455E12F5B6}"/>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Share</a:t>
            </a:r>
            <a:r>
              <a:rPr lang="en-GB" baseline="0"/>
              <a:t> of fuels in generation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Norway!$C$4</c:f>
              <c:strCache>
                <c:ptCount val="1"/>
                <c:pt idx="0">
                  <c:v>Fossil Share</c:v>
                </c:pt>
              </c:strCache>
            </c:strRef>
          </c:tx>
          <c:spPr>
            <a:ln w="28575" cap="rnd">
              <a:solidFill>
                <a:schemeClr val="tx1"/>
              </a:solidFill>
              <a:round/>
            </a:ln>
            <a:effectLst/>
          </c:spPr>
          <c:marker>
            <c:symbol val="none"/>
          </c:marker>
          <c:cat>
            <c:numRef>
              <c:f>Norway!$B$5:$B$15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Norway!$C$5:$C$15</c:f>
              <c:numCache>
                <c:formatCode>General</c:formatCode>
                <c:ptCount val="11"/>
                <c:pt idx="0">
                  <c:v>4.0739999999999998</c:v>
                </c:pt>
                <c:pt idx="1">
                  <c:v>3.3130000000000002</c:v>
                </c:pt>
                <c:pt idx="2">
                  <c:v>1.917</c:v>
                </c:pt>
                <c:pt idx="3">
                  <c:v>1.9700000000000002</c:v>
                </c:pt>
                <c:pt idx="4">
                  <c:v>1.9710000000000001</c:v>
                </c:pt>
                <c:pt idx="5">
                  <c:v>1.921</c:v>
                </c:pt>
                <c:pt idx="6">
                  <c:v>1.8680000000000001</c:v>
                </c:pt>
                <c:pt idx="7">
                  <c:v>1.8339999999999999</c:v>
                </c:pt>
                <c:pt idx="8">
                  <c:v>1.9710000000000001</c:v>
                </c:pt>
                <c:pt idx="9">
                  <c:v>1.94</c:v>
                </c:pt>
                <c:pt idx="10">
                  <c:v>1.2819999999999998</c:v>
                </c:pt>
              </c:numCache>
            </c:numRef>
          </c:val>
          <c:smooth val="0"/>
          <c:extLst>
            <c:ext xmlns:c16="http://schemas.microsoft.com/office/drawing/2014/chart" uri="{C3380CC4-5D6E-409C-BE32-E72D297353CC}">
              <c16:uniqueId val="{00000000-50E5-4A38-BEC2-219270564A32}"/>
            </c:ext>
          </c:extLst>
        </c:ser>
        <c:ser>
          <c:idx val="1"/>
          <c:order val="1"/>
          <c:tx>
            <c:strRef>
              <c:f>Norway!$D$4</c:f>
              <c:strCache>
                <c:ptCount val="1"/>
                <c:pt idx="0">
                  <c:v>Renewables Share</c:v>
                </c:pt>
              </c:strCache>
            </c:strRef>
          </c:tx>
          <c:spPr>
            <a:ln w="28575" cap="rnd">
              <a:solidFill>
                <a:srgbClr val="65FF00"/>
              </a:solidFill>
              <a:round/>
            </a:ln>
            <a:effectLst/>
          </c:spPr>
          <c:marker>
            <c:symbol val="none"/>
          </c:marker>
          <c:cat>
            <c:numRef>
              <c:f>Norway!$B$5:$B$15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Norway!$D$5:$D$15</c:f>
              <c:numCache>
                <c:formatCode>General</c:formatCode>
                <c:ptCount val="11"/>
                <c:pt idx="0">
                  <c:v>95.881</c:v>
                </c:pt>
                <c:pt idx="1">
                  <c:v>96.641999999999996</c:v>
                </c:pt>
                <c:pt idx="2">
                  <c:v>98.051000000000002</c:v>
                </c:pt>
                <c:pt idx="3">
                  <c:v>98.061999999999998</c:v>
                </c:pt>
                <c:pt idx="4">
                  <c:v>97.994</c:v>
                </c:pt>
                <c:pt idx="5">
                  <c:v>98.073999999999984</c:v>
                </c:pt>
                <c:pt idx="6">
                  <c:v>98.114000000000004</c:v>
                </c:pt>
                <c:pt idx="7">
                  <c:v>98.128000000000014</c:v>
                </c:pt>
                <c:pt idx="8">
                  <c:v>97.99799999999999</c:v>
                </c:pt>
                <c:pt idx="9">
                  <c:v>98.016999999999996</c:v>
                </c:pt>
                <c:pt idx="10">
                  <c:v>98.698999999999998</c:v>
                </c:pt>
              </c:numCache>
            </c:numRef>
          </c:val>
          <c:smooth val="0"/>
          <c:extLst>
            <c:ext xmlns:c16="http://schemas.microsoft.com/office/drawing/2014/chart" uri="{C3380CC4-5D6E-409C-BE32-E72D297353CC}">
              <c16:uniqueId val="{00000001-50E5-4A38-BEC2-219270564A32}"/>
            </c:ext>
          </c:extLst>
        </c:ser>
        <c:ser>
          <c:idx val="2"/>
          <c:order val="2"/>
          <c:tx>
            <c:strRef>
              <c:f>Norway!$E$4</c:f>
              <c:strCache>
                <c:ptCount val="1"/>
                <c:pt idx="0">
                  <c:v>Nuclear Share</c:v>
                </c:pt>
              </c:strCache>
            </c:strRef>
          </c:tx>
          <c:spPr>
            <a:ln w="28575" cap="rnd">
              <a:solidFill>
                <a:schemeClr val="accent1"/>
              </a:solidFill>
              <a:round/>
            </a:ln>
            <a:effectLst/>
          </c:spPr>
          <c:marker>
            <c:symbol val="none"/>
          </c:marker>
          <c:cat>
            <c:numRef>
              <c:f>Norway!$B$5:$B$15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Norway!$E$5:$E$15</c:f>
              <c:numCache>
                <c:formatCode>General</c:formatCode>
                <c:ptCount val="11"/>
                <c:pt idx="0">
                  <c:v>0</c:v>
                </c:pt>
                <c:pt idx="1">
                  <c:v>0</c:v>
                </c:pt>
                <c:pt idx="2">
                  <c:v>0</c:v>
                </c:pt>
                <c:pt idx="3">
                  <c:v>0</c:v>
                </c:pt>
                <c:pt idx="4">
                  <c:v>0</c:v>
                </c:pt>
                <c:pt idx="5">
                  <c:v>0</c:v>
                </c:pt>
                <c:pt idx="6">
                  <c:v>0</c:v>
                </c:pt>
                <c:pt idx="7">
                  <c:v>0</c:v>
                </c:pt>
                <c:pt idx="8">
                  <c:v>0</c:v>
                </c:pt>
                <c:pt idx="9">
                  <c:v>0</c:v>
                </c:pt>
                <c:pt idx="10">
                  <c:v>0</c:v>
                </c:pt>
              </c:numCache>
            </c:numRef>
          </c:val>
          <c:smooth val="0"/>
          <c:extLst>
            <c:ext xmlns:c16="http://schemas.microsoft.com/office/drawing/2014/chart" uri="{C3380CC4-5D6E-409C-BE32-E72D297353CC}">
              <c16:uniqueId val="{00000002-50E5-4A38-BEC2-219270564A32}"/>
            </c:ext>
          </c:extLst>
        </c:ser>
        <c:dLbls>
          <c:showLegendKey val="0"/>
          <c:showVal val="0"/>
          <c:showCatName val="0"/>
          <c:showSerName val="0"/>
          <c:showPercent val="0"/>
          <c:showBubbleSize val="0"/>
        </c:dLbls>
        <c:smooth val="0"/>
        <c:axId val="225988784"/>
        <c:axId val="225993776"/>
      </c:lineChart>
      <c:catAx>
        <c:axId val="22598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5993776"/>
        <c:crosses val="autoZero"/>
        <c:auto val="1"/>
        <c:lblAlgn val="ctr"/>
        <c:lblOffset val="100"/>
        <c:noMultiLvlLbl val="0"/>
      </c:catAx>
      <c:valAx>
        <c:axId val="225993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598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baseline="0" dirty="0">
                <a:effectLst/>
              </a:rPr>
              <a:t>Sweden1 Bidding Zone: Gas Price effect on electricity prices (</a:t>
            </a:r>
            <a:r>
              <a:rPr lang="en-GB" sz="1400" b="0" i="0" baseline="0" dirty="0" err="1">
                <a:effectLst/>
              </a:rPr>
              <a:t>Eur</a:t>
            </a:r>
            <a:r>
              <a:rPr lang="en-GB" sz="1400" b="0" i="0" baseline="0" dirty="0">
                <a:effectLst/>
              </a:rPr>
              <a:t>/MWh)</a:t>
            </a:r>
            <a:endParaRPr lang="en-BE" sz="11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stacked"/>
        <c:varyColors val="0"/>
        <c:ser>
          <c:idx val="0"/>
          <c:order val="0"/>
          <c:tx>
            <c:strRef>
              <c:f>GasPriceAnalysis!$D$2</c:f>
              <c:strCache>
                <c:ptCount val="1"/>
                <c:pt idx="0">
                  <c:v>CO2 cost</c:v>
                </c:pt>
              </c:strCache>
            </c:strRef>
          </c:tx>
          <c:spPr>
            <a:solidFill>
              <a:schemeClr val="accent1"/>
            </a:solidFill>
            <a:ln>
              <a:noFill/>
            </a:ln>
            <a:effectLst/>
          </c:spPr>
          <c:invertIfNegative val="0"/>
          <c:cat>
            <c:strRef>
              <c:f>GasPriceAnalysis!$A$3:$A$17</c:f>
              <c:strCache>
                <c:ptCount val="15"/>
                <c:pt idx="0">
                  <c:v>Jan-21</c:v>
                </c:pt>
                <c:pt idx="1">
                  <c:v>Feb-21</c:v>
                </c:pt>
                <c:pt idx="2">
                  <c:v>Mar-21</c:v>
                </c:pt>
                <c:pt idx="3">
                  <c:v>Apr-21</c:v>
                </c:pt>
                <c:pt idx="4">
                  <c:v>May-21</c:v>
                </c:pt>
                <c:pt idx="5">
                  <c:v>Jun-21</c:v>
                </c:pt>
                <c:pt idx="6">
                  <c:v>Jul-21</c:v>
                </c:pt>
                <c:pt idx="7">
                  <c:v>Aug-21</c:v>
                </c:pt>
                <c:pt idx="8">
                  <c:v>Sep-21</c:v>
                </c:pt>
                <c:pt idx="9">
                  <c:v>Oct-21</c:v>
                </c:pt>
                <c:pt idx="10">
                  <c:v>Nov-21</c:v>
                </c:pt>
                <c:pt idx="11">
                  <c:v>Dec-21</c:v>
                </c:pt>
                <c:pt idx="12">
                  <c:v>Jan-21</c:v>
                </c:pt>
                <c:pt idx="13">
                  <c:v>Feb-21</c:v>
                </c:pt>
                <c:pt idx="14">
                  <c:v>Mar</c:v>
                </c:pt>
              </c:strCache>
            </c:strRef>
          </c:cat>
          <c:val>
            <c:numRef>
              <c:f>GasPriceAnalysis!$D$3:$D$17</c:f>
              <c:numCache>
                <c:formatCode>General</c:formatCode>
                <c:ptCount val="15"/>
                <c:pt idx="0">
                  <c:v>12.408505000000002</c:v>
                </c:pt>
                <c:pt idx="1">
                  <c:v>14.045384999999998</c:v>
                </c:pt>
                <c:pt idx="2">
                  <c:v>15.153591304347826</c:v>
                </c:pt>
                <c:pt idx="3">
                  <c:v>16.724528571428571</c:v>
                </c:pt>
                <c:pt idx="4">
                  <c:v>19.336200000000005</c:v>
                </c:pt>
                <c:pt idx="5">
                  <c:v>19.580063636363636</c:v>
                </c:pt>
                <c:pt idx="6">
                  <c:v>19.755981818181812</c:v>
                </c:pt>
                <c:pt idx="7">
                  <c:v>20.963359090909087</c:v>
                </c:pt>
                <c:pt idx="8">
                  <c:v>22.684027272727278</c:v>
                </c:pt>
                <c:pt idx="9">
                  <c:v>22.00848095238095</c:v>
                </c:pt>
                <c:pt idx="10">
                  <c:v>24.462886363636365</c:v>
                </c:pt>
                <c:pt idx="11">
                  <c:v>29.589382608695654</c:v>
                </c:pt>
                <c:pt idx="12">
                  <c:v>31.299357142857144</c:v>
                </c:pt>
                <c:pt idx="13">
                  <c:v>33.737155000000001</c:v>
                </c:pt>
                <c:pt idx="14">
                  <c:v>27.756434782608689</c:v>
                </c:pt>
              </c:numCache>
            </c:numRef>
          </c:val>
          <c:extLst>
            <c:ext xmlns:c16="http://schemas.microsoft.com/office/drawing/2014/chart" uri="{C3380CC4-5D6E-409C-BE32-E72D297353CC}">
              <c16:uniqueId val="{00000000-D2EB-4B19-8BF6-3B75103A1FC0}"/>
            </c:ext>
          </c:extLst>
        </c:ser>
        <c:ser>
          <c:idx val="1"/>
          <c:order val="1"/>
          <c:tx>
            <c:strRef>
              <c:f>GasPriceAnalysis!$E$2</c:f>
              <c:strCache>
                <c:ptCount val="1"/>
                <c:pt idx="0">
                  <c:v>gas cost</c:v>
                </c:pt>
              </c:strCache>
            </c:strRef>
          </c:tx>
          <c:spPr>
            <a:solidFill>
              <a:schemeClr val="accent2"/>
            </a:solidFill>
            <a:ln>
              <a:noFill/>
            </a:ln>
            <a:effectLst/>
          </c:spPr>
          <c:invertIfNegative val="0"/>
          <c:cat>
            <c:strRef>
              <c:f>GasPriceAnalysis!$A$3:$A$17</c:f>
              <c:strCache>
                <c:ptCount val="15"/>
                <c:pt idx="0">
                  <c:v>Jan-21</c:v>
                </c:pt>
                <c:pt idx="1">
                  <c:v>Feb-21</c:v>
                </c:pt>
                <c:pt idx="2">
                  <c:v>Mar-21</c:v>
                </c:pt>
                <c:pt idx="3">
                  <c:v>Apr-21</c:v>
                </c:pt>
                <c:pt idx="4">
                  <c:v>May-21</c:v>
                </c:pt>
                <c:pt idx="5">
                  <c:v>Jun-21</c:v>
                </c:pt>
                <c:pt idx="6">
                  <c:v>Jul-21</c:v>
                </c:pt>
                <c:pt idx="7">
                  <c:v>Aug-21</c:v>
                </c:pt>
                <c:pt idx="8">
                  <c:v>Sep-21</c:v>
                </c:pt>
                <c:pt idx="9">
                  <c:v>Oct-21</c:v>
                </c:pt>
                <c:pt idx="10">
                  <c:v>Nov-21</c:v>
                </c:pt>
                <c:pt idx="11">
                  <c:v>Dec-21</c:v>
                </c:pt>
                <c:pt idx="12">
                  <c:v>Jan-21</c:v>
                </c:pt>
                <c:pt idx="13">
                  <c:v>Feb-21</c:v>
                </c:pt>
                <c:pt idx="14">
                  <c:v>Mar</c:v>
                </c:pt>
              </c:strCache>
            </c:strRef>
          </c:cat>
          <c:val>
            <c:numRef>
              <c:f>GasPriceAnalysis!$E$3:$E$17</c:f>
              <c:numCache>
                <c:formatCode>General</c:formatCode>
                <c:ptCount val="15"/>
                <c:pt idx="0">
                  <c:v>37.165550239234456</c:v>
                </c:pt>
                <c:pt idx="1">
                  <c:v>31.665071770334926</c:v>
                </c:pt>
                <c:pt idx="2">
                  <c:v>31.935177865612644</c:v>
                </c:pt>
                <c:pt idx="3">
                  <c:v>37.079653679653681</c:v>
                </c:pt>
                <c:pt idx="4">
                  <c:v>45.487272727272732</c:v>
                </c:pt>
                <c:pt idx="5">
                  <c:v>53.033884297520665</c:v>
                </c:pt>
                <c:pt idx="6">
                  <c:v>65.490043290043289</c:v>
                </c:pt>
                <c:pt idx="7">
                  <c:v>81.298347107437991</c:v>
                </c:pt>
                <c:pt idx="8">
                  <c:v>121.52467532467531</c:v>
                </c:pt>
                <c:pt idx="9">
                  <c:v>166.06051948051947</c:v>
                </c:pt>
                <c:pt idx="10">
                  <c:v>150.12471074380164</c:v>
                </c:pt>
                <c:pt idx="11">
                  <c:v>209.07834710743799</c:v>
                </c:pt>
                <c:pt idx="12">
                  <c:v>154.98554112554109</c:v>
                </c:pt>
                <c:pt idx="13">
                  <c:v>148.85199999999998</c:v>
                </c:pt>
                <c:pt idx="14">
                  <c:v>238.68039525691697</c:v>
                </c:pt>
              </c:numCache>
            </c:numRef>
          </c:val>
          <c:extLst>
            <c:ext xmlns:c16="http://schemas.microsoft.com/office/drawing/2014/chart" uri="{C3380CC4-5D6E-409C-BE32-E72D297353CC}">
              <c16:uniqueId val="{00000001-D2EB-4B19-8BF6-3B75103A1FC0}"/>
            </c:ext>
          </c:extLst>
        </c:ser>
        <c:dLbls>
          <c:showLegendKey val="0"/>
          <c:showVal val="0"/>
          <c:showCatName val="0"/>
          <c:showSerName val="0"/>
          <c:showPercent val="0"/>
          <c:showBubbleSize val="0"/>
        </c:dLbls>
        <c:gapWidth val="219"/>
        <c:overlap val="100"/>
        <c:axId val="715140639"/>
        <c:axId val="715132735"/>
      </c:barChart>
      <c:lineChart>
        <c:grouping val="standard"/>
        <c:varyColors val="0"/>
        <c:ser>
          <c:idx val="2"/>
          <c:order val="2"/>
          <c:tx>
            <c:strRef>
              <c:f>GasPriceAnalysis!$F$2</c:f>
              <c:strCache>
                <c:ptCount val="1"/>
                <c:pt idx="0">
                  <c:v>Electricity price</c:v>
                </c:pt>
              </c:strCache>
            </c:strRef>
          </c:tx>
          <c:spPr>
            <a:ln w="28575" cap="rnd">
              <a:solidFill>
                <a:schemeClr val="accent3"/>
              </a:solidFill>
              <a:round/>
            </a:ln>
            <a:effectLst/>
          </c:spPr>
          <c:marker>
            <c:symbol val="none"/>
          </c:marker>
          <c:cat>
            <c:strRef>
              <c:f>GasPriceAnalysis!$A$3:$A$17</c:f>
              <c:strCache>
                <c:ptCount val="15"/>
                <c:pt idx="0">
                  <c:v>Jan-21</c:v>
                </c:pt>
                <c:pt idx="1">
                  <c:v>Feb-21</c:v>
                </c:pt>
                <c:pt idx="2">
                  <c:v>Mar-21</c:v>
                </c:pt>
                <c:pt idx="3">
                  <c:v>Apr-21</c:v>
                </c:pt>
                <c:pt idx="4">
                  <c:v>May-21</c:v>
                </c:pt>
                <c:pt idx="5">
                  <c:v>Jun-21</c:v>
                </c:pt>
                <c:pt idx="6">
                  <c:v>Jul-21</c:v>
                </c:pt>
                <c:pt idx="7">
                  <c:v>Aug-21</c:v>
                </c:pt>
                <c:pt idx="8">
                  <c:v>Sep-21</c:v>
                </c:pt>
                <c:pt idx="9">
                  <c:v>Oct-21</c:v>
                </c:pt>
                <c:pt idx="10">
                  <c:v>Nov-21</c:v>
                </c:pt>
                <c:pt idx="11">
                  <c:v>Dec-21</c:v>
                </c:pt>
                <c:pt idx="12">
                  <c:v>Jan-21</c:v>
                </c:pt>
                <c:pt idx="13">
                  <c:v>Feb-21</c:v>
                </c:pt>
                <c:pt idx="14">
                  <c:v>Mar</c:v>
                </c:pt>
              </c:strCache>
            </c:strRef>
          </c:cat>
          <c:val>
            <c:numRef>
              <c:f>GasPriceAnalysis!$F$3:$F$17</c:f>
              <c:numCache>
                <c:formatCode>General</c:formatCode>
                <c:ptCount val="15"/>
                <c:pt idx="0">
                  <c:v>44.649139784946229</c:v>
                </c:pt>
                <c:pt idx="1">
                  <c:v>43.252797619047605</c:v>
                </c:pt>
                <c:pt idx="2">
                  <c:v>25.02558546433378</c:v>
                </c:pt>
                <c:pt idx="3">
                  <c:v>26.442472222222236</c:v>
                </c:pt>
                <c:pt idx="4">
                  <c:v>38.384892473118299</c:v>
                </c:pt>
                <c:pt idx="5">
                  <c:v>34.421375000000026</c:v>
                </c:pt>
                <c:pt idx="6">
                  <c:v>50.931935483870966</c:v>
                </c:pt>
                <c:pt idx="7">
                  <c:v>57.547110215053785</c:v>
                </c:pt>
                <c:pt idx="8">
                  <c:v>55.504777777777804</c:v>
                </c:pt>
                <c:pt idx="9">
                  <c:v>25.588322147651031</c:v>
                </c:pt>
                <c:pt idx="10">
                  <c:v>43.039861111111072</c:v>
                </c:pt>
                <c:pt idx="11">
                  <c:v>65.748861111111125</c:v>
                </c:pt>
                <c:pt idx="12">
                  <c:v>28.083440860215042</c:v>
                </c:pt>
                <c:pt idx="13">
                  <c:v>24.504880952380951</c:v>
                </c:pt>
                <c:pt idx="14">
                  <c:v>16.95033333333334</c:v>
                </c:pt>
              </c:numCache>
            </c:numRef>
          </c:val>
          <c:smooth val="0"/>
          <c:extLst>
            <c:ext xmlns:c16="http://schemas.microsoft.com/office/drawing/2014/chart" uri="{C3380CC4-5D6E-409C-BE32-E72D297353CC}">
              <c16:uniqueId val="{00000002-D2EB-4B19-8BF6-3B75103A1FC0}"/>
            </c:ext>
          </c:extLst>
        </c:ser>
        <c:dLbls>
          <c:showLegendKey val="0"/>
          <c:showVal val="0"/>
          <c:showCatName val="0"/>
          <c:showSerName val="0"/>
          <c:showPercent val="0"/>
          <c:showBubbleSize val="0"/>
        </c:dLbls>
        <c:marker val="1"/>
        <c:smooth val="0"/>
        <c:axId val="715140639"/>
        <c:axId val="715132735"/>
      </c:lineChart>
      <c:catAx>
        <c:axId val="7151406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15132735"/>
        <c:crosses val="autoZero"/>
        <c:auto val="1"/>
        <c:lblAlgn val="ctr"/>
        <c:lblOffset val="100"/>
        <c:noMultiLvlLbl val="0"/>
      </c:catAx>
      <c:valAx>
        <c:axId val="71513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151406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Installed Capacity</a:t>
            </a:r>
            <a:r>
              <a:rPr lang="en-GB" baseline="0"/>
              <a:t> in 2020 (MW)</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tx1"/>
              </a:solidFill>
              <a:ln w="19050">
                <a:solidFill>
                  <a:schemeClr val="lt1"/>
                </a:solidFill>
              </a:ln>
              <a:effectLst/>
            </c:spPr>
            <c:extLst>
              <c:ext xmlns:c16="http://schemas.microsoft.com/office/drawing/2014/chart" uri="{C3380CC4-5D6E-409C-BE32-E72D297353CC}">
                <c16:uniqueId val="{00000001-7378-43DA-B1AC-AD86A791DD4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378-43DA-B1AC-AD86A791DD4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378-43DA-B1AC-AD86A791DD43}"/>
              </c:ext>
            </c:extLst>
          </c:dPt>
          <c:dPt>
            <c:idx val="3"/>
            <c:bubble3D val="0"/>
            <c:spPr>
              <a:solidFill>
                <a:schemeClr val="bg1"/>
              </a:solidFill>
              <a:ln w="19050">
                <a:solidFill>
                  <a:schemeClr val="tx1"/>
                </a:solidFill>
              </a:ln>
              <a:effectLst/>
            </c:spPr>
            <c:extLst>
              <c:ext xmlns:c16="http://schemas.microsoft.com/office/drawing/2014/chart" uri="{C3380CC4-5D6E-409C-BE32-E72D297353CC}">
                <c16:uniqueId val="{00000007-7378-43DA-B1AC-AD86A791DD4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378-43DA-B1AC-AD86A791DD4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378-43DA-B1AC-AD86A791DD43}"/>
              </c:ext>
            </c:extLst>
          </c:dPt>
          <c:dPt>
            <c:idx val="6"/>
            <c:bubble3D val="0"/>
            <c:spPr>
              <a:solidFill>
                <a:schemeClr val="accent4"/>
              </a:solidFill>
              <a:ln w="19050">
                <a:solidFill>
                  <a:schemeClr val="accent4"/>
                </a:solidFill>
              </a:ln>
              <a:effectLst/>
            </c:spPr>
            <c:extLst>
              <c:ext xmlns:c16="http://schemas.microsoft.com/office/drawing/2014/chart" uri="{C3380CC4-5D6E-409C-BE32-E72D297353CC}">
                <c16:uniqueId val="{0000000D-7378-43DA-B1AC-AD86A791DD43}"/>
              </c:ext>
            </c:extLst>
          </c:dPt>
          <c:dPt>
            <c:idx val="7"/>
            <c:bubble3D val="0"/>
            <c:spPr>
              <a:solidFill>
                <a:schemeClr val="accent6">
                  <a:lumMod val="50000"/>
                </a:schemeClr>
              </a:solidFill>
              <a:ln w="19050">
                <a:solidFill>
                  <a:schemeClr val="accent6">
                    <a:lumMod val="50000"/>
                  </a:schemeClr>
                </a:solidFill>
              </a:ln>
              <a:effectLst/>
            </c:spPr>
            <c:extLst>
              <c:ext xmlns:c16="http://schemas.microsoft.com/office/drawing/2014/chart" uri="{C3380CC4-5D6E-409C-BE32-E72D297353CC}">
                <c16:uniqueId val="{0000000F-7378-43DA-B1AC-AD86A791DD4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Norway!$C$34:$J$34</c:f>
              <c:strCache>
                <c:ptCount val="8"/>
                <c:pt idx="0">
                  <c:v>coal &amp; lignite</c:v>
                </c:pt>
                <c:pt idx="1">
                  <c:v>oil</c:v>
                </c:pt>
                <c:pt idx="2">
                  <c:v>Gas</c:v>
                </c:pt>
                <c:pt idx="3">
                  <c:v>Nuclear</c:v>
                </c:pt>
                <c:pt idx="4">
                  <c:v>Hydro</c:v>
                </c:pt>
                <c:pt idx="5">
                  <c:v>Wind</c:v>
                </c:pt>
                <c:pt idx="6">
                  <c:v>Solar</c:v>
                </c:pt>
                <c:pt idx="7">
                  <c:v>Bioenergy</c:v>
                </c:pt>
              </c:strCache>
            </c:strRef>
          </c:cat>
          <c:val>
            <c:numRef>
              <c:f>Norway!$C$35:$J$35</c:f>
              <c:numCache>
                <c:formatCode>General</c:formatCode>
                <c:ptCount val="8"/>
                <c:pt idx="0">
                  <c:v>50</c:v>
                </c:pt>
                <c:pt idx="1">
                  <c:v>12.5</c:v>
                </c:pt>
                <c:pt idx="2">
                  <c:v>618</c:v>
                </c:pt>
                <c:pt idx="3">
                  <c:v>0</c:v>
                </c:pt>
                <c:pt idx="4">
                  <c:v>33003</c:v>
                </c:pt>
                <c:pt idx="5">
                  <c:v>3934</c:v>
                </c:pt>
                <c:pt idx="6">
                  <c:v>152</c:v>
                </c:pt>
                <c:pt idx="7">
                  <c:v>126</c:v>
                </c:pt>
              </c:numCache>
            </c:numRef>
          </c:val>
          <c:extLst>
            <c:ext xmlns:c16="http://schemas.microsoft.com/office/drawing/2014/chart" uri="{C3380CC4-5D6E-409C-BE32-E72D297353CC}">
              <c16:uniqueId val="{00000010-7378-43DA-B1AC-AD86A791DD43}"/>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600" b="0" i="0" baseline="0">
                <a:effectLst/>
              </a:rPr>
              <a:t>Share of fuels in generation mix (%)</a:t>
            </a:r>
            <a:endParaRPr lang="en-BE"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lineChart>
        <c:grouping val="standard"/>
        <c:varyColors val="0"/>
        <c:ser>
          <c:idx val="0"/>
          <c:order val="0"/>
          <c:tx>
            <c:strRef>
              <c:f>UK!$C$4</c:f>
              <c:strCache>
                <c:ptCount val="1"/>
                <c:pt idx="0">
                  <c:v>Fossil Share</c:v>
                </c:pt>
              </c:strCache>
            </c:strRef>
          </c:tx>
          <c:spPr>
            <a:ln w="28575" cap="rnd">
              <a:solidFill>
                <a:schemeClr val="accent1"/>
              </a:solidFill>
              <a:round/>
            </a:ln>
            <a:effectLst/>
          </c:spPr>
          <c:marker>
            <c:symbol val="none"/>
          </c:marker>
          <c:cat>
            <c:numRef>
              <c:f>UK!$B$5:$B$15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UK!$C$5:$C$15</c:f>
              <c:numCache>
                <c:formatCode>General</c:formatCode>
                <c:ptCount val="11"/>
                <c:pt idx="0">
                  <c:v>75.760000000000005</c:v>
                </c:pt>
                <c:pt idx="1">
                  <c:v>70.347999999999999</c:v>
                </c:pt>
                <c:pt idx="2">
                  <c:v>67.996000000000009</c:v>
                </c:pt>
                <c:pt idx="3">
                  <c:v>64.177999999999997</c:v>
                </c:pt>
                <c:pt idx="4">
                  <c:v>60.769999999999996</c:v>
                </c:pt>
                <c:pt idx="5">
                  <c:v>53.005000000000003</c:v>
                </c:pt>
                <c:pt idx="6">
                  <c:v>52.512</c:v>
                </c:pt>
                <c:pt idx="7">
                  <c:v>48.341999999999999</c:v>
                </c:pt>
                <c:pt idx="8">
                  <c:v>45.676000000000002</c:v>
                </c:pt>
                <c:pt idx="9">
                  <c:v>43.874000000000002</c:v>
                </c:pt>
                <c:pt idx="10">
                  <c:v>39.061</c:v>
                </c:pt>
              </c:numCache>
            </c:numRef>
          </c:val>
          <c:smooth val="0"/>
          <c:extLst>
            <c:ext xmlns:c16="http://schemas.microsoft.com/office/drawing/2014/chart" uri="{C3380CC4-5D6E-409C-BE32-E72D297353CC}">
              <c16:uniqueId val="{00000000-411B-474B-9489-D3D180321EB1}"/>
            </c:ext>
          </c:extLst>
        </c:ser>
        <c:ser>
          <c:idx val="1"/>
          <c:order val="1"/>
          <c:tx>
            <c:strRef>
              <c:f>UK!$D$4</c:f>
              <c:strCache>
                <c:ptCount val="1"/>
                <c:pt idx="0">
                  <c:v>Renewables Share</c:v>
                </c:pt>
              </c:strCache>
            </c:strRef>
          </c:tx>
          <c:spPr>
            <a:ln w="28575" cap="rnd">
              <a:solidFill>
                <a:schemeClr val="accent2"/>
              </a:solidFill>
              <a:round/>
            </a:ln>
            <a:effectLst/>
          </c:spPr>
          <c:marker>
            <c:symbol val="none"/>
          </c:marker>
          <c:cat>
            <c:numRef>
              <c:f>UK!$B$5:$B$15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UK!$D$5:$D$15</c:f>
              <c:numCache>
                <c:formatCode>General</c:formatCode>
                <c:ptCount val="11"/>
                <c:pt idx="0">
                  <c:v>7.96</c:v>
                </c:pt>
                <c:pt idx="1">
                  <c:v>10.856</c:v>
                </c:pt>
                <c:pt idx="2">
                  <c:v>12.614000000000001</c:v>
                </c:pt>
                <c:pt idx="3">
                  <c:v>16.048999999999999</c:v>
                </c:pt>
                <c:pt idx="4">
                  <c:v>20.34</c:v>
                </c:pt>
                <c:pt idx="5">
                  <c:v>26.089999999999996</c:v>
                </c:pt>
                <c:pt idx="6">
                  <c:v>26.11</c:v>
                </c:pt>
                <c:pt idx="7">
                  <c:v>30.67</c:v>
                </c:pt>
                <c:pt idx="8">
                  <c:v>34.590000000000003</c:v>
                </c:pt>
                <c:pt idx="9">
                  <c:v>38.57</c:v>
                </c:pt>
                <c:pt idx="10">
                  <c:v>44.769999999999996</c:v>
                </c:pt>
              </c:numCache>
            </c:numRef>
          </c:val>
          <c:smooth val="0"/>
          <c:extLst>
            <c:ext xmlns:c16="http://schemas.microsoft.com/office/drawing/2014/chart" uri="{C3380CC4-5D6E-409C-BE32-E72D297353CC}">
              <c16:uniqueId val="{00000001-411B-474B-9489-D3D180321EB1}"/>
            </c:ext>
          </c:extLst>
        </c:ser>
        <c:ser>
          <c:idx val="2"/>
          <c:order val="2"/>
          <c:tx>
            <c:strRef>
              <c:f>UK!$E$4</c:f>
              <c:strCache>
                <c:ptCount val="1"/>
                <c:pt idx="0">
                  <c:v>Nuclear Share</c:v>
                </c:pt>
              </c:strCache>
            </c:strRef>
          </c:tx>
          <c:spPr>
            <a:ln w="28575" cap="rnd">
              <a:solidFill>
                <a:schemeClr val="accent3"/>
              </a:solidFill>
              <a:round/>
            </a:ln>
            <a:effectLst/>
          </c:spPr>
          <c:marker>
            <c:symbol val="none"/>
          </c:marker>
          <c:cat>
            <c:numRef>
              <c:f>UK!$B$5:$B$15</c:f>
              <c:numCache>
                <c:formatCode>General</c:formatCode>
                <c:ptCount val="11"/>
                <c:pt idx="0">
                  <c:v>2010</c:v>
                </c:pt>
                <c:pt idx="1">
                  <c:v>2011</c:v>
                </c:pt>
                <c:pt idx="2">
                  <c:v>2022</c:v>
                </c:pt>
                <c:pt idx="3">
                  <c:v>2023</c:v>
                </c:pt>
                <c:pt idx="4">
                  <c:v>2024</c:v>
                </c:pt>
                <c:pt idx="5">
                  <c:v>2015</c:v>
                </c:pt>
                <c:pt idx="6">
                  <c:v>2016</c:v>
                </c:pt>
                <c:pt idx="7">
                  <c:v>2017</c:v>
                </c:pt>
                <c:pt idx="8">
                  <c:v>2018</c:v>
                </c:pt>
                <c:pt idx="9">
                  <c:v>2019</c:v>
                </c:pt>
                <c:pt idx="10">
                  <c:v>2020</c:v>
                </c:pt>
              </c:numCache>
            </c:numRef>
          </c:cat>
          <c:val>
            <c:numRef>
              <c:f>UK!$E$5:$E$15</c:f>
              <c:numCache>
                <c:formatCode>General</c:formatCode>
                <c:ptCount val="11"/>
                <c:pt idx="0">
                  <c:v>16.3</c:v>
                </c:pt>
                <c:pt idx="1">
                  <c:v>18.7</c:v>
                </c:pt>
                <c:pt idx="2">
                  <c:v>19.399999999999999</c:v>
                </c:pt>
                <c:pt idx="3">
                  <c:v>19.7</c:v>
                </c:pt>
                <c:pt idx="4">
                  <c:v>18.899999999999999</c:v>
                </c:pt>
                <c:pt idx="5">
                  <c:v>20.9</c:v>
                </c:pt>
                <c:pt idx="6">
                  <c:v>21.3</c:v>
                </c:pt>
                <c:pt idx="7">
                  <c:v>21</c:v>
                </c:pt>
                <c:pt idx="8">
                  <c:v>19.8</c:v>
                </c:pt>
                <c:pt idx="9">
                  <c:v>17.5</c:v>
                </c:pt>
                <c:pt idx="10">
                  <c:v>16.2</c:v>
                </c:pt>
              </c:numCache>
            </c:numRef>
          </c:val>
          <c:smooth val="0"/>
          <c:extLst>
            <c:ext xmlns:c16="http://schemas.microsoft.com/office/drawing/2014/chart" uri="{C3380CC4-5D6E-409C-BE32-E72D297353CC}">
              <c16:uniqueId val="{00000002-411B-474B-9489-D3D180321EB1}"/>
            </c:ext>
          </c:extLst>
        </c:ser>
        <c:dLbls>
          <c:showLegendKey val="0"/>
          <c:showVal val="0"/>
          <c:showCatName val="0"/>
          <c:showSerName val="0"/>
          <c:showPercent val="0"/>
          <c:showBubbleSize val="0"/>
        </c:dLbls>
        <c:smooth val="0"/>
        <c:axId val="226043280"/>
        <c:axId val="226055344"/>
      </c:lineChart>
      <c:catAx>
        <c:axId val="226043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6055344"/>
        <c:crosses val="autoZero"/>
        <c:auto val="1"/>
        <c:lblAlgn val="ctr"/>
        <c:lblOffset val="100"/>
        <c:noMultiLvlLbl val="0"/>
      </c:catAx>
      <c:valAx>
        <c:axId val="226055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226043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Installed Capacity in 2020 (MW)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tx1"/>
              </a:solidFill>
              <a:ln w="19050">
                <a:solidFill>
                  <a:schemeClr val="tx1"/>
                </a:solidFill>
              </a:ln>
              <a:effectLst/>
            </c:spPr>
            <c:extLst>
              <c:ext xmlns:c16="http://schemas.microsoft.com/office/drawing/2014/chart" uri="{C3380CC4-5D6E-409C-BE32-E72D297353CC}">
                <c16:uniqueId val="{00000001-10D0-426C-AEBE-8CA011638CA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0D0-426C-AEBE-8CA011638CA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0D0-426C-AEBE-8CA011638CA9}"/>
              </c:ext>
            </c:extLst>
          </c:dPt>
          <c:dPt>
            <c:idx val="3"/>
            <c:bubble3D val="0"/>
            <c:spPr>
              <a:solidFill>
                <a:schemeClr val="accent1"/>
              </a:solidFill>
              <a:ln w="19050">
                <a:solidFill>
                  <a:schemeClr val="accent1"/>
                </a:solidFill>
              </a:ln>
              <a:effectLst/>
            </c:spPr>
            <c:extLst>
              <c:ext xmlns:c16="http://schemas.microsoft.com/office/drawing/2014/chart" uri="{C3380CC4-5D6E-409C-BE32-E72D297353CC}">
                <c16:uniqueId val="{00000007-10D0-426C-AEBE-8CA011638CA9}"/>
              </c:ext>
            </c:extLst>
          </c:dPt>
          <c:dPt>
            <c:idx val="4"/>
            <c:bubble3D val="0"/>
            <c:spPr>
              <a:solidFill>
                <a:schemeClr val="accent1">
                  <a:lumMod val="60000"/>
                  <a:lumOff val="40000"/>
                </a:schemeClr>
              </a:solidFill>
              <a:ln w="19050">
                <a:solidFill>
                  <a:schemeClr val="accent1">
                    <a:lumMod val="60000"/>
                    <a:lumOff val="40000"/>
                  </a:schemeClr>
                </a:solidFill>
              </a:ln>
              <a:effectLst/>
            </c:spPr>
            <c:extLst>
              <c:ext xmlns:c16="http://schemas.microsoft.com/office/drawing/2014/chart" uri="{C3380CC4-5D6E-409C-BE32-E72D297353CC}">
                <c16:uniqueId val="{00000009-10D0-426C-AEBE-8CA011638CA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0D0-426C-AEBE-8CA011638CA9}"/>
              </c:ext>
            </c:extLst>
          </c:dPt>
          <c:dPt>
            <c:idx val="6"/>
            <c:bubble3D val="0"/>
            <c:spPr>
              <a:solidFill>
                <a:schemeClr val="accent4"/>
              </a:solidFill>
              <a:ln w="19050">
                <a:solidFill>
                  <a:schemeClr val="accent4"/>
                </a:solidFill>
              </a:ln>
              <a:effectLst/>
            </c:spPr>
            <c:extLst>
              <c:ext xmlns:c16="http://schemas.microsoft.com/office/drawing/2014/chart" uri="{C3380CC4-5D6E-409C-BE32-E72D297353CC}">
                <c16:uniqueId val="{0000000D-10D0-426C-AEBE-8CA011638CA9}"/>
              </c:ext>
            </c:extLst>
          </c:dPt>
          <c:dPt>
            <c:idx val="7"/>
            <c:bubble3D val="0"/>
            <c:spPr>
              <a:solidFill>
                <a:schemeClr val="accent6">
                  <a:lumMod val="50000"/>
                </a:schemeClr>
              </a:solidFill>
              <a:ln w="19050">
                <a:solidFill>
                  <a:schemeClr val="accent6">
                    <a:lumMod val="50000"/>
                  </a:schemeClr>
                </a:solidFill>
              </a:ln>
              <a:effectLst/>
            </c:spPr>
            <c:extLst>
              <c:ext xmlns:c16="http://schemas.microsoft.com/office/drawing/2014/chart" uri="{C3380CC4-5D6E-409C-BE32-E72D297353CC}">
                <c16:uniqueId val="{0000000F-10D0-426C-AEBE-8CA011638CA9}"/>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0D0-426C-AEBE-8CA011638CA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UK!$C$37:$K$37</c:f>
              <c:strCache>
                <c:ptCount val="9"/>
                <c:pt idx="0">
                  <c:v>coal &amp; lignite</c:v>
                </c:pt>
                <c:pt idx="1">
                  <c:v>oil</c:v>
                </c:pt>
                <c:pt idx="2">
                  <c:v>Gas</c:v>
                </c:pt>
                <c:pt idx="3">
                  <c:v>Nuclear</c:v>
                </c:pt>
                <c:pt idx="4">
                  <c:v>Hydro</c:v>
                </c:pt>
                <c:pt idx="5">
                  <c:v>Wind</c:v>
                </c:pt>
                <c:pt idx="6">
                  <c:v>Solar</c:v>
                </c:pt>
                <c:pt idx="7">
                  <c:v>Bioenergy</c:v>
                </c:pt>
                <c:pt idx="8">
                  <c:v>Other</c:v>
                </c:pt>
              </c:strCache>
            </c:strRef>
          </c:cat>
          <c:val>
            <c:numRef>
              <c:f>UK!$C$38:$K$38</c:f>
              <c:numCache>
                <c:formatCode>General</c:formatCode>
                <c:ptCount val="9"/>
                <c:pt idx="0">
                  <c:v>7197</c:v>
                </c:pt>
                <c:pt idx="1">
                  <c:v>3584</c:v>
                </c:pt>
                <c:pt idx="2">
                  <c:v>32175</c:v>
                </c:pt>
                <c:pt idx="3">
                  <c:v>9261</c:v>
                </c:pt>
                <c:pt idx="4">
                  <c:v>4367</c:v>
                </c:pt>
                <c:pt idx="5">
                  <c:v>25653</c:v>
                </c:pt>
                <c:pt idx="6">
                  <c:v>13562</c:v>
                </c:pt>
                <c:pt idx="7">
                  <c:v>7892</c:v>
                </c:pt>
                <c:pt idx="8">
                  <c:v>22.4</c:v>
                </c:pt>
              </c:numCache>
            </c:numRef>
          </c:val>
          <c:extLst>
            <c:ext xmlns:c16="http://schemas.microsoft.com/office/drawing/2014/chart" uri="{C3380CC4-5D6E-409C-BE32-E72D297353CC}">
              <c16:uniqueId val="{00000012-10D0-426C-AEBE-8CA011638CA9}"/>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Installed Capacity</a:t>
            </a:r>
            <a:r>
              <a:rPr lang="en-GB" baseline="0"/>
              <a:t> (MW)</a:t>
            </a:r>
            <a:endParaRPr lang="en-GB"/>
          </a:p>
        </c:rich>
      </c:tx>
      <c:layout>
        <c:manualLayout>
          <c:xMode val="edge"/>
          <c:yMode val="edge"/>
          <c:x val="0.40949300087489071"/>
          <c:y val="3.703703703703703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366-44E4-B496-1118D46835B5}"/>
              </c:ext>
            </c:extLst>
          </c:dPt>
          <c:dPt>
            <c:idx val="1"/>
            <c:bubble3D val="0"/>
            <c:spPr>
              <a:solidFill>
                <a:schemeClr val="accent6"/>
              </a:solidFill>
              <a:ln w="19050">
                <a:solidFill>
                  <a:schemeClr val="accent6"/>
                </a:solidFill>
              </a:ln>
              <a:effectLst/>
            </c:spPr>
            <c:extLst>
              <c:ext xmlns:c16="http://schemas.microsoft.com/office/drawing/2014/chart" uri="{C3380CC4-5D6E-409C-BE32-E72D297353CC}">
                <c16:uniqueId val="{00000003-4366-44E4-B496-1118D46835B5}"/>
              </c:ext>
            </c:extLst>
          </c:dPt>
          <c:dPt>
            <c:idx val="2"/>
            <c:bubble3D val="0"/>
            <c:spPr>
              <a:solidFill>
                <a:srgbClr val="FF0000"/>
              </a:solidFill>
              <a:ln w="19050">
                <a:solidFill>
                  <a:srgbClr val="FF0000"/>
                </a:solidFill>
              </a:ln>
              <a:effectLst/>
            </c:spPr>
            <c:extLst>
              <c:ext xmlns:c16="http://schemas.microsoft.com/office/drawing/2014/chart" uri="{C3380CC4-5D6E-409C-BE32-E72D297353CC}">
                <c16:uniqueId val="{00000005-4366-44E4-B496-1118D46835B5}"/>
              </c:ext>
            </c:extLst>
          </c:dPt>
          <c:dPt>
            <c:idx val="3"/>
            <c:bubble3D val="0"/>
            <c:spPr>
              <a:solidFill>
                <a:schemeClr val="tx1"/>
              </a:solidFill>
              <a:ln w="19050">
                <a:solidFill>
                  <a:schemeClr val="tx1"/>
                </a:solidFill>
              </a:ln>
              <a:effectLst/>
            </c:spPr>
            <c:extLst>
              <c:ext xmlns:c16="http://schemas.microsoft.com/office/drawing/2014/chart" uri="{C3380CC4-5D6E-409C-BE32-E72D297353CC}">
                <c16:uniqueId val="{00000007-4366-44E4-B496-1118D46835B5}"/>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Iceland!$C$37:$F$37</c:f>
              <c:strCache>
                <c:ptCount val="4"/>
                <c:pt idx="0">
                  <c:v>Hydro</c:v>
                </c:pt>
                <c:pt idx="1">
                  <c:v>Geothermal</c:v>
                </c:pt>
                <c:pt idx="2">
                  <c:v>Wind</c:v>
                </c:pt>
                <c:pt idx="3">
                  <c:v>Fossil Fuel</c:v>
                </c:pt>
              </c:strCache>
            </c:strRef>
          </c:cat>
          <c:val>
            <c:numRef>
              <c:f>Iceland!$C$38:$F$38</c:f>
              <c:numCache>
                <c:formatCode>0.00</c:formatCode>
                <c:ptCount val="4"/>
                <c:pt idx="0">
                  <c:v>2106.9340000000002</c:v>
                </c:pt>
                <c:pt idx="1">
                  <c:v>755.04</c:v>
                </c:pt>
                <c:pt idx="2">
                  <c:v>1.8</c:v>
                </c:pt>
                <c:pt idx="3">
                  <c:v>71.97</c:v>
                </c:pt>
              </c:numCache>
            </c:numRef>
          </c:val>
          <c:extLst>
            <c:ext xmlns:c16="http://schemas.microsoft.com/office/drawing/2014/chart" uri="{C3380CC4-5D6E-409C-BE32-E72D297353CC}">
              <c16:uniqueId val="{00000008-4366-44E4-B496-1118D46835B5}"/>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ayout>
        <c:manualLayout>
          <c:xMode val="edge"/>
          <c:yMode val="edge"/>
          <c:x val="0.22246293478933671"/>
          <c:y val="0.88868555664118631"/>
          <c:w val="0.53852447178070473"/>
          <c:h val="8.211736306684291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dirty="0"/>
              <a:t>EU-27's share</a:t>
            </a:r>
            <a:r>
              <a:rPr lang="en-US" sz="1100" baseline="0" dirty="0"/>
              <a:t> of fuels in final energy consumption (2020)</a:t>
            </a:r>
            <a:endParaRPr lang="en-US" sz="1100" dirty="0"/>
          </a:p>
        </c:rich>
      </c:tx>
      <c:layout>
        <c:manualLayout>
          <c:xMode val="edge"/>
          <c:yMode val="edge"/>
          <c:x val="0.12873829390488328"/>
          <c:y val="3.383546585575221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manualLayout>
          <c:layoutTarget val="inner"/>
          <c:xMode val="edge"/>
          <c:yMode val="edge"/>
          <c:x val="0.12871621810801159"/>
          <c:y val="0.18294889672403422"/>
          <c:w val="0.26937027335651614"/>
          <c:h val="0.66643159454561629"/>
        </c:manualLayout>
      </c:layout>
      <c:pieChart>
        <c:varyColors val="1"/>
        <c:dLbls>
          <c:dLblPos val="outEnd"/>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200"/>
              <a:t>EU-27's share of fuels in final energy consumption (2020)</a:t>
            </a:r>
          </a:p>
        </c:rich>
      </c:tx>
      <c:layout>
        <c:manualLayout>
          <c:xMode val="edge"/>
          <c:yMode val="edge"/>
          <c:x val="0.13935411198600176"/>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tx>
            <c:strRef>
              <c:f>Sheet1!$B$13</c:f>
              <c:strCache>
                <c:ptCount val="1"/>
                <c:pt idx="0">
                  <c:v>2020</c:v>
                </c:pt>
              </c:strCache>
            </c:strRef>
          </c:tx>
          <c:dPt>
            <c:idx val="0"/>
            <c:bubble3D val="0"/>
            <c:spPr>
              <a:solidFill>
                <a:srgbClr val="7F7F7F"/>
              </a:solidFill>
              <a:ln w="19050">
                <a:solidFill>
                  <a:srgbClr val="7F7F7F"/>
                </a:solidFill>
              </a:ln>
              <a:effectLst/>
            </c:spPr>
            <c:extLst>
              <c:ext xmlns:c16="http://schemas.microsoft.com/office/drawing/2014/chart" uri="{C3380CC4-5D6E-409C-BE32-E72D297353CC}">
                <c16:uniqueId val="{00000001-B482-47C4-9664-1B58480FEC1F}"/>
              </c:ext>
            </c:extLst>
          </c:dPt>
          <c:dPt>
            <c:idx val="1"/>
            <c:bubble3D val="0"/>
            <c:spPr>
              <a:solidFill>
                <a:srgbClr val="ED7D31"/>
              </a:solidFill>
              <a:ln w="19050">
                <a:solidFill>
                  <a:srgbClr val="ED7D31"/>
                </a:solidFill>
              </a:ln>
              <a:effectLst/>
            </c:spPr>
            <c:extLst>
              <c:ext xmlns:c16="http://schemas.microsoft.com/office/drawing/2014/chart" uri="{C3380CC4-5D6E-409C-BE32-E72D297353CC}">
                <c16:uniqueId val="{00000003-B482-47C4-9664-1B58480FEC1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482-47C4-9664-1B58480FEC1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482-47C4-9664-1B58480FEC1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482-47C4-9664-1B58480FEC1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482-47C4-9664-1B58480FEC1F}"/>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482-47C4-9664-1B58480FEC1F}"/>
              </c:ext>
            </c:extLst>
          </c:dPt>
          <c:dLbls>
            <c:dLbl>
              <c:idx val="0"/>
              <c:layout>
                <c:manualLayout>
                  <c:x val="0.17440124362339668"/>
                  <c:y val="-1.1059024239267828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B482-47C4-9664-1B58480FEC1F}"/>
                </c:ext>
              </c:extLst>
            </c:dLbl>
            <c:dLbl>
              <c:idx val="3"/>
              <c:layout>
                <c:manualLayout>
                  <c:x val="-1.9444444444444445E-2"/>
                  <c:y val="0.1435185185185185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482-47C4-9664-1B58480FEC1F}"/>
                </c:ext>
              </c:extLst>
            </c:dLbl>
            <c:dLbl>
              <c:idx val="4"/>
              <c:layout>
                <c:manualLayout>
                  <c:x val="-8.611111111111111E-2"/>
                  <c:y val="-3.240740740740741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482-47C4-9664-1B58480FEC1F}"/>
                </c:ext>
              </c:extLst>
            </c:dLbl>
            <c:dLbl>
              <c:idx val="5"/>
              <c:layout>
                <c:manualLayout>
                  <c:x val="-0.15555555555555559"/>
                  <c:y val="0.1388888888888889"/>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B482-47C4-9664-1B58480FEC1F}"/>
                </c:ext>
              </c:extLst>
            </c:dLbl>
            <c:dLbl>
              <c:idx val="6"/>
              <c:layout>
                <c:manualLayout>
                  <c:x val="0.21666666666666656"/>
                  <c:y val="3.703703703703701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B482-47C4-9664-1B58480FEC1F}"/>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LID4096"/>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Sheet1!$A$14:$A$20</c:f>
              <c:strCache>
                <c:ptCount val="7"/>
                <c:pt idx="0">
                  <c:v>Natural Gas</c:v>
                </c:pt>
                <c:pt idx="1">
                  <c:v>Oil &amp; petroleum</c:v>
                </c:pt>
                <c:pt idx="2">
                  <c:v>Renewables and biofuels</c:v>
                </c:pt>
                <c:pt idx="3">
                  <c:v>Electricity</c:v>
                </c:pt>
                <c:pt idx="4">
                  <c:v>Heat</c:v>
                </c:pt>
                <c:pt idx="5">
                  <c:v>Other fuels n.e.c.</c:v>
                </c:pt>
                <c:pt idx="6">
                  <c:v>Solid fossil fuels</c:v>
                </c:pt>
              </c:strCache>
            </c:strRef>
          </c:cat>
          <c:val>
            <c:numRef>
              <c:f>Sheet1!$B$14:$B$20</c:f>
              <c:numCache>
                <c:formatCode>0.00</c:formatCode>
                <c:ptCount val="7"/>
                <c:pt idx="0">
                  <c:v>21.89</c:v>
                </c:pt>
                <c:pt idx="1">
                  <c:v>35.03</c:v>
                </c:pt>
                <c:pt idx="2">
                  <c:v>11.77</c:v>
                </c:pt>
                <c:pt idx="3">
                  <c:v>23.15</c:v>
                </c:pt>
                <c:pt idx="4">
                  <c:v>4.97</c:v>
                </c:pt>
                <c:pt idx="5">
                  <c:v>1.05</c:v>
                </c:pt>
                <c:pt idx="6">
                  <c:v>2.14</c:v>
                </c:pt>
              </c:numCache>
            </c:numRef>
          </c:val>
          <c:extLst>
            <c:ext xmlns:c16="http://schemas.microsoft.com/office/drawing/2014/chart" uri="{C3380CC4-5D6E-409C-BE32-E72D297353CC}">
              <c16:uniqueId val="{0000000E-B482-47C4-9664-1B58480FEC1F}"/>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LID4096"/>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tx>
            <c:strRef>
              <c:f>Sheet1!$B$39</c:f>
              <c:strCache>
                <c:ptCount val="1"/>
                <c:pt idx="0">
                  <c:v>EU-27's Gas consumption by sector</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062-4BAC-9F59-E3DC835B8DFE}"/>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9062-4BAC-9F59-E3DC835B8DF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062-4BAC-9F59-E3DC835B8DF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062-4BAC-9F59-E3DC835B8DFE}"/>
              </c:ext>
            </c:extLst>
          </c:dPt>
          <c:dPt>
            <c:idx val="4"/>
            <c:bubble3D val="0"/>
            <c:spPr>
              <a:solidFill>
                <a:srgbClr val="7030A0"/>
              </a:solidFill>
              <a:ln w="19050">
                <a:solidFill>
                  <a:schemeClr val="lt1"/>
                </a:solidFill>
              </a:ln>
              <a:effectLst/>
            </c:spPr>
            <c:extLst>
              <c:ext xmlns:c16="http://schemas.microsoft.com/office/drawing/2014/chart" uri="{C3380CC4-5D6E-409C-BE32-E72D297353CC}">
                <c16:uniqueId val="{00000009-9062-4BAC-9F59-E3DC835B8DFE}"/>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LID4096"/>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Sheet1!$A$40:$A$44</c:f>
              <c:strCache>
                <c:ptCount val="5"/>
                <c:pt idx="0">
                  <c:v>Industry</c:v>
                </c:pt>
                <c:pt idx="1">
                  <c:v>Electricity</c:v>
                </c:pt>
                <c:pt idx="2">
                  <c:v>Buildings</c:v>
                </c:pt>
                <c:pt idx="3">
                  <c:v>Transport</c:v>
                </c:pt>
                <c:pt idx="4">
                  <c:v>Other </c:v>
                </c:pt>
              </c:strCache>
            </c:strRef>
          </c:cat>
          <c:val>
            <c:numRef>
              <c:f>Sheet1!$B$40:$B$44</c:f>
              <c:numCache>
                <c:formatCode>0.0%</c:formatCode>
                <c:ptCount val="5"/>
                <c:pt idx="0">
                  <c:v>0.22604275310677266</c:v>
                </c:pt>
                <c:pt idx="1">
                  <c:v>0.29595928392063547</c:v>
                </c:pt>
                <c:pt idx="2">
                  <c:v>0.34592762741361749</c:v>
                </c:pt>
                <c:pt idx="3">
                  <c:v>9.6712922889642672E-3</c:v>
                </c:pt>
                <c:pt idx="4">
                  <c:v>0.12239904327001012</c:v>
                </c:pt>
              </c:numCache>
            </c:numRef>
          </c:val>
          <c:extLst>
            <c:ext xmlns:c16="http://schemas.microsoft.com/office/drawing/2014/chart" uri="{C3380CC4-5D6E-409C-BE32-E72D297353CC}">
              <c16:uniqueId val="{0000000A-9062-4BAC-9F59-E3DC835B8DFE}"/>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LID4096"/>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EU-27's oil</a:t>
            </a:r>
            <a:r>
              <a:rPr lang="en-GB" baseline="0"/>
              <a:t> consumption by sector</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5CD-4C42-A3C1-3A1C155FEE91}"/>
              </c:ext>
            </c:extLst>
          </c:dPt>
          <c:dPt>
            <c:idx val="1"/>
            <c:bubble3D val="0"/>
            <c:spPr>
              <a:solidFill>
                <a:srgbClr val="72D54A"/>
              </a:solidFill>
              <a:ln w="19050">
                <a:solidFill>
                  <a:srgbClr val="72D54A"/>
                </a:solidFill>
              </a:ln>
              <a:effectLst/>
            </c:spPr>
            <c:extLst>
              <c:ext xmlns:c16="http://schemas.microsoft.com/office/drawing/2014/chart" uri="{C3380CC4-5D6E-409C-BE32-E72D297353CC}">
                <c16:uniqueId val="{00000003-A5CD-4C42-A3C1-3A1C155FEE91}"/>
              </c:ext>
            </c:extLst>
          </c:dPt>
          <c:dPt>
            <c:idx val="2"/>
            <c:bubble3D val="0"/>
            <c:spPr>
              <a:solidFill>
                <a:srgbClr val="7030A0"/>
              </a:solidFill>
              <a:ln w="19050">
                <a:solidFill>
                  <a:srgbClr val="7030A0"/>
                </a:solidFill>
              </a:ln>
              <a:effectLst/>
            </c:spPr>
            <c:extLst>
              <c:ext xmlns:c16="http://schemas.microsoft.com/office/drawing/2014/chart" uri="{C3380CC4-5D6E-409C-BE32-E72D297353CC}">
                <c16:uniqueId val="{00000005-A5CD-4C42-A3C1-3A1C155FEE91}"/>
              </c:ext>
            </c:extLst>
          </c:dPt>
          <c:dPt>
            <c:idx val="3"/>
            <c:bubble3D val="0"/>
            <c:spPr>
              <a:solidFill>
                <a:schemeClr val="accent3">
                  <a:lumMod val="50000"/>
                </a:schemeClr>
              </a:solidFill>
              <a:ln w="19050">
                <a:solidFill>
                  <a:schemeClr val="accent3">
                    <a:lumMod val="50000"/>
                  </a:schemeClr>
                </a:solidFill>
              </a:ln>
              <a:effectLst/>
            </c:spPr>
            <c:extLst>
              <c:ext xmlns:c16="http://schemas.microsoft.com/office/drawing/2014/chart" uri="{C3380CC4-5D6E-409C-BE32-E72D297353CC}">
                <c16:uniqueId val="{00000007-A5CD-4C42-A3C1-3A1C155FEE91}"/>
              </c:ext>
            </c:extLst>
          </c:dPt>
          <c:dPt>
            <c:idx val="4"/>
            <c:bubble3D val="0"/>
            <c:spPr>
              <a:solidFill>
                <a:srgbClr val="00B0F0"/>
              </a:solidFill>
              <a:ln w="19050">
                <a:solidFill>
                  <a:srgbClr val="00B0F0"/>
                </a:solidFill>
              </a:ln>
              <a:effectLst/>
            </c:spPr>
            <c:extLst>
              <c:ext xmlns:c16="http://schemas.microsoft.com/office/drawing/2014/chart" uri="{C3380CC4-5D6E-409C-BE32-E72D297353CC}">
                <c16:uniqueId val="{00000009-A5CD-4C42-A3C1-3A1C155FEE91}"/>
              </c:ext>
            </c:extLst>
          </c:dPt>
          <c:dLbls>
            <c:dLbl>
              <c:idx val="2"/>
              <c:layout>
                <c:manualLayout>
                  <c:x val="-5.555555555555558E-2"/>
                  <c:y val="9.722222222222222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5CD-4C42-A3C1-3A1C155FEE91}"/>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LID4096"/>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Sheet1!$A$54:$A$58</c:f>
              <c:strCache>
                <c:ptCount val="5"/>
                <c:pt idx="0">
                  <c:v>Industry</c:v>
                </c:pt>
                <c:pt idx="1">
                  <c:v>Transport</c:v>
                </c:pt>
                <c:pt idx="2">
                  <c:v>service</c:v>
                </c:pt>
                <c:pt idx="3">
                  <c:v>residence</c:v>
                </c:pt>
                <c:pt idx="4">
                  <c:v>other</c:v>
                </c:pt>
              </c:strCache>
            </c:strRef>
          </c:cat>
          <c:val>
            <c:numRef>
              <c:f>Sheet1!$B$54:$B$58</c:f>
              <c:numCache>
                <c:formatCode>0%</c:formatCode>
                <c:ptCount val="5"/>
                <c:pt idx="0">
                  <c:v>0.22900796113090366</c:v>
                </c:pt>
                <c:pt idx="1">
                  <c:v>0.62993330652703983</c:v>
                </c:pt>
                <c:pt idx="2">
                  <c:v>2.3392070355483439E-2</c:v>
                </c:pt>
                <c:pt idx="3">
                  <c:v>7.1813609627789529E-2</c:v>
                </c:pt>
                <c:pt idx="4">
                  <c:v>4.5853052358783473E-2</c:v>
                </c:pt>
              </c:numCache>
            </c:numRef>
          </c:val>
          <c:extLst>
            <c:ext xmlns:c16="http://schemas.microsoft.com/office/drawing/2014/chart" uri="{C3380CC4-5D6E-409C-BE32-E72D297353CC}">
              <c16:uniqueId val="{0000000A-A5CD-4C42-A3C1-3A1C155FEE91}"/>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'MS compared'!$F$3:$F$29</cx:f>
        <cx:lvl ptCount="27">
          <cx:pt idx="0">DE</cx:pt>
          <cx:pt idx="1">FR</cx:pt>
          <cx:pt idx="2">NL</cx:pt>
          <cx:pt idx="3">SE</cx:pt>
          <cx:pt idx="4">IT</cx:pt>
          <cx:pt idx="5">BE</cx:pt>
          <cx:pt idx="6">ES</cx:pt>
          <cx:pt idx="7">DK</cx:pt>
          <cx:pt idx="8">AT</cx:pt>
          <cx:pt idx="9">FI</cx:pt>
          <cx:pt idx="10">PT</cx:pt>
          <cx:pt idx="11">IE</cx:pt>
          <cx:pt idx="12">PL</cx:pt>
          <cx:pt idx="13">HU</cx:pt>
          <cx:pt idx="14">LU</cx:pt>
          <cx:pt idx="15">RO</cx:pt>
          <cx:pt idx="16">CZ</cx:pt>
          <cx:pt idx="17">EL</cx:pt>
          <cx:pt idx="18">SI</cx:pt>
          <cx:pt idx="19">SK</cx:pt>
          <cx:pt idx="20">LT</cx:pt>
          <cx:pt idx="21">HR</cx:pt>
          <cx:pt idx="22">BG</cx:pt>
          <cx:pt idx="23">MT</cx:pt>
          <cx:pt idx="24">EE</cx:pt>
          <cx:pt idx="25">LV</cx:pt>
          <cx:pt idx="26">CY</cx:pt>
        </cx:lvl>
      </cx:strDim>
      <cx:numDim type="size">
        <cx:f>'MS compared'!$J$3:$J$29</cx:f>
        <cx:lvl ptCount="27" formatCode="0">
          <cx:pt idx="0">1268.8209999999999</cx:pt>
          <cx:pt idx="1">715.84100000000001</cx:pt>
          <cx:pt idx="2">381.327</cx:pt>
          <cx:pt idx="3">325.97500000000002</cx:pt>
          <cx:pt idx="4">237.25800000000001</cx:pt>
          <cx:pt idx="5">179.113</cx:pt>
          <cx:pt idx="6">159.23400000000001</cx:pt>
          <cx:pt idx="7">122.536</cx:pt>
          <cx:pt idx="8">106.402</cx:pt>
          <cx:pt idx="9">99.911000000000001</cx:pt>
          <cx:pt idx="10">93.578999999999994</cx:pt>
          <cx:pt idx="11">37.552</cx:pt>
          <cx:pt idx="12">29.248000000000001</cx:pt>
          <cx:pt idx="13">19.579000000000001</cx:pt>
          <cx:pt idx="14">17.893000000000001</cx:pt>
          <cx:pt idx="15">16.722999999999999</cx:pt>
          <cx:pt idx="16">15.128</cx:pt>
          <cx:pt idx="17">10.103</cx:pt>
          <cx:pt idx="18">6.4320000000000004</cx:pt>
          <cx:pt idx="19">5.6539999999999999</cx:pt>
          <cx:pt idx="20">4.4009999999999998</cx:pt>
          <cx:pt idx="21">3.3100000000000001</cx:pt>
          <cx:pt idx="22">3.2559999999999998</cx:pt>
          <cx:pt idx="23">2.758</cx:pt>
          <cx:pt idx="24">2.6800000000000002</cx:pt>
          <cx:pt idx="25">1.7270000000000001</cx:pt>
          <cx:pt idx="26">0.80300000000000005</cx:pt>
        </cx:lvl>
      </cx:numDim>
    </cx:data>
  </cx:chartData>
  <cx:chart>
    <cx:title pos="t" align="ctr" overlay="0">
      <cx:tx>
        <cx:txData>
          <cx:v>Total EV Car Fleet by EU Member State in 2021 (in thousand units)</cx:v>
        </cx:txData>
      </cx:tx>
      <cx:txPr>
        <a:bodyPr spcFirstLastPara="1" vertOverflow="ellipsis" horzOverflow="overflow" wrap="square" lIns="0" tIns="0" rIns="0" bIns="0" anchor="ctr" anchorCtr="1"/>
        <a:lstStyle/>
        <a:p>
          <a:pPr algn="ctr" rtl="0">
            <a:defRPr/>
          </a:pPr>
          <a:r>
            <a:rPr lang="en-US" sz="1400" b="0" i="0" u="none" strike="noStrike" baseline="0" dirty="0">
              <a:solidFill>
                <a:srgbClr val="414042"/>
              </a:solidFill>
              <a:latin typeface="+mn-lt"/>
            </a:rPr>
            <a:t>Total EV Car Fleet by EU Member State in 2021 (in thousand units)</a:t>
          </a:r>
        </a:p>
      </cx:txPr>
    </cx:title>
    <cx:plotArea>
      <cx:plotAreaRegion>
        <cx:series layoutId="treemap" uniqueId="{BE8E636C-3946-4869-A458-FC3D1F5CBDA9}">
          <cx:tx>
            <cx:txData>
              <cx:f>'MS compared'!$J$2</cx:f>
              <cx:v>Total</cx:v>
            </cx:txData>
          </cx:tx>
          <cx:dataLabels>
            <cx:visibility seriesName="0" categoryName="1" value="1"/>
            <cx:separator>, </cx:separator>
          </cx:dataLabels>
          <cx:dataId val="0"/>
          <cx:layoutPr>
            <cx:parentLabelLayout val="overlapping"/>
          </cx:layoutPr>
        </cx:series>
      </cx:plotAreaRegion>
    </cx:plotArea>
    <cx:legend pos="t"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'Memberstate data from EAFO'!$A$33:$A$59</cx:f>
        <cx:lvl ptCount="27">
          <cx:pt idx="0">Austria</cx:pt>
          <cx:pt idx="1">Belgium</cx:pt>
          <cx:pt idx="2">Bulgaria</cx:pt>
          <cx:pt idx="3">Croatia</cx:pt>
          <cx:pt idx="4">Cyprus</cx:pt>
          <cx:pt idx="5">Czech Republic</cx:pt>
          <cx:pt idx="6">Denmark</cx:pt>
          <cx:pt idx="7">Estonia</cx:pt>
          <cx:pt idx="8">Finland</cx:pt>
          <cx:pt idx="9">France</cx:pt>
          <cx:pt idx="10">Germany</cx:pt>
          <cx:pt idx="11">Greece</cx:pt>
          <cx:pt idx="12">Hungary</cx:pt>
          <cx:pt idx="13">Ireland</cx:pt>
          <cx:pt idx="14">Italy</cx:pt>
          <cx:pt idx="15">Latvia</cx:pt>
          <cx:pt idx="16">Lithuania</cx:pt>
          <cx:pt idx="17">Luxembourg</cx:pt>
          <cx:pt idx="18">Malta</cx:pt>
          <cx:pt idx="19">Netherlands</cx:pt>
          <cx:pt idx="20">Poland</cx:pt>
          <cx:pt idx="21">Portugal</cx:pt>
          <cx:pt idx="22">Romania</cx:pt>
          <cx:pt idx="23">Slovakia</cx:pt>
          <cx:pt idx="24">Slovenia</cx:pt>
          <cx:pt idx="25">Spain</cx:pt>
          <cx:pt idx="26">Sweden</cx:pt>
        </cx:lvl>
      </cx:strDim>
      <cx:numDim type="size">
        <cx:f>'Memberstate data from EAFO'!$C$33:$C$59</cx:f>
        <cx:lvl ptCount="27" formatCode="0.0">
          <cx:pt idx="0">17.408000000000001</cx:pt>
          <cx:pt idx="1">14.981999999999999</cx:pt>
          <cx:pt idx="2">0.68300000000000005</cx:pt>
          <cx:pt idx="3">0.93999999999999995</cx:pt>
          <cx:pt idx="4">0.062</cx:pt>
          <cx:pt idx="5">2.2989999999999999</cx:pt>
          <cx:pt idx="6">6.0460000000000003</cx:pt>
          <cx:pt idx="7">0.19800000000000001</cx:pt>
          <cx:pt idx="8">5.4509999999999996</cx:pt>
          <cx:pt idx="9">54.652999999999999</cx:pt>
          <cx:pt idx="10">62.710999999999999</cx:pt>
          <cx:pt idx="11">0.629</cx:pt>
          <cx:pt idx="12">2.8860000000000001</cx:pt>
          <cx:pt idx="13">1.079</cx:pt>
          <cx:pt idx="14">26.859999999999999</cx:pt>
          <cx:pt idx="15">0.47999999999999998</cx:pt>
          <cx:pt idx="16">0.18099999999999999</cx:pt>
          <cx:pt idx="17">1.044</cx:pt>
          <cx:pt idx="18">0.10000000000000001</cx:pt>
          <cx:pt idx="19">91.739000000000004</cx:pt>
          <cx:pt idx="20">2.7839999999999998</cx:pt>
          <cx:pt idx="21">3.9169999999999998</cx:pt>
          <cx:pt idx="22">1.24</cx:pt>
          <cx:pt idx="23">1.6240000000000001</cx:pt>
          <cx:pt idx="24">5.5599999999999996</cx:pt>
          <cx:pt idx="25">12.433999999999999</cx:pt>
          <cx:pt idx="26">20.201000000000001</cx:pt>
        </cx:lvl>
      </cx:numDim>
    </cx:data>
  </cx:chartData>
  <cx:chart>
    <cx:title pos="t" align="ctr" overlay="0">
      <cx:tx>
        <cx:rich>
          <a:bodyPr spcFirstLastPara="1" vertOverflow="ellipsis" horzOverflow="overflow" wrap="square" lIns="0" tIns="0" rIns="0" bIns="0" anchor="ctr" anchorCtr="1"/>
          <a:lstStyle/>
          <a:p>
            <a:pPr algn="ctr" rtl="0">
              <a:defRPr/>
            </a:pPr>
            <a:r>
              <a:rPr lang="en-US" sz="1200" b="0" i="0" u="none" strike="noStrike" baseline="0">
                <a:solidFill>
                  <a:sysClr val="windowText" lastClr="000000">
                    <a:lumMod val="65000"/>
                    <a:lumOff val="35000"/>
                  </a:sysClr>
                </a:solidFill>
                <a:latin typeface="Calibri" panose="020F0502020204030204"/>
              </a:rPr>
              <a:t>Charging stations by EU member state in 2021 (1000 units</a:t>
            </a:r>
            <a:r>
              <a:rPr lang="en-US" sz="1400" b="0" i="0" u="none" strike="noStrike" baseline="0">
                <a:solidFill>
                  <a:sysClr val="windowText" lastClr="000000">
                    <a:lumMod val="65000"/>
                    <a:lumOff val="35000"/>
                  </a:sysClr>
                </a:solidFill>
                <a:latin typeface="Calibri" panose="020F0502020204030204"/>
              </a:rPr>
              <a:t>)</a:t>
            </a:r>
          </a:p>
        </cx:rich>
      </cx:tx>
    </cx:title>
    <cx:plotArea>
      <cx:plotAreaRegion>
        <cx:series layoutId="treemap" uniqueId="{FA27D244-DACE-44D9-BDC1-2DA92165EFB8}">
          <cx:tx>
            <cx:txData>
              <cx:f>'Memberstate data from EAFO'!$C$32</cx:f>
              <cx:v>Recharging points (1000 units)</cx:v>
            </cx:txData>
          </cx:tx>
          <cx:dataPt idx="0">
            <cx:spPr>
              <a:solidFill>
                <a:srgbClr val="7F7F7F"/>
              </a:solidFill>
              <a:ln>
                <a:solidFill>
                  <a:srgbClr val="7F7F7F"/>
                </a:solidFill>
              </a:ln>
            </cx:spPr>
          </cx:dataPt>
          <cx:dataPt idx="19">
            <cx:spPr>
              <a:solidFill>
                <a:srgbClr val="2C63FF"/>
              </a:solidFill>
              <a:ln>
                <a:solidFill>
                  <a:srgbClr val="2C63FF"/>
                </a:solidFill>
              </a:ln>
            </cx:spPr>
          </cx:dataPt>
          <cx:dataLabels pos="inEnd">
            <cx:visibility seriesName="0" categoryName="1" value="1"/>
            <cx:separator>, </cx:separator>
          </cx:dataLabels>
          <cx:dataId val="0"/>
          <cx:layoutPr>
            <cx:parentLabelLayout val="overlapping"/>
          </cx:layoutPr>
        </cx:series>
      </cx:plotAreaRegion>
    </cx:plotArea>
    <cx:legend pos="t" align="ctr" overlay="0">
      <cx:txPr>
        <a:bodyPr spcFirstLastPara="1" vertOverflow="ellipsis" horzOverflow="overflow" wrap="square" lIns="0" tIns="0" rIns="0" bIns="0" anchor="ctr" anchorCtr="1"/>
        <a:lstStyle/>
        <a:p>
          <a:pPr algn="ctr" rtl="0">
            <a:defRPr/>
          </a:pPr>
          <a:endParaRPr lang="en-US" sz="900" b="0" i="0" u="none" strike="noStrike" baseline="0">
            <a:solidFill>
              <a:sysClr val="windowText" lastClr="000000">
                <a:lumMod val="65000"/>
                <a:lumOff val="35000"/>
              </a:sysClr>
            </a:solidFill>
            <a:latin typeface="Calibri" panose="020F0502020204030204"/>
          </a:endParaRPr>
        </a:p>
      </cx:txPr>
    </cx:legend>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0.79184</cdr:x>
      <cdr:y>0.19644</cdr:y>
    </cdr:from>
    <cdr:to>
      <cdr:x>0.87725</cdr:x>
      <cdr:y>0.23463</cdr:y>
    </cdr:to>
    <cdr:cxnSp macro="">
      <cdr:nvCxnSpPr>
        <cdr:cNvPr id="3" name="Straight Arrow Connector 2">
          <a:extLst xmlns:a="http://schemas.openxmlformats.org/drawingml/2006/main">
            <a:ext uri="{FF2B5EF4-FFF2-40B4-BE49-F238E27FC236}">
              <a16:creationId xmlns:a16="http://schemas.microsoft.com/office/drawing/2014/main" id="{7D1CF505-CCEF-E70C-9286-4B27B0CA584C}"/>
            </a:ext>
          </a:extLst>
        </cdr:cNvPr>
        <cdr:cNvCxnSpPr/>
      </cdr:nvCxnSpPr>
      <cdr:spPr>
        <a:xfrm xmlns:a="http://schemas.openxmlformats.org/drawingml/2006/main" flipV="1">
          <a:off x="4103019" y="854775"/>
          <a:ext cx="442561" cy="166177"/>
        </a:xfrm>
        <a:prstGeom xmlns:a="http://schemas.openxmlformats.org/drawingml/2006/main" prst="straightConnector1">
          <a:avLst/>
        </a:prstGeom>
        <a:ln xmlns:a="http://schemas.openxmlformats.org/drawingml/2006/main" w="28575">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0.76408</cdr:x>
      <cdr:y>0.13332</cdr:y>
    </cdr:from>
    <cdr:to>
      <cdr:x>0.92033</cdr:x>
      <cdr:y>0.23748</cdr:y>
    </cdr:to>
    <cdr:sp macro="" textlink="">
      <cdr:nvSpPr>
        <cdr:cNvPr id="4" name="TextBox 3">
          <a:extLst xmlns:a="http://schemas.openxmlformats.org/drawingml/2006/main">
            <a:ext uri="{FF2B5EF4-FFF2-40B4-BE49-F238E27FC236}">
              <a16:creationId xmlns:a16="http://schemas.microsoft.com/office/drawing/2014/main" id="{0E2F4240-948C-49C2-55A1-1CC31A11F4C4}"/>
            </a:ext>
          </a:extLst>
        </cdr:cNvPr>
        <cdr:cNvSpPr txBox="1"/>
      </cdr:nvSpPr>
      <cdr:spPr>
        <a:xfrm xmlns:a="http://schemas.openxmlformats.org/drawingml/2006/main">
          <a:off x="3959141" y="580127"/>
          <a:ext cx="809625" cy="4532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100" dirty="0">
              <a:solidFill>
                <a:schemeClr val="accent1"/>
              </a:solidFill>
            </a:rPr>
            <a:t>+</a:t>
          </a:r>
          <a:r>
            <a:rPr lang="en-GB" sz="1400" dirty="0">
              <a:solidFill>
                <a:schemeClr val="accent1"/>
              </a:solidFill>
            </a:rPr>
            <a:t>8.2</a:t>
          </a:r>
          <a:r>
            <a:rPr lang="en-GB" sz="1100" dirty="0">
              <a:solidFill>
                <a:schemeClr val="accent1"/>
              </a:solidFill>
            </a:rPr>
            <a:t> %</a:t>
          </a:r>
          <a:endParaRPr lang="LID4096" sz="1100" dirty="0">
            <a:solidFill>
              <a:schemeClr val="accent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0.57809</cdr:x>
      <cdr:y>0.53115</cdr:y>
    </cdr:from>
    <cdr:to>
      <cdr:x>0.78962</cdr:x>
      <cdr:y>0.87146</cdr:y>
    </cdr:to>
    <cdr:sp macro="" textlink="">
      <cdr:nvSpPr>
        <cdr:cNvPr id="4" name="Oval 3">
          <a:extLst xmlns:a="http://schemas.openxmlformats.org/drawingml/2006/main">
            <a:ext uri="{FF2B5EF4-FFF2-40B4-BE49-F238E27FC236}">
              <a16:creationId xmlns:a16="http://schemas.microsoft.com/office/drawing/2014/main" id="{8E88EAA8-E465-4733-8A38-E6DF996519D5}"/>
            </a:ext>
          </a:extLst>
        </cdr:cNvPr>
        <cdr:cNvSpPr/>
      </cdr:nvSpPr>
      <cdr:spPr>
        <a:xfrm xmlns:a="http://schemas.openxmlformats.org/drawingml/2006/main">
          <a:off x="5368228" y="1993653"/>
          <a:ext cx="1964368" cy="1277333"/>
        </a:xfrm>
        <a:prstGeom xmlns:a="http://schemas.openxmlformats.org/drawingml/2006/main" prst="ellipse">
          <a:avLst/>
        </a:prstGeom>
        <a:solidFill xmlns:a="http://schemas.openxmlformats.org/drawingml/2006/main">
          <a:srgbClr val="ED7D31"/>
        </a:solidFill>
        <a:ln xmlns:a="http://schemas.openxmlformats.org/drawingml/2006/main">
          <a:solidFill>
            <a:srgbClr val="ED7D3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GB" sz="1600" dirty="0">
              <a:solidFill>
                <a:schemeClr val="bg1"/>
              </a:solidFill>
              <a:latin typeface="Qanelas" panose="00000500000000000000" pitchFamily="50" charset="0"/>
            </a:rPr>
            <a:t>97 % oil &amp; petroleum imported</a:t>
          </a:r>
          <a:endParaRPr lang="LID4096" sz="1600" dirty="0">
            <a:solidFill>
              <a:schemeClr val="bg1"/>
            </a:solidFill>
            <a:latin typeface="Qanelas" panose="00000500000000000000" pitchFamily="50" charset="0"/>
          </a:endParaRPr>
        </a:p>
      </cdr:txBody>
    </cdr:sp>
  </cdr:relSizeAnchor>
  <cdr:relSizeAnchor xmlns:cdr="http://schemas.openxmlformats.org/drawingml/2006/chartDrawing">
    <cdr:from>
      <cdr:x>0.56935</cdr:x>
      <cdr:y>0.20012</cdr:y>
    </cdr:from>
    <cdr:to>
      <cdr:x>0.79267</cdr:x>
      <cdr:y>0.51231</cdr:y>
    </cdr:to>
    <cdr:sp macro="" textlink="">
      <cdr:nvSpPr>
        <cdr:cNvPr id="5" name="Oval 4">
          <a:extLst xmlns:a="http://schemas.openxmlformats.org/drawingml/2006/main">
            <a:ext uri="{FF2B5EF4-FFF2-40B4-BE49-F238E27FC236}">
              <a16:creationId xmlns:a16="http://schemas.microsoft.com/office/drawing/2014/main" id="{A40396B9-0579-4051-892F-B8F45642E8C8}"/>
            </a:ext>
          </a:extLst>
        </cdr:cNvPr>
        <cdr:cNvSpPr/>
      </cdr:nvSpPr>
      <cdr:spPr>
        <a:xfrm xmlns:a="http://schemas.openxmlformats.org/drawingml/2006/main">
          <a:off x="5287053" y="751147"/>
          <a:ext cx="2073824" cy="1171805"/>
        </a:xfrm>
        <a:prstGeom xmlns:a="http://schemas.openxmlformats.org/drawingml/2006/main" prst="ellipse">
          <a:avLst/>
        </a:prstGeom>
        <a:solidFill xmlns:a="http://schemas.openxmlformats.org/drawingml/2006/main">
          <a:srgbClr val="7F7F7F"/>
        </a:solidFill>
        <a:ln xmlns:a="http://schemas.openxmlformats.org/drawingml/2006/main">
          <a:solidFill>
            <a:srgbClr val="7F7F7F"/>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GB" sz="1600" dirty="0">
              <a:solidFill>
                <a:schemeClr val="tx1"/>
              </a:solidFill>
            </a:rPr>
            <a:t>90 % natural gas imported</a:t>
          </a:r>
          <a:endParaRPr lang="LID4096" sz="1600" dirty="0">
            <a:solidFill>
              <a:schemeClr val="tx1"/>
            </a:solidFill>
          </a:endParaRPr>
        </a:p>
      </cdr:txBody>
    </cdr:sp>
  </cdr:relSizeAnchor>
  <cdr:relSizeAnchor xmlns:cdr="http://schemas.openxmlformats.org/drawingml/2006/chartDrawing">
    <cdr:from>
      <cdr:x>0.57482</cdr:x>
      <cdr:y>0.21366</cdr:y>
    </cdr:from>
    <cdr:to>
      <cdr:x>0.79814</cdr:x>
      <cdr:y>0.52585</cdr:y>
    </cdr:to>
    <cdr:sp macro="" textlink="">
      <cdr:nvSpPr>
        <cdr:cNvPr id="6" name="Oval 5">
          <a:extLst xmlns:a="http://schemas.openxmlformats.org/drawingml/2006/main">
            <a:ext uri="{FF2B5EF4-FFF2-40B4-BE49-F238E27FC236}">
              <a16:creationId xmlns:a16="http://schemas.microsoft.com/office/drawing/2014/main" id="{F5AC244D-BF08-4999-915F-9B7E76900DD1}"/>
            </a:ext>
          </a:extLst>
        </cdr:cNvPr>
        <cdr:cNvSpPr/>
      </cdr:nvSpPr>
      <cdr:spPr>
        <a:xfrm xmlns:a="http://schemas.openxmlformats.org/drawingml/2006/main">
          <a:off x="5337853" y="801947"/>
          <a:ext cx="2073824" cy="1171805"/>
        </a:xfrm>
        <a:prstGeom xmlns:a="http://schemas.openxmlformats.org/drawingml/2006/main" prst="ellipse">
          <a:avLst/>
        </a:prstGeom>
        <a:solidFill xmlns:a="http://schemas.openxmlformats.org/drawingml/2006/main">
          <a:srgbClr val="7F7F7F"/>
        </a:solidFill>
        <a:ln xmlns:a="http://schemas.openxmlformats.org/drawingml/2006/main">
          <a:solidFill>
            <a:srgbClr val="7F7F7F"/>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GB" sz="1600" dirty="0">
              <a:solidFill>
                <a:schemeClr val="bg1"/>
              </a:solidFill>
              <a:latin typeface="Qanelas" panose="00000500000000000000" pitchFamily="50" charset="0"/>
            </a:rPr>
            <a:t>90 % natural gas imported</a:t>
          </a:r>
          <a:endParaRPr lang="LID4096" sz="1600" dirty="0">
            <a:solidFill>
              <a:schemeClr val="bg1"/>
            </a:solidFill>
            <a:latin typeface="Qanelas" panose="00000500000000000000" pitchFamily="50"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0.95032</cdr:x>
      <cdr:y>0.35169</cdr:y>
    </cdr:from>
    <cdr:to>
      <cdr:x>0.96287</cdr:x>
      <cdr:y>0.42101</cdr:y>
    </cdr:to>
    <cdr:cxnSp macro="">
      <cdr:nvCxnSpPr>
        <cdr:cNvPr id="3" name="Straight Arrow Connector 2">
          <a:extLst xmlns:a="http://schemas.openxmlformats.org/drawingml/2006/main">
            <a:ext uri="{FF2B5EF4-FFF2-40B4-BE49-F238E27FC236}">
              <a16:creationId xmlns:a16="http://schemas.microsoft.com/office/drawing/2014/main" id="{99B07DE3-4A18-49FB-8EA9-B4B4AE674A84}"/>
            </a:ext>
          </a:extLst>
        </cdr:cNvPr>
        <cdr:cNvCxnSpPr/>
      </cdr:nvCxnSpPr>
      <cdr:spPr>
        <a:xfrm xmlns:a="http://schemas.openxmlformats.org/drawingml/2006/main" flipV="1">
          <a:off x="9993198" y="1530317"/>
          <a:ext cx="131975" cy="301658"/>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0.91498</cdr:x>
      <cdr:y>0.17404</cdr:y>
    </cdr:from>
    <cdr:to>
      <cdr:x>0.97901</cdr:x>
      <cdr:y>0.34952</cdr:y>
    </cdr:to>
    <cdr:sp macro="" textlink="">
      <cdr:nvSpPr>
        <cdr:cNvPr id="4" name="Rectangle 3">
          <a:extLst xmlns:a="http://schemas.openxmlformats.org/drawingml/2006/main">
            <a:ext uri="{FF2B5EF4-FFF2-40B4-BE49-F238E27FC236}">
              <a16:creationId xmlns:a16="http://schemas.microsoft.com/office/drawing/2014/main" id="{86335D05-4CC9-4740-82BA-3C2EC2391B5A}"/>
            </a:ext>
          </a:extLst>
        </cdr:cNvPr>
        <cdr:cNvSpPr/>
      </cdr:nvSpPr>
      <cdr:spPr>
        <a:xfrm xmlns:a="http://schemas.openxmlformats.org/drawingml/2006/main">
          <a:off x="9621519" y="757320"/>
          <a:ext cx="673337" cy="763570"/>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LID4096" dirty="0"/>
        </a:p>
      </cdr:txBody>
    </cdr:sp>
  </cdr:relSizeAnchor>
  <cdr:relSizeAnchor xmlns:cdr="http://schemas.openxmlformats.org/drawingml/2006/chartDrawing">
    <cdr:from>
      <cdr:x>0.79073</cdr:x>
      <cdr:y>0.17491</cdr:y>
    </cdr:from>
    <cdr:to>
      <cdr:x>0.85476</cdr:x>
      <cdr:y>0.35039</cdr:y>
    </cdr:to>
    <cdr:sp macro="" textlink="">
      <cdr:nvSpPr>
        <cdr:cNvPr id="7" name="Rectangle 6">
          <a:extLst xmlns:a="http://schemas.openxmlformats.org/drawingml/2006/main">
            <a:ext uri="{FF2B5EF4-FFF2-40B4-BE49-F238E27FC236}">
              <a16:creationId xmlns:a16="http://schemas.microsoft.com/office/drawing/2014/main" id="{F93A141F-A24D-423B-8D1D-54BB0C449400}"/>
            </a:ext>
          </a:extLst>
        </cdr:cNvPr>
        <cdr:cNvSpPr/>
      </cdr:nvSpPr>
      <cdr:spPr>
        <a:xfrm xmlns:a="http://schemas.openxmlformats.org/drawingml/2006/main">
          <a:off x="8315006" y="761080"/>
          <a:ext cx="673337" cy="763570"/>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LID4096" dirty="0"/>
        </a:p>
      </cdr:txBody>
    </cdr:sp>
  </cdr:relSizeAnchor>
  <cdr:relSizeAnchor xmlns:cdr="http://schemas.openxmlformats.org/drawingml/2006/chartDrawing">
    <cdr:from>
      <cdr:x>0.83157</cdr:x>
      <cdr:y>0.35944</cdr:y>
    </cdr:from>
    <cdr:to>
      <cdr:x>0.86727</cdr:x>
      <cdr:y>0.43086</cdr:y>
    </cdr:to>
    <cdr:cxnSp macro="">
      <cdr:nvCxnSpPr>
        <cdr:cNvPr id="8" name="Straight Arrow Connector 7">
          <a:extLst xmlns:a="http://schemas.openxmlformats.org/drawingml/2006/main">
            <a:ext uri="{FF2B5EF4-FFF2-40B4-BE49-F238E27FC236}">
              <a16:creationId xmlns:a16="http://schemas.microsoft.com/office/drawing/2014/main" id="{2F30C079-D1FC-4221-8E9D-FA449211580C}"/>
            </a:ext>
          </a:extLst>
        </cdr:cNvPr>
        <cdr:cNvCxnSpPr/>
      </cdr:nvCxnSpPr>
      <cdr:spPr>
        <a:xfrm xmlns:a="http://schemas.openxmlformats.org/drawingml/2006/main" flipH="1" flipV="1">
          <a:off x="8744496" y="1564027"/>
          <a:ext cx="375340" cy="310811"/>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0.42294</cdr:x>
      <cdr:y>0.1663</cdr:y>
    </cdr:from>
    <cdr:to>
      <cdr:x>0.83553</cdr:x>
      <cdr:y>0.39159</cdr:y>
    </cdr:to>
    <cdr:cxnSp macro="">
      <cdr:nvCxnSpPr>
        <cdr:cNvPr id="3" name="Straight Arrow Connector 2">
          <a:extLst xmlns:a="http://schemas.openxmlformats.org/drawingml/2006/main">
            <a:ext uri="{FF2B5EF4-FFF2-40B4-BE49-F238E27FC236}">
              <a16:creationId xmlns:a16="http://schemas.microsoft.com/office/drawing/2014/main" id="{B823809B-6861-EC5F-F3CC-9E5EFBFC93B2}"/>
            </a:ext>
          </a:extLst>
        </cdr:cNvPr>
        <cdr:cNvCxnSpPr/>
      </cdr:nvCxnSpPr>
      <cdr:spPr>
        <a:xfrm xmlns:a="http://schemas.openxmlformats.org/drawingml/2006/main" flipV="1">
          <a:off x="4447452" y="723611"/>
          <a:ext cx="4338639" cy="980324"/>
        </a:xfrm>
        <a:prstGeom xmlns:a="http://schemas.openxmlformats.org/drawingml/2006/main" prst="straightConnector1">
          <a:avLst/>
        </a:prstGeom>
        <a:ln xmlns:a="http://schemas.openxmlformats.org/drawingml/2006/main" w="28575">
          <a:solidFill>
            <a:srgbClr val="6699FF"/>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0.53513</cdr:x>
      <cdr:y>0.20026</cdr:y>
    </cdr:from>
    <cdr:to>
      <cdr:x>0.61331</cdr:x>
      <cdr:y>0.2788</cdr:y>
    </cdr:to>
    <cdr:sp macro="" textlink="">
      <cdr:nvSpPr>
        <cdr:cNvPr id="4" name="TextBox 3">
          <a:extLst xmlns:a="http://schemas.openxmlformats.org/drawingml/2006/main">
            <a:ext uri="{FF2B5EF4-FFF2-40B4-BE49-F238E27FC236}">
              <a16:creationId xmlns:a16="http://schemas.microsoft.com/office/drawing/2014/main" id="{A41D8957-56C5-D2BC-16B3-67C93A3C5FB7}"/>
            </a:ext>
          </a:extLst>
        </cdr:cNvPr>
        <cdr:cNvSpPr txBox="1"/>
      </cdr:nvSpPr>
      <cdr:spPr>
        <a:xfrm xmlns:a="http://schemas.openxmlformats.org/drawingml/2006/main">
          <a:off x="5627255" y="871393"/>
          <a:ext cx="822036" cy="3417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600" dirty="0">
              <a:solidFill>
                <a:srgbClr val="2C63FF"/>
              </a:solidFill>
              <a:latin typeface="Qanelas Black" panose="00000A00000000000000" pitchFamily="50" charset="0"/>
            </a:rPr>
            <a:t>+62 %</a:t>
          </a:r>
          <a:endParaRPr lang="LID4096" sz="1600" dirty="0">
            <a:solidFill>
              <a:srgbClr val="2C63FF"/>
            </a:solidFill>
            <a:latin typeface="Qanelas Black" panose="00000A00000000000000" pitchFamily="50"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0.52381</cdr:x>
      <cdr:y>0.52977</cdr:y>
    </cdr:from>
    <cdr:to>
      <cdr:x>0.87674</cdr:x>
      <cdr:y>0.77962</cdr:y>
    </cdr:to>
    <cdr:cxnSp macro="">
      <cdr:nvCxnSpPr>
        <cdr:cNvPr id="2" name="Straight Connector 1">
          <a:extLst xmlns:a="http://schemas.openxmlformats.org/drawingml/2006/main">
            <a:ext uri="{FF2B5EF4-FFF2-40B4-BE49-F238E27FC236}">
              <a16:creationId xmlns:a16="http://schemas.microsoft.com/office/drawing/2014/main" id="{19F643DB-9D49-4A69-A922-E4060C55828A}"/>
            </a:ext>
          </a:extLst>
        </cdr:cNvPr>
        <cdr:cNvCxnSpPr>
          <a:cxnSpLocks xmlns:a="http://schemas.openxmlformats.org/drawingml/2006/main"/>
        </cdr:cNvCxnSpPr>
      </cdr:nvCxnSpPr>
      <cdr:spPr>
        <a:xfrm xmlns:a="http://schemas.openxmlformats.org/drawingml/2006/main" flipV="1">
          <a:off x="2823928" y="1757710"/>
          <a:ext cx="1902691" cy="828964"/>
        </a:xfrm>
        <a:prstGeom xmlns:a="http://schemas.openxmlformats.org/drawingml/2006/main" prst="line">
          <a:avLst/>
        </a:prstGeom>
        <a:ln xmlns:a="http://schemas.openxmlformats.org/drawingml/2006/main" w="28575">
          <a:solidFill>
            <a:schemeClr val="accent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cdr:x>
      <cdr:y>0.3871</cdr:y>
    </cdr:from>
    <cdr:to>
      <cdr:x>0.87331</cdr:x>
      <cdr:y>0.79632</cdr:y>
    </cdr:to>
    <cdr:cxnSp macro="">
      <cdr:nvCxnSpPr>
        <cdr:cNvPr id="5" name="Straight Connector 4">
          <a:extLst xmlns:a="http://schemas.openxmlformats.org/drawingml/2006/main">
            <a:ext uri="{FF2B5EF4-FFF2-40B4-BE49-F238E27FC236}">
              <a16:creationId xmlns:a16="http://schemas.microsoft.com/office/drawing/2014/main" id="{085A1A79-2383-58B8-5D34-36BE1F45CCB9}"/>
            </a:ext>
          </a:extLst>
        </cdr:cNvPr>
        <cdr:cNvCxnSpPr>
          <a:cxnSpLocks xmlns:a="http://schemas.openxmlformats.org/drawingml/2006/main"/>
        </cdr:cNvCxnSpPr>
      </cdr:nvCxnSpPr>
      <cdr:spPr>
        <a:xfrm xmlns:a="http://schemas.openxmlformats.org/drawingml/2006/main" flipV="1">
          <a:off x="2695575" y="1284346"/>
          <a:ext cx="2012571" cy="1357746"/>
        </a:xfrm>
        <a:prstGeom xmlns:a="http://schemas.openxmlformats.org/drawingml/2006/main" prst="line">
          <a:avLst/>
        </a:prstGeom>
        <a:ln xmlns:a="http://schemas.openxmlformats.org/drawingml/2006/main" w="28575">
          <a:solidFill>
            <a:schemeClr val="accent3"/>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6.xml><?xml version="1.0" encoding="utf-8"?>
<c:userShapes xmlns:c="http://schemas.openxmlformats.org/drawingml/2006/chart">
  <cdr:relSizeAnchor xmlns:cdr="http://schemas.openxmlformats.org/drawingml/2006/chartDrawing">
    <cdr:from>
      <cdr:x>0.8328</cdr:x>
      <cdr:y>0.10623</cdr:y>
    </cdr:from>
    <cdr:to>
      <cdr:x>0.92363</cdr:x>
      <cdr:y>0.17418</cdr:y>
    </cdr:to>
    <cdr:sp macro="" textlink="">
      <cdr:nvSpPr>
        <cdr:cNvPr id="2" name="TextBox 1">
          <a:extLst xmlns:a="http://schemas.openxmlformats.org/drawingml/2006/main">
            <a:ext uri="{FF2B5EF4-FFF2-40B4-BE49-F238E27FC236}">
              <a16:creationId xmlns:a16="http://schemas.microsoft.com/office/drawing/2014/main" id="{4D4EA7D4-23D0-C7BF-9149-F1E229515EE1}"/>
            </a:ext>
          </a:extLst>
        </cdr:cNvPr>
        <cdr:cNvSpPr txBox="1"/>
      </cdr:nvSpPr>
      <cdr:spPr>
        <a:xfrm xmlns:a="http://schemas.openxmlformats.org/drawingml/2006/main">
          <a:off x="8757356" y="462241"/>
          <a:ext cx="955213" cy="2956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400" dirty="0"/>
            <a:t>3580K</a:t>
          </a:r>
          <a:endParaRPr lang="LID4096" sz="1400" dirty="0"/>
        </a:p>
      </cdr:txBody>
    </cdr:sp>
  </cdr:relSizeAnchor>
  <cdr:relSizeAnchor xmlns:cdr="http://schemas.openxmlformats.org/drawingml/2006/chartDrawing">
    <cdr:from>
      <cdr:x>0.59874</cdr:x>
      <cdr:y>0.79951</cdr:y>
    </cdr:from>
    <cdr:to>
      <cdr:x>0.68957</cdr:x>
      <cdr:y>0.86745</cdr:y>
    </cdr:to>
    <cdr:sp macro="" textlink="">
      <cdr:nvSpPr>
        <cdr:cNvPr id="3" name="TextBox 1">
          <a:extLst xmlns:a="http://schemas.openxmlformats.org/drawingml/2006/main">
            <a:ext uri="{FF2B5EF4-FFF2-40B4-BE49-F238E27FC236}">
              <a16:creationId xmlns:a16="http://schemas.microsoft.com/office/drawing/2014/main" id="{25E2087B-45AF-634D-D6AD-BF85DBFD866C}"/>
            </a:ext>
          </a:extLst>
        </cdr:cNvPr>
        <cdr:cNvSpPr txBox="1"/>
      </cdr:nvSpPr>
      <cdr:spPr>
        <a:xfrm xmlns:a="http://schemas.openxmlformats.org/drawingml/2006/main">
          <a:off x="6296068" y="3478918"/>
          <a:ext cx="955213" cy="29566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338.2K</a:t>
          </a:r>
          <a:endParaRPr lang="LID4096" sz="1400" dirty="0"/>
        </a:p>
      </cdr:txBody>
    </cdr:sp>
  </cdr:relSizeAnchor>
  <cdr:relSizeAnchor xmlns:cdr="http://schemas.openxmlformats.org/drawingml/2006/chartDrawing">
    <cdr:from>
      <cdr:x>0.36027</cdr:x>
      <cdr:y>0.8239</cdr:y>
    </cdr:from>
    <cdr:to>
      <cdr:x>0.45111</cdr:x>
      <cdr:y>0.89185</cdr:y>
    </cdr:to>
    <cdr:sp macro="" textlink="">
      <cdr:nvSpPr>
        <cdr:cNvPr id="4" name="TextBox 1">
          <a:extLst xmlns:a="http://schemas.openxmlformats.org/drawingml/2006/main">
            <a:ext uri="{FF2B5EF4-FFF2-40B4-BE49-F238E27FC236}">
              <a16:creationId xmlns:a16="http://schemas.microsoft.com/office/drawing/2014/main" id="{25E2087B-45AF-634D-D6AD-BF85DBFD866C}"/>
            </a:ext>
          </a:extLst>
        </cdr:cNvPr>
        <cdr:cNvSpPr txBox="1"/>
      </cdr:nvSpPr>
      <cdr:spPr>
        <a:xfrm xmlns:a="http://schemas.openxmlformats.org/drawingml/2006/main">
          <a:off x="3788446" y="3585054"/>
          <a:ext cx="955213" cy="29566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215.6K</a:t>
          </a:r>
          <a:endParaRPr lang="LID4096" sz="1400" dirty="0"/>
        </a:p>
      </cdr:txBody>
    </cdr:sp>
  </cdr:relSizeAnchor>
</c:userShapes>
</file>

<file path=ppt/drawings/drawing7.xml><?xml version="1.0" encoding="utf-8"?>
<c:userShapes xmlns:c="http://schemas.openxmlformats.org/drawingml/2006/chart">
  <cdr:relSizeAnchor xmlns:cdr="http://schemas.openxmlformats.org/drawingml/2006/chartDrawing">
    <cdr:from>
      <cdr:x>0.62725</cdr:x>
      <cdr:y>0.3138</cdr:y>
    </cdr:from>
    <cdr:to>
      <cdr:x>0.81813</cdr:x>
      <cdr:y>0.45532</cdr:y>
    </cdr:to>
    <cdr:sp macro="" textlink="">
      <cdr:nvSpPr>
        <cdr:cNvPr id="5" name="TextBox 1">
          <a:extLst xmlns:a="http://schemas.openxmlformats.org/drawingml/2006/main">
            <a:ext uri="{FF2B5EF4-FFF2-40B4-BE49-F238E27FC236}">
              <a16:creationId xmlns:a16="http://schemas.microsoft.com/office/drawing/2014/main" id="{5B6B67D0-A2A0-4D3C-A6B6-1160BFDD24C9}"/>
            </a:ext>
          </a:extLst>
        </cdr:cNvPr>
        <cdr:cNvSpPr txBox="1"/>
      </cdr:nvSpPr>
      <cdr:spPr>
        <a:xfrm xmlns:a="http://schemas.openxmlformats.org/drawingml/2006/main">
          <a:off x="3250164" y="1365445"/>
          <a:ext cx="989045" cy="61582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2800" dirty="0">
              <a:solidFill>
                <a:schemeClr val="accent1"/>
              </a:solidFill>
            </a:rPr>
            <a:t>≈x3</a:t>
          </a:r>
          <a:endParaRPr lang="LID4096" sz="2800" dirty="0">
            <a:solidFill>
              <a:schemeClr val="accent1"/>
            </a:solidFill>
          </a:endParaRPr>
        </a:p>
      </cdr:txBody>
    </cdr:sp>
  </cdr:relSizeAnchor>
  <cdr:relSizeAnchor xmlns:cdr="http://schemas.openxmlformats.org/drawingml/2006/chartDrawing">
    <cdr:from>
      <cdr:x>0.55552</cdr:x>
      <cdr:y>0.23446</cdr:y>
    </cdr:from>
    <cdr:to>
      <cdr:x>0.94088</cdr:x>
      <cdr:y>0.6719</cdr:y>
    </cdr:to>
    <cdr:cxnSp macro="">
      <cdr:nvCxnSpPr>
        <cdr:cNvPr id="6" name="Straight Connector 5">
          <a:extLst xmlns:a="http://schemas.openxmlformats.org/drawingml/2006/main">
            <a:ext uri="{FF2B5EF4-FFF2-40B4-BE49-F238E27FC236}">
              <a16:creationId xmlns:a16="http://schemas.microsoft.com/office/drawing/2014/main" id="{E626A759-1AC5-4747-ACE3-6311769950B7}"/>
            </a:ext>
          </a:extLst>
        </cdr:cNvPr>
        <cdr:cNvCxnSpPr>
          <a:cxnSpLocks xmlns:a="http://schemas.openxmlformats.org/drawingml/2006/main"/>
        </cdr:cNvCxnSpPr>
      </cdr:nvCxnSpPr>
      <cdr:spPr>
        <a:xfrm xmlns:a="http://schemas.openxmlformats.org/drawingml/2006/main" flipV="1">
          <a:off x="2878494" y="1020211"/>
          <a:ext cx="1996751" cy="1903445"/>
        </a:xfrm>
        <a:prstGeom xmlns:a="http://schemas.openxmlformats.org/drawingml/2006/main" prst="line">
          <a:avLst/>
        </a:prstGeom>
        <a:ln xmlns:a="http://schemas.openxmlformats.org/drawingml/2006/main">
          <a:prstDash val="lgDashDot"/>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8.xml><?xml version="1.0" encoding="utf-8"?>
<c:userShapes xmlns:c="http://schemas.openxmlformats.org/drawingml/2006/chart">
  <cdr:relSizeAnchor xmlns:cdr="http://schemas.openxmlformats.org/drawingml/2006/chartDrawing">
    <cdr:from>
      <cdr:x>0.56344</cdr:x>
      <cdr:y>0.19801</cdr:y>
    </cdr:from>
    <cdr:to>
      <cdr:x>0.93307</cdr:x>
      <cdr:y>0.56468</cdr:y>
    </cdr:to>
    <cdr:cxnSp macro="">
      <cdr:nvCxnSpPr>
        <cdr:cNvPr id="2" name="Straight Connector 1">
          <a:extLst xmlns:a="http://schemas.openxmlformats.org/drawingml/2006/main">
            <a:ext uri="{FF2B5EF4-FFF2-40B4-BE49-F238E27FC236}">
              <a16:creationId xmlns:a16="http://schemas.microsoft.com/office/drawing/2014/main" id="{E626A759-1AC5-4747-ACE3-6311769950B7}"/>
            </a:ext>
          </a:extLst>
        </cdr:cNvPr>
        <cdr:cNvCxnSpPr>
          <a:cxnSpLocks xmlns:a="http://schemas.openxmlformats.org/drawingml/2006/main"/>
        </cdr:cNvCxnSpPr>
      </cdr:nvCxnSpPr>
      <cdr:spPr>
        <a:xfrm xmlns:a="http://schemas.openxmlformats.org/drawingml/2006/main" flipV="1">
          <a:off x="2919513" y="861591"/>
          <a:ext cx="1915299" cy="1595535"/>
        </a:xfrm>
        <a:prstGeom xmlns:a="http://schemas.openxmlformats.org/drawingml/2006/main" prst="line">
          <a:avLst/>
        </a:prstGeom>
        <a:ln xmlns:a="http://schemas.openxmlformats.org/drawingml/2006/main">
          <a:prstDash val="lgDashDot"/>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0.63595</cdr:x>
      <cdr:y>0.29772</cdr:y>
    </cdr:from>
    <cdr:to>
      <cdr:x>0.82683</cdr:x>
      <cdr:y>0.43924</cdr:y>
    </cdr:to>
    <cdr:sp macro="" textlink="">
      <cdr:nvSpPr>
        <cdr:cNvPr id="4" name="TextBox 3">
          <a:extLst xmlns:a="http://schemas.openxmlformats.org/drawingml/2006/main">
            <a:ext uri="{FF2B5EF4-FFF2-40B4-BE49-F238E27FC236}">
              <a16:creationId xmlns:a16="http://schemas.microsoft.com/office/drawing/2014/main" id="{13A61C7F-81BA-49D2-8498-05498DAABCE8}"/>
            </a:ext>
          </a:extLst>
        </cdr:cNvPr>
        <cdr:cNvSpPr txBox="1"/>
      </cdr:nvSpPr>
      <cdr:spPr>
        <a:xfrm xmlns:a="http://schemas.openxmlformats.org/drawingml/2006/main">
          <a:off x="3295261" y="1295465"/>
          <a:ext cx="989045" cy="6158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2800" dirty="0">
              <a:solidFill>
                <a:schemeClr val="accent1"/>
              </a:solidFill>
            </a:rPr>
            <a:t>x2</a:t>
          </a:r>
          <a:endParaRPr lang="LID4096" sz="2800" dirty="0">
            <a:solidFill>
              <a:schemeClr val="accent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88C213EA-9698-44D6-AF02-3AFDEC38C828}" type="datetimeFigureOut">
              <a:rPr lang="en-GB" smtClean="0"/>
              <a:t>06/09/2022</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1A0C17D6-3C5E-430B-94C7-85B22794FF92}" type="slidenum">
              <a:rPr lang="en-GB" smtClean="0"/>
              <a:t>‹#›</a:t>
            </a:fld>
            <a:endParaRPr lang="en-GB"/>
          </a:p>
        </p:txBody>
      </p:sp>
    </p:spTree>
    <p:extLst>
      <p:ext uri="{BB962C8B-B14F-4D97-AF65-F5344CB8AC3E}">
        <p14:creationId xmlns:p14="http://schemas.microsoft.com/office/powerpoint/2010/main" val="2740232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0F13DAD-A5D3-4A10-B8E9-B47DC422F97C}" type="datetimeFigureOut">
              <a:rPr lang="en-GB" smtClean="0"/>
              <a:t>06/09/2022</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18B8F78-00F0-4705-A41E-ACD13CBCDB33}" type="slidenum">
              <a:rPr lang="en-GB" smtClean="0"/>
              <a:t>‹#›</a:t>
            </a:fld>
            <a:endParaRPr lang="en-GB"/>
          </a:p>
        </p:txBody>
      </p:sp>
    </p:spTree>
    <p:extLst>
      <p:ext uri="{BB962C8B-B14F-4D97-AF65-F5344CB8AC3E}">
        <p14:creationId xmlns:p14="http://schemas.microsoft.com/office/powerpoint/2010/main" val="3709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5</a:t>
            </a:fld>
            <a:endParaRPr lang="en-GB" dirty="0"/>
          </a:p>
        </p:txBody>
      </p:sp>
    </p:spTree>
    <p:extLst>
      <p:ext uri="{BB962C8B-B14F-4D97-AF65-F5344CB8AC3E}">
        <p14:creationId xmlns:p14="http://schemas.microsoft.com/office/powerpoint/2010/main" val="3674460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18</a:t>
            </a:fld>
            <a:endParaRPr lang="en-GB"/>
          </a:p>
        </p:txBody>
      </p:sp>
    </p:spTree>
    <p:extLst>
      <p:ext uri="{BB962C8B-B14F-4D97-AF65-F5344CB8AC3E}">
        <p14:creationId xmlns:p14="http://schemas.microsoft.com/office/powerpoint/2010/main" val="1762343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Solar had a growth of 34% from last year. Wind installation grown from 10.4 GW to 15 GW.  It is now 44 GW/year now for solar PV according to </a:t>
            </a:r>
            <a:r>
              <a:rPr lang="en-GB" dirty="0" err="1"/>
              <a:t>RePowerEU</a:t>
            </a:r>
            <a:r>
              <a:rPr lang="en-GB" dirty="0"/>
              <a:t>. So should we consider this. </a:t>
            </a:r>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19</a:t>
            </a:fld>
            <a:endParaRPr lang="en-GB"/>
          </a:p>
        </p:txBody>
      </p:sp>
    </p:spTree>
    <p:extLst>
      <p:ext uri="{BB962C8B-B14F-4D97-AF65-F5344CB8AC3E}">
        <p14:creationId xmlns:p14="http://schemas.microsoft.com/office/powerpoint/2010/main" val="2021209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numbers will go even up if we consider </a:t>
            </a:r>
            <a:r>
              <a:rPr lang="en-GB" dirty="0" err="1"/>
              <a:t>RePOWEREU</a:t>
            </a:r>
            <a:r>
              <a:rPr lang="en-GB" dirty="0"/>
              <a:t>. 600 GW for solar. </a:t>
            </a:r>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20</a:t>
            </a:fld>
            <a:endParaRPr lang="en-GB"/>
          </a:p>
        </p:txBody>
      </p:sp>
    </p:spTree>
    <p:extLst>
      <p:ext uri="{BB962C8B-B14F-4D97-AF65-F5344CB8AC3E}">
        <p14:creationId xmlns:p14="http://schemas.microsoft.com/office/powerpoint/2010/main" val="3968091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21</a:t>
            </a:fld>
            <a:endParaRPr lang="en-GB"/>
          </a:p>
        </p:txBody>
      </p:sp>
    </p:spTree>
    <p:extLst>
      <p:ext uri="{BB962C8B-B14F-4D97-AF65-F5344CB8AC3E}">
        <p14:creationId xmlns:p14="http://schemas.microsoft.com/office/powerpoint/2010/main" val="3502593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22</a:t>
            </a:fld>
            <a:endParaRPr lang="en-GB"/>
          </a:p>
        </p:txBody>
      </p:sp>
    </p:spTree>
    <p:extLst>
      <p:ext uri="{BB962C8B-B14F-4D97-AF65-F5344CB8AC3E}">
        <p14:creationId xmlns:p14="http://schemas.microsoft.com/office/powerpoint/2010/main" val="377143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BE" dirty="0"/>
              <a:t>Keep this one</a:t>
            </a:r>
          </a:p>
        </p:txBody>
      </p:sp>
      <p:sp>
        <p:nvSpPr>
          <p:cNvPr id="4" name="Slide Number Placeholder 3"/>
          <p:cNvSpPr>
            <a:spLocks noGrp="1"/>
          </p:cNvSpPr>
          <p:nvPr>
            <p:ph type="sldNum" sz="quarter" idx="5"/>
          </p:nvPr>
        </p:nvSpPr>
        <p:spPr/>
        <p:txBody>
          <a:bodyPr/>
          <a:lstStyle/>
          <a:p>
            <a:fld id="{06504AC2-3758-4478-9C03-F4756FA23180}" type="slidenum">
              <a:rPr lang="en-BE" smtClean="0"/>
              <a:t>25</a:t>
            </a:fld>
            <a:endParaRPr lang="en-BE"/>
          </a:p>
        </p:txBody>
      </p:sp>
    </p:spTree>
    <p:extLst>
      <p:ext uri="{BB962C8B-B14F-4D97-AF65-F5344CB8AC3E}">
        <p14:creationId xmlns:p14="http://schemas.microsoft.com/office/powerpoint/2010/main" val="2203668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26</a:t>
            </a:fld>
            <a:endParaRPr lang="en-GB"/>
          </a:p>
        </p:txBody>
      </p:sp>
    </p:spTree>
    <p:extLst>
      <p:ext uri="{BB962C8B-B14F-4D97-AF65-F5344CB8AC3E}">
        <p14:creationId xmlns:p14="http://schemas.microsoft.com/office/powerpoint/2010/main" val="3808118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27</a:t>
            </a:fld>
            <a:endParaRPr lang="en-GB"/>
          </a:p>
        </p:txBody>
      </p:sp>
    </p:spTree>
    <p:extLst>
      <p:ext uri="{BB962C8B-B14F-4D97-AF65-F5344CB8AC3E}">
        <p14:creationId xmlns:p14="http://schemas.microsoft.com/office/powerpoint/2010/main" val="1477590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T</a:t>
            </a:r>
            <a:r>
              <a:rPr lang="en-BE" dirty="0" err="1"/>
              <a:t>hese</a:t>
            </a:r>
            <a:r>
              <a:rPr lang="en-BE" dirty="0"/>
              <a:t> numbers have changed -&gt; should be updated</a:t>
            </a:r>
          </a:p>
        </p:txBody>
      </p:sp>
      <p:sp>
        <p:nvSpPr>
          <p:cNvPr id="4" name="Slide Number Placeholder 3"/>
          <p:cNvSpPr>
            <a:spLocks noGrp="1"/>
          </p:cNvSpPr>
          <p:nvPr>
            <p:ph type="sldNum" sz="quarter" idx="5"/>
          </p:nvPr>
        </p:nvSpPr>
        <p:spPr/>
        <p:txBody>
          <a:bodyPr/>
          <a:lstStyle/>
          <a:p>
            <a:fld id="{D18B8F78-00F0-4705-A41E-ACD13CBCDB33}" type="slidenum">
              <a:rPr lang="en-GB" smtClean="0"/>
              <a:t>28</a:t>
            </a:fld>
            <a:endParaRPr lang="en-GB"/>
          </a:p>
        </p:txBody>
      </p:sp>
    </p:spTree>
    <p:extLst>
      <p:ext uri="{BB962C8B-B14F-4D97-AF65-F5344CB8AC3E}">
        <p14:creationId xmlns:p14="http://schemas.microsoft.com/office/powerpoint/2010/main" val="878805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30</a:t>
            </a:fld>
            <a:endParaRPr lang="en-GB"/>
          </a:p>
        </p:txBody>
      </p:sp>
    </p:spTree>
    <p:extLst>
      <p:ext uri="{BB962C8B-B14F-4D97-AF65-F5344CB8AC3E}">
        <p14:creationId xmlns:p14="http://schemas.microsoft.com/office/powerpoint/2010/main" val="2399109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8</a:t>
            </a:fld>
            <a:endParaRPr lang="en-GB"/>
          </a:p>
        </p:txBody>
      </p:sp>
    </p:spTree>
    <p:extLst>
      <p:ext uri="{BB962C8B-B14F-4D97-AF65-F5344CB8AC3E}">
        <p14:creationId xmlns:p14="http://schemas.microsoft.com/office/powerpoint/2010/main" val="3068165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31</a:t>
            </a:fld>
            <a:endParaRPr lang="en-GB"/>
          </a:p>
        </p:txBody>
      </p:sp>
    </p:spTree>
    <p:extLst>
      <p:ext uri="{BB962C8B-B14F-4D97-AF65-F5344CB8AC3E}">
        <p14:creationId xmlns:p14="http://schemas.microsoft.com/office/powerpoint/2010/main" val="3240798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a:t>
            </a:r>
            <a:r>
              <a:rPr lang="en-BE" dirty="0" err="1"/>
              <a:t>hange</a:t>
            </a:r>
            <a:r>
              <a:rPr lang="en-BE" dirty="0"/>
              <a:t> in LEV fleet-&gt; to be updated</a:t>
            </a:r>
          </a:p>
        </p:txBody>
      </p:sp>
      <p:sp>
        <p:nvSpPr>
          <p:cNvPr id="4" name="Slide Number Placeholder 3"/>
          <p:cNvSpPr>
            <a:spLocks noGrp="1"/>
          </p:cNvSpPr>
          <p:nvPr>
            <p:ph type="sldNum" sz="quarter" idx="5"/>
          </p:nvPr>
        </p:nvSpPr>
        <p:spPr/>
        <p:txBody>
          <a:bodyPr/>
          <a:lstStyle/>
          <a:p>
            <a:fld id="{D18B8F78-00F0-4705-A41E-ACD13CBCDB33}" type="slidenum">
              <a:rPr lang="en-GB" smtClean="0"/>
              <a:t>33</a:t>
            </a:fld>
            <a:endParaRPr lang="en-GB"/>
          </a:p>
        </p:txBody>
      </p:sp>
    </p:spTree>
    <p:extLst>
      <p:ext uri="{BB962C8B-B14F-4D97-AF65-F5344CB8AC3E}">
        <p14:creationId xmlns:p14="http://schemas.microsoft.com/office/powerpoint/2010/main" val="2949085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34</a:t>
            </a:fld>
            <a:endParaRPr lang="en-GB"/>
          </a:p>
        </p:txBody>
      </p:sp>
    </p:spTree>
    <p:extLst>
      <p:ext uri="{BB962C8B-B14F-4D97-AF65-F5344CB8AC3E}">
        <p14:creationId xmlns:p14="http://schemas.microsoft.com/office/powerpoint/2010/main" val="867611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35</a:t>
            </a:fld>
            <a:endParaRPr lang="en-GB"/>
          </a:p>
        </p:txBody>
      </p:sp>
    </p:spTree>
    <p:extLst>
      <p:ext uri="{BB962C8B-B14F-4D97-AF65-F5344CB8AC3E}">
        <p14:creationId xmlns:p14="http://schemas.microsoft.com/office/powerpoint/2010/main" val="35354680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dirty="0"/>
          </a:p>
        </p:txBody>
      </p:sp>
      <p:sp>
        <p:nvSpPr>
          <p:cNvPr id="4" name="Slide Number Placeholder 3"/>
          <p:cNvSpPr>
            <a:spLocks noGrp="1"/>
          </p:cNvSpPr>
          <p:nvPr>
            <p:ph type="sldNum" sz="quarter" idx="5"/>
          </p:nvPr>
        </p:nvSpPr>
        <p:spPr/>
        <p:txBody>
          <a:bodyPr/>
          <a:lstStyle/>
          <a:p>
            <a:fld id="{D18B8F78-00F0-4705-A41E-ACD13CBCDB33}" type="slidenum">
              <a:rPr lang="en-GB" smtClean="0"/>
              <a:t>42</a:t>
            </a:fld>
            <a:endParaRPr lang="en-GB"/>
          </a:p>
        </p:txBody>
      </p:sp>
    </p:spTree>
    <p:extLst>
      <p:ext uri="{BB962C8B-B14F-4D97-AF65-F5344CB8AC3E}">
        <p14:creationId xmlns:p14="http://schemas.microsoft.com/office/powerpoint/2010/main" val="1218498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43</a:t>
            </a:fld>
            <a:endParaRPr lang="en-GB"/>
          </a:p>
        </p:txBody>
      </p:sp>
    </p:spTree>
    <p:extLst>
      <p:ext uri="{BB962C8B-B14F-4D97-AF65-F5344CB8AC3E}">
        <p14:creationId xmlns:p14="http://schemas.microsoft.com/office/powerpoint/2010/main" val="1267264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45</a:t>
            </a:fld>
            <a:endParaRPr lang="en-GB"/>
          </a:p>
        </p:txBody>
      </p:sp>
    </p:spTree>
    <p:extLst>
      <p:ext uri="{BB962C8B-B14F-4D97-AF65-F5344CB8AC3E}">
        <p14:creationId xmlns:p14="http://schemas.microsoft.com/office/powerpoint/2010/main" val="447136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8F78-00F0-4705-A41E-ACD13CBCDB3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8444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8F78-00F0-4705-A41E-ACD13CBCDB3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447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48</a:t>
            </a:fld>
            <a:endParaRPr lang="en-GB"/>
          </a:p>
        </p:txBody>
      </p:sp>
    </p:spTree>
    <p:extLst>
      <p:ext uri="{BB962C8B-B14F-4D97-AF65-F5344CB8AC3E}">
        <p14:creationId xmlns:p14="http://schemas.microsoft.com/office/powerpoint/2010/main" val="197886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9</a:t>
            </a:fld>
            <a:endParaRPr lang="en-GB"/>
          </a:p>
        </p:txBody>
      </p:sp>
    </p:spTree>
    <p:extLst>
      <p:ext uri="{BB962C8B-B14F-4D97-AF65-F5344CB8AC3E}">
        <p14:creationId xmlns:p14="http://schemas.microsoft.com/office/powerpoint/2010/main" val="2257719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50</a:t>
            </a:fld>
            <a:endParaRPr lang="en-GB"/>
          </a:p>
        </p:txBody>
      </p:sp>
    </p:spTree>
    <p:extLst>
      <p:ext uri="{BB962C8B-B14F-4D97-AF65-F5344CB8AC3E}">
        <p14:creationId xmlns:p14="http://schemas.microsoft.com/office/powerpoint/2010/main" val="971350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8F78-00F0-4705-A41E-ACD13CBCDB3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974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8F78-00F0-4705-A41E-ACD13CBCDB3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17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12</a:t>
            </a:fld>
            <a:endParaRPr lang="en-GB"/>
          </a:p>
        </p:txBody>
      </p:sp>
    </p:spTree>
    <p:extLst>
      <p:ext uri="{BB962C8B-B14F-4D97-AF65-F5344CB8AC3E}">
        <p14:creationId xmlns:p14="http://schemas.microsoft.com/office/powerpoint/2010/main" val="4223222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+4% rise in fossil fuel electricity. This was primarily due to increase in demand. </a:t>
            </a:r>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15</a:t>
            </a:fld>
            <a:endParaRPr lang="en-GB"/>
          </a:p>
        </p:txBody>
      </p:sp>
    </p:spTree>
    <p:extLst>
      <p:ext uri="{BB962C8B-B14F-4D97-AF65-F5344CB8AC3E}">
        <p14:creationId xmlns:p14="http://schemas.microsoft.com/office/powerpoint/2010/main" val="3976987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Last 8 years, RE share grew by 9 %. Next 8 years, it should grow 33 %</a:t>
            </a:r>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16</a:t>
            </a:fld>
            <a:endParaRPr lang="en-GB"/>
          </a:p>
        </p:txBody>
      </p:sp>
    </p:spTree>
    <p:extLst>
      <p:ext uri="{BB962C8B-B14F-4D97-AF65-F5344CB8AC3E}">
        <p14:creationId xmlns:p14="http://schemas.microsoft.com/office/powerpoint/2010/main" val="2038222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BE" dirty="0"/>
              <a:t>Share of renewable increases, coal decreases, gas remain stable.</a:t>
            </a:r>
          </a:p>
          <a:p>
            <a:r>
              <a:rPr lang="en-BE" dirty="0"/>
              <a:t>Fossil fuel decrease because of coal decrease.</a:t>
            </a:r>
          </a:p>
          <a:p>
            <a:pPr marL="0" marR="0" lvl="0" indent="0" algn="l" defTabSz="914400" rtl="0" eaLnBrk="1" fontAlgn="auto" latinLnBrk="0" hangingPunct="1">
              <a:lnSpc>
                <a:spcPct val="100000"/>
              </a:lnSpc>
              <a:spcBef>
                <a:spcPts val="0"/>
              </a:spcBef>
              <a:spcAft>
                <a:spcPts val="0"/>
              </a:spcAft>
              <a:buClrTx/>
              <a:buSzTx/>
              <a:buFontTx/>
              <a:buNone/>
              <a:tabLst/>
              <a:defRPr/>
            </a:pPr>
            <a:r>
              <a:rPr lang="en-BE" dirty="0"/>
              <a:t>Total electricity generation remains stable (around 2900 TWh)</a:t>
            </a:r>
          </a:p>
          <a:p>
            <a:endParaRPr lang="LID4096" dirty="0"/>
          </a:p>
        </p:txBody>
      </p:sp>
      <p:sp>
        <p:nvSpPr>
          <p:cNvPr id="4" name="Slide Number Placeholder 3"/>
          <p:cNvSpPr>
            <a:spLocks noGrp="1"/>
          </p:cNvSpPr>
          <p:nvPr>
            <p:ph type="sldNum" sz="quarter" idx="5"/>
          </p:nvPr>
        </p:nvSpPr>
        <p:spPr/>
        <p:txBody>
          <a:bodyPr/>
          <a:lstStyle/>
          <a:p>
            <a:fld id="{D18B8F78-00F0-4705-A41E-ACD13CBCDB33}" type="slidenum">
              <a:rPr lang="en-GB" smtClean="0"/>
              <a:t>17</a:t>
            </a:fld>
            <a:endParaRPr lang="en-GB"/>
          </a:p>
        </p:txBody>
      </p:sp>
    </p:spTree>
    <p:extLst>
      <p:ext uri="{BB962C8B-B14F-4D97-AF65-F5344CB8AC3E}">
        <p14:creationId xmlns:p14="http://schemas.microsoft.com/office/powerpoint/2010/main" val="2736277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38200" y="2884488"/>
            <a:ext cx="9144000" cy="2387600"/>
          </a:xfrm>
        </p:spPr>
        <p:txBody>
          <a:bodyPr anchor="t">
            <a:normAutofit/>
          </a:bodyPr>
          <a:lstStyle>
            <a:lvl1pPr algn="l">
              <a:lnSpc>
                <a:spcPct val="100000"/>
              </a:lnSpc>
              <a:defRPr lang="de-DE" sz="4400" b="1" smtClean="0">
                <a:cs typeface="Arial" panose="020B0604020202020204" pitchFamily="34" charset="0"/>
              </a:defRPr>
            </a:lvl1pPr>
          </a:lstStyle>
          <a:p>
            <a:r>
              <a:rPr lang="de-DE" sz="4000" dirty="0">
                <a:latin typeface="+mn-lt"/>
                <a:cs typeface="Arial" panose="020B0604020202020204" pitchFamily="34" charset="0"/>
              </a:rPr>
              <a:t>Title of Presentation</a:t>
            </a:r>
            <a:endParaRPr lang="es-E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4872" y="1303560"/>
            <a:ext cx="4757197" cy="1831521"/>
          </a:xfrm>
          <a:prstGeom prst="rect">
            <a:avLst/>
          </a:prstGeom>
        </p:spPr>
      </p:pic>
    </p:spTree>
    <p:extLst>
      <p:ext uri="{BB962C8B-B14F-4D97-AF65-F5344CB8AC3E}">
        <p14:creationId xmlns:p14="http://schemas.microsoft.com/office/powerpoint/2010/main" val="3460629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723289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amp;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28600" indent="-228600">
              <a:buFontTx/>
              <a:buBlip>
                <a:blip r:embed="rId2"/>
              </a:buBlip>
              <a:defRPr/>
            </a:lvl1pPr>
            <a:lvl2pPr marL="685800" indent="-228600">
              <a:buFontTx/>
              <a:buBlip>
                <a:blip r:embed="rId2"/>
              </a:buBlip>
              <a:defRPr/>
            </a:lvl2pPr>
            <a:lvl3pPr marL="1143000" indent="-228600">
              <a:buFontTx/>
              <a:buBlip>
                <a:blip r:embed="rId3"/>
              </a:buBlip>
              <a:defRPr/>
            </a:lvl3pPr>
            <a:lvl4pPr marL="1600200" indent="-228600">
              <a:buFontTx/>
              <a:buBlip>
                <a:blip r:embed="rId4"/>
              </a:buBlip>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7" name="Title 1"/>
          <p:cNvSpPr>
            <a:spLocks noGrp="1"/>
          </p:cNvSpPr>
          <p:nvPr>
            <p:ph type="title"/>
          </p:nvPr>
        </p:nvSpPr>
        <p:spPr>
          <a:xfrm>
            <a:off x="838200" y="365125"/>
            <a:ext cx="10515600" cy="1325563"/>
          </a:xfrm>
        </p:spPr>
        <p:txBody>
          <a:bodyPr/>
          <a:lstStyle>
            <a:lvl1pPr>
              <a:defRPr b="1">
                <a:solidFill>
                  <a:schemeClr val="accent1"/>
                </a:solidFill>
              </a:defRPr>
            </a:lvl1pPr>
          </a:lstStyle>
          <a:p>
            <a:r>
              <a:rPr lang="en-US">
                <a:solidFill>
                  <a:srgbClr val="2C63FF"/>
                </a:solidFill>
              </a:rPr>
              <a:t>Click to edit Master title style</a:t>
            </a:r>
            <a:endParaRPr lang="en-GB" dirty="0"/>
          </a:p>
        </p:txBody>
      </p:sp>
      <p:sp>
        <p:nvSpPr>
          <p:cNvPr id="5" name="Slide Number Placeholder 5">
            <a:extLst>
              <a:ext uri="{FF2B5EF4-FFF2-40B4-BE49-F238E27FC236}">
                <a16:creationId xmlns:a16="http://schemas.microsoft.com/office/drawing/2014/main" id="{03BECDB0-762E-466F-A1BE-25B62BDA109A}"/>
              </a:ext>
            </a:extLst>
          </p:cNvPr>
          <p:cNvSpPr>
            <a:spLocks noGrp="1"/>
          </p:cNvSpPr>
          <p:nvPr>
            <p:ph type="sldNum" sz="quarter" idx="4"/>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1783424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solidFill>
              </a:defRPr>
            </a:lvl1pPr>
          </a:lstStyle>
          <a:p>
            <a:r>
              <a:rPr lang="en-US"/>
              <a:t>Click to edit Master title style</a:t>
            </a:r>
            <a:endParaRPr lang="es-ES"/>
          </a:p>
        </p:txBody>
      </p:sp>
      <p:sp>
        <p:nvSpPr>
          <p:cNvPr id="3" name="Content Placeholder 2"/>
          <p:cNvSpPr>
            <a:spLocks noGrp="1"/>
          </p:cNvSpPr>
          <p:nvPr>
            <p:ph sz="half" idx="1"/>
          </p:nvPr>
        </p:nvSpPr>
        <p:spPr>
          <a:xfrm>
            <a:off x="838200" y="1825625"/>
            <a:ext cx="5181600" cy="4351338"/>
          </a:xfrm>
        </p:spPr>
        <p:txBody>
          <a:bodyPr/>
          <a:lstStyle>
            <a:lvl1pPr marL="228600" indent="-228600">
              <a:buFontTx/>
              <a:buBlip>
                <a:blip r:embed="rId2"/>
              </a:buBlip>
              <a:defRPr/>
            </a:lvl1pPr>
            <a:lvl2pPr marL="685800" indent="-228600">
              <a:buFontTx/>
              <a:buBlip>
                <a:blip r:embed="rId3"/>
              </a:buBlip>
              <a:defRPr/>
            </a:lvl2pPr>
            <a:lvl3pPr marL="1143000" indent="-228600">
              <a:buFontTx/>
              <a:buBlip>
                <a:blip r:embed="rId4"/>
              </a:buBlip>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4" name="Content Placeholder 3"/>
          <p:cNvSpPr>
            <a:spLocks noGrp="1"/>
          </p:cNvSpPr>
          <p:nvPr>
            <p:ph sz="half" idx="2"/>
          </p:nvPr>
        </p:nvSpPr>
        <p:spPr>
          <a:xfrm>
            <a:off x="6172200" y="1825625"/>
            <a:ext cx="5181600" cy="4351338"/>
          </a:xfrm>
        </p:spPr>
        <p:txBody>
          <a:bodyPr/>
          <a:lstStyle>
            <a:lvl1pPr marL="228600" indent="-228600">
              <a:buFontTx/>
              <a:buBlip>
                <a:blip r:embed="rId2"/>
              </a:buBlip>
              <a:defRPr/>
            </a:lvl1pPr>
            <a:lvl2pPr marL="685800" indent="-228600">
              <a:buFontTx/>
              <a:buBlip>
                <a:blip r:embed="rId3"/>
              </a:buBlip>
              <a:defRPr/>
            </a:lvl2pPr>
            <a:lvl3pPr marL="1143000" indent="-228600">
              <a:buFontTx/>
              <a:buBlip>
                <a:blip r:embed="rId4"/>
              </a:buBlip>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5" name="Slide Number Placeholder 5">
            <a:extLst>
              <a:ext uri="{FF2B5EF4-FFF2-40B4-BE49-F238E27FC236}">
                <a16:creationId xmlns:a16="http://schemas.microsoft.com/office/drawing/2014/main" id="{A172211A-418D-407F-9C18-A2A4C481E62F}"/>
              </a:ext>
            </a:extLst>
          </p:cNvPr>
          <p:cNvSpPr>
            <a:spLocks noGrp="1"/>
          </p:cNvSpPr>
          <p:nvPr>
            <p:ph type="sldNum" sz="quarter" idx="4"/>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2125177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b="1">
                <a:solidFill>
                  <a:schemeClr val="accent1"/>
                </a:solidFill>
              </a:defRPr>
            </a:lvl1pPr>
          </a:lstStyle>
          <a:p>
            <a:r>
              <a:rPr lang="en-US"/>
              <a:t>Click to edit Master title style</a:t>
            </a:r>
            <a:endParaRPr lang="es-E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marL="228600" indent="-228600">
              <a:buFontTx/>
              <a:buBlip>
                <a:blip r:embed="rId2"/>
              </a:buBlip>
              <a:defRPr/>
            </a:lvl1pPr>
            <a:lvl2pPr marL="685800" indent="-228600">
              <a:buFontTx/>
              <a:buBlip>
                <a:blip r:embed="rId3"/>
              </a:buBlip>
              <a:defRPr/>
            </a:lvl2pPr>
            <a:lvl3pPr marL="1143000" indent="-228600">
              <a:buFontTx/>
              <a:buBlip>
                <a:blip r:embed="rId4"/>
              </a:buBlip>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marL="228600" indent="-228600">
              <a:buFontTx/>
              <a:buBlip>
                <a:blip r:embed="rId2"/>
              </a:buBlip>
              <a:defRPr/>
            </a:lvl1pPr>
            <a:lvl2pPr marL="685800" indent="-228600">
              <a:buFontTx/>
              <a:buBlip>
                <a:blip r:embed="rId3"/>
              </a:buBlip>
              <a:defRPr/>
            </a:lvl2pPr>
            <a:lvl3pPr marL="1371600" indent="-457200">
              <a:buFontTx/>
              <a:buBlip>
                <a:blip r:embed="rId4"/>
              </a:buBlip>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7" name="Slide Number Placeholder 5">
            <a:extLst>
              <a:ext uri="{FF2B5EF4-FFF2-40B4-BE49-F238E27FC236}">
                <a16:creationId xmlns:a16="http://schemas.microsoft.com/office/drawing/2014/main" id="{822963C7-757C-4631-8F7F-64967266320E}"/>
              </a:ext>
            </a:extLst>
          </p:cNvPr>
          <p:cNvSpPr>
            <a:spLocks noGrp="1"/>
          </p:cNvSpPr>
          <p:nvPr>
            <p:ph type="sldNum" sz="quarter" idx="10"/>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4199639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solidFill>
              </a:defRPr>
            </a:lvl1pPr>
          </a:lstStyle>
          <a:p>
            <a:r>
              <a:rPr lang="en-US"/>
              <a:t>Click to edit Master title style</a:t>
            </a:r>
            <a:endParaRPr lang="es-ES"/>
          </a:p>
        </p:txBody>
      </p:sp>
    </p:spTree>
    <p:extLst>
      <p:ext uri="{BB962C8B-B14F-4D97-AF65-F5344CB8AC3E}">
        <p14:creationId xmlns:p14="http://schemas.microsoft.com/office/powerpoint/2010/main" val="3613640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25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1">
                <a:solidFill>
                  <a:schemeClr val="accent1"/>
                </a:solidFill>
              </a:defRPr>
            </a:lvl1pPr>
          </a:lstStyle>
          <a:p>
            <a:r>
              <a:rPr lang="en-US"/>
              <a:t>Click to edit Master title style</a:t>
            </a:r>
            <a:endParaRPr lang="es-ES"/>
          </a:p>
        </p:txBody>
      </p:sp>
      <p:sp>
        <p:nvSpPr>
          <p:cNvPr id="3" name="Content Placeholder 2"/>
          <p:cNvSpPr>
            <a:spLocks noGrp="1"/>
          </p:cNvSpPr>
          <p:nvPr>
            <p:ph idx="1"/>
          </p:nvPr>
        </p:nvSpPr>
        <p:spPr>
          <a:xfrm>
            <a:off x="5183188" y="987425"/>
            <a:ext cx="6172200" cy="4873625"/>
          </a:xfrm>
        </p:spPr>
        <p:txBody>
          <a:bodyPr/>
          <a:lstStyle>
            <a:lvl1pPr marL="228600" indent="-228600">
              <a:buFontTx/>
              <a:buBlip>
                <a:blip r:embed="rId2"/>
              </a:buBlip>
              <a:defRPr sz="3200"/>
            </a:lvl1pPr>
            <a:lvl2pPr marL="685800" indent="-228600">
              <a:buFontTx/>
              <a:buBlip>
                <a:blip r:embed="rId3"/>
              </a:buBlip>
              <a:defRPr sz="2800"/>
            </a:lvl2pPr>
            <a:lvl3pPr marL="1143000" indent="-228600">
              <a:buFontTx/>
              <a:buBlip>
                <a:blip r:embed="rId4"/>
              </a:buBlip>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5">
            <a:extLst>
              <a:ext uri="{FF2B5EF4-FFF2-40B4-BE49-F238E27FC236}">
                <a16:creationId xmlns:a16="http://schemas.microsoft.com/office/drawing/2014/main" id="{D149C38C-3BB2-4C41-9D18-F91F8C1C48A3}"/>
              </a:ext>
            </a:extLst>
          </p:cNvPr>
          <p:cNvSpPr>
            <a:spLocks noGrp="1"/>
          </p:cNvSpPr>
          <p:nvPr>
            <p:ph type="sldNum" sz="quarter" idx="4"/>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3254601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1">
                <a:solidFill>
                  <a:schemeClr val="accent1"/>
                </a:solidFill>
              </a:defRPr>
            </a:lvl1pPr>
          </a:lstStyle>
          <a:p>
            <a:r>
              <a:rPr lang="en-US"/>
              <a:t>Click to edit Master title style</a:t>
            </a:r>
            <a:endParaRPr lang="es-E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s-E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5">
            <a:extLst>
              <a:ext uri="{FF2B5EF4-FFF2-40B4-BE49-F238E27FC236}">
                <a16:creationId xmlns:a16="http://schemas.microsoft.com/office/drawing/2014/main" id="{A19B119B-3611-4B37-AC61-C6C390ED40AE}"/>
              </a:ext>
            </a:extLst>
          </p:cNvPr>
          <p:cNvSpPr>
            <a:spLocks noGrp="1"/>
          </p:cNvSpPr>
          <p:nvPr>
            <p:ph type="sldNum" sz="quarter" idx="4"/>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504314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E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dirty="0"/>
          </a:p>
        </p:txBody>
      </p:sp>
      <p:sp>
        <p:nvSpPr>
          <p:cNvPr id="7" name="Rectangle 6"/>
          <p:cNvSpPr/>
          <p:nvPr userDrawn="1"/>
        </p:nvSpPr>
        <p:spPr>
          <a:xfrm>
            <a:off x="0" y="-1"/>
            <a:ext cx="212268" cy="6172201"/>
          </a:xfrm>
          <a:prstGeom prst="rect">
            <a:avLst/>
          </a:prstGeom>
          <a:solidFill>
            <a:srgbClr val="72D5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Rectangle 8"/>
          <p:cNvSpPr/>
          <p:nvPr userDrawn="1"/>
        </p:nvSpPr>
        <p:spPr>
          <a:xfrm>
            <a:off x="0" y="5956540"/>
            <a:ext cx="212268" cy="215660"/>
          </a:xfrm>
          <a:prstGeom prst="rect">
            <a:avLst/>
          </a:prstGeom>
          <a:solidFill>
            <a:srgbClr val="2C6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2C63FF"/>
              </a:solidFill>
            </a:endParaRPr>
          </a:p>
        </p:txBody>
      </p:sp>
      <p:pic>
        <p:nvPicPr>
          <p:cNvPr id="10" name="Picture 9"/>
          <p:cNvPicPr>
            <a:picLocks noChangeAspect="1"/>
          </p:cNvPicPr>
          <p:nvPr userDrawn="1"/>
        </p:nvPicPr>
        <p:blipFill rotWithShape="1">
          <a:blip r:embed="rId11" cstate="print">
            <a:extLst>
              <a:ext uri="{28A0092B-C50C-407E-A947-70E740481C1C}">
                <a14:useLocalDpi xmlns:a14="http://schemas.microsoft.com/office/drawing/2010/main" val="0"/>
              </a:ext>
            </a:extLst>
          </a:blip>
          <a:srcRect t="5802" r="11470" b="9380"/>
          <a:stretch/>
        </p:blipFill>
        <p:spPr>
          <a:xfrm>
            <a:off x="10190465" y="6145299"/>
            <a:ext cx="1930569" cy="695152"/>
          </a:xfrm>
          <a:prstGeom prst="rect">
            <a:avLst/>
          </a:prstGeom>
        </p:spPr>
      </p:pic>
      <p:sp>
        <p:nvSpPr>
          <p:cNvPr id="8" name="Slide Number Placeholder 5">
            <a:extLst>
              <a:ext uri="{FF2B5EF4-FFF2-40B4-BE49-F238E27FC236}">
                <a16:creationId xmlns:a16="http://schemas.microsoft.com/office/drawing/2014/main" id="{1A94E9F3-5462-4089-91E5-B526657FB979}"/>
              </a:ext>
            </a:extLst>
          </p:cNvPr>
          <p:cNvSpPr>
            <a:spLocks noGrp="1"/>
          </p:cNvSpPr>
          <p:nvPr>
            <p:ph type="sldNum" sz="quarter" idx="4"/>
          </p:nvPr>
        </p:nvSpPr>
        <p:spPr>
          <a:xfrm>
            <a:off x="341671"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FA621-F6A9-4475-967F-39ACD74EDAC6}" type="slidenum">
              <a:rPr lang="en-BE" smtClean="0"/>
              <a:pPr/>
              <a:t>‹#›</a:t>
            </a:fld>
            <a:endParaRPr lang="en-BE"/>
          </a:p>
        </p:txBody>
      </p:sp>
    </p:spTree>
    <p:extLst>
      <p:ext uri="{BB962C8B-B14F-4D97-AF65-F5344CB8AC3E}">
        <p14:creationId xmlns:p14="http://schemas.microsoft.com/office/powerpoint/2010/main" val="1333073720"/>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12"/>
        </a:buBlip>
        <a:defRPr sz="2800" kern="1200">
          <a:solidFill>
            <a:schemeClr val="accent2"/>
          </a:solidFill>
          <a:latin typeface="+mn-lt"/>
          <a:ea typeface="+mn-ea"/>
          <a:cs typeface="+mn-cs"/>
        </a:defRPr>
      </a:lvl1pPr>
      <a:lvl2pPr marL="685800" indent="-228600" algn="l" defTabSz="914400" rtl="0" eaLnBrk="1" latinLnBrk="0" hangingPunct="1">
        <a:lnSpc>
          <a:spcPct val="90000"/>
        </a:lnSpc>
        <a:spcBef>
          <a:spcPts val="500"/>
        </a:spcBef>
        <a:buFontTx/>
        <a:buBlip>
          <a:blip r:embed="rId13"/>
        </a:buBlip>
        <a:defRPr sz="2400" kern="1200">
          <a:solidFill>
            <a:schemeClr val="accent2"/>
          </a:solidFill>
          <a:latin typeface="+mn-lt"/>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accent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chart" Target="../charts/chart7.xml"/><Relationship Id="rId4" Type="http://schemas.openxmlformats.org/officeDocument/2006/relationships/hyperlink" Target="https://ec.europa.eu/eurostat/statistics-explained/index.php?title=EU_energy_mix_and_import_dependency&amp;stable=1"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ec.europa.eu/eurostat/cache/infographs/energy_balances/enbal.html?geo=EU27_2020&amp;unit=KTOE&amp;language=EN&amp;year=2020&amp;fuel=fuelFossil&amp;siec=TOTAL&amp;details=0&amp;chartOptions=0&amp;stacking=normal&amp;chartBal=&amp;chart=&amp;full=1&amp;chartBalText=&amp;order=DESC&amp;siecs=&amp;dataset=nrg_bal_c&amp;decimals=0&amp;agregates=0&amp;fuelList=fuelElectricity,fuelCombustible,fuelNonCombustible,fuelOtherPetroleum,fuelMainPetroleum,fuelOil,fuelOtherFossil,fuelFossil,fuelCoal,fuelMainFue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chart" Target="../charts/chart9.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3" Type="http://schemas.openxmlformats.org/officeDocument/2006/relationships/hyperlink" Target="https://www.bruegel.org/2022/07/european-union-demand-reduction-needs-to-cope-with-russian-gas-cuts"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alternative-fuels-observatory.ec.europa.eu/transport-mode/road/european-union-eu27"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microsoft.com/office/2014/relationships/chartEx" Target="../charts/chartEx2.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chart" Target="../charts/chart31.xml"/><Relationship Id="rId5" Type="http://schemas.openxmlformats.org/officeDocument/2006/relationships/chart" Target="../charts/chart30.xml"/><Relationship Id="rId4" Type="http://schemas.openxmlformats.org/officeDocument/2006/relationships/chart" Target="../charts/chart29.xml"/></Relationships>
</file>

<file path=ppt/slides/_rels/slide3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chart" Target="../charts/chart33.xml"/></Relationships>
</file>

<file path=ppt/slides/_rels/slide35.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chart" Target="../charts/chart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https://www.energymonitor.ai/policy/data-insight-the-permitting-problem-for-eu-wind-farms" TargetMode="External"/><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s://www.energymonitor.ai/policy/data-insight-the-permitting-problem-for-eu-wind-farms"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9.svg"/><Relationship Id="rId11" Type="http://schemas.openxmlformats.org/officeDocument/2006/relationships/hyperlink" Target="https://www.iea.org/commentaries/critical-minerals-threaten-a-decades-long-trend-of-cost-declines-for-clean-energy-technologies" TargetMode="External"/><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consilium.europa.eu/en/infographics/energy-prices-2021/"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hyperlink" Target="https://ec.europa.eu/eurostat/databrowser/view/PRC_HICP_MANR__custom_2608856/default/table?lang=en" TargetMode="External"/></Relationships>
</file>

<file path=ppt/slides/_rels/slide50.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www.climate-transparency.org/wp-content/uploads/2021/10/CT2021Turkey.pdf" TargetMode="External"/><Relationship Id="rId2" Type="http://schemas.openxmlformats.org/officeDocument/2006/relationships/chart" Target="../charts/chart45.xml"/><Relationship Id="rId1" Type="http://schemas.openxmlformats.org/officeDocument/2006/relationships/slideLayout" Target="../slideLayouts/slideLayout4.xml"/><Relationship Id="rId4" Type="http://schemas.openxmlformats.org/officeDocument/2006/relationships/chart" Target="../charts/chart46.xml"/></Relationships>
</file>

<file path=ppt/slides/_rels/slide55.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chart" Target="../charts/chart47.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chart" Target="../charts/chart49.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chart" Target="../charts/chart51.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hyperlink" Target="https://nea.is/the-national-energy-authority/energy-data/data-repository/"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energypriceindex.com/price-data" TargetMode="Externa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E0FD1-36E5-497C-BB3D-B33BA653D82F}"/>
              </a:ext>
            </a:extLst>
          </p:cNvPr>
          <p:cNvSpPr>
            <a:spLocks noGrp="1"/>
          </p:cNvSpPr>
          <p:nvPr>
            <p:ph type="ctrTitle"/>
          </p:nvPr>
        </p:nvSpPr>
        <p:spPr/>
        <p:txBody>
          <a:bodyPr/>
          <a:lstStyle/>
          <a:p>
            <a:r>
              <a:rPr lang="en-GB" dirty="0"/>
              <a:t>Power Barometer 2022 - Draft</a:t>
            </a:r>
            <a:endParaRPr lang="LID4096" dirty="0"/>
          </a:p>
        </p:txBody>
      </p:sp>
    </p:spTree>
    <p:extLst>
      <p:ext uri="{BB962C8B-B14F-4D97-AF65-F5344CB8AC3E}">
        <p14:creationId xmlns:p14="http://schemas.microsoft.com/office/powerpoint/2010/main" val="1308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18">
            <a:extLst>
              <a:ext uri="{FF2B5EF4-FFF2-40B4-BE49-F238E27FC236}">
                <a16:creationId xmlns:a16="http://schemas.microsoft.com/office/drawing/2014/main" id="{0BCF2233-9B0C-47B3-8532-BA0BC251A09C}"/>
              </a:ext>
            </a:extLst>
          </p:cNvPr>
          <p:cNvGraphicFramePr>
            <a:graphicFrameLocks noGrp="1"/>
          </p:cNvGraphicFramePr>
          <p:nvPr>
            <p:ph idx="1"/>
            <p:extLst>
              <p:ext uri="{D42A27DB-BD31-4B8C-83A1-F6EECF244321}">
                <p14:modId xmlns:p14="http://schemas.microsoft.com/office/powerpoint/2010/main" val="1435532877"/>
              </p:ext>
            </p:extLst>
          </p:nvPr>
        </p:nvGraphicFramePr>
        <p:xfrm>
          <a:off x="497093" y="1408767"/>
          <a:ext cx="9286188" cy="3753458"/>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a:extLst>
              <a:ext uri="{FF2B5EF4-FFF2-40B4-BE49-F238E27FC236}">
                <a16:creationId xmlns:a16="http://schemas.microsoft.com/office/drawing/2014/main" id="{1E9CACDC-ED13-ADEE-CAB1-3D7A537EE52D}"/>
              </a:ext>
            </a:extLst>
          </p:cNvPr>
          <p:cNvSpPr>
            <a:spLocks noGrp="1"/>
          </p:cNvSpPr>
          <p:nvPr>
            <p:ph type="title"/>
          </p:nvPr>
        </p:nvSpPr>
        <p:spPr>
          <a:xfrm>
            <a:off x="838200" y="365125"/>
            <a:ext cx="10515600" cy="765769"/>
          </a:xfrm>
        </p:spPr>
        <p:txBody>
          <a:bodyPr>
            <a:normAutofit/>
          </a:bodyPr>
          <a:lstStyle/>
          <a:p>
            <a:r>
              <a:rPr lang="en-US" sz="2400" dirty="0"/>
              <a:t>EU relies heavily on </a:t>
            </a:r>
            <a:r>
              <a:rPr lang="en-BE" sz="2400" dirty="0"/>
              <a:t>fossil fuel </a:t>
            </a:r>
            <a:r>
              <a:rPr lang="en-US" sz="2400" dirty="0"/>
              <a:t>imports for its energy</a:t>
            </a:r>
          </a:p>
        </p:txBody>
      </p:sp>
      <p:sp>
        <p:nvSpPr>
          <p:cNvPr id="7" name="TextBox 6">
            <a:extLst>
              <a:ext uri="{FF2B5EF4-FFF2-40B4-BE49-F238E27FC236}">
                <a16:creationId xmlns:a16="http://schemas.microsoft.com/office/drawing/2014/main" id="{7E2E9F1A-0CBD-42D9-98B6-8E09A7E4F1E8}"/>
              </a:ext>
            </a:extLst>
          </p:cNvPr>
          <p:cNvSpPr txBox="1"/>
          <p:nvPr/>
        </p:nvSpPr>
        <p:spPr>
          <a:xfrm>
            <a:off x="717911" y="6529545"/>
            <a:ext cx="976312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BE" sz="1200" b="0" i="0" u="none" strike="noStrike" kern="1200" cap="none" spc="0" normalizeH="0" baseline="0" noProof="0" dirty="0">
                <a:ln>
                  <a:noFill/>
                </a:ln>
                <a:solidFill>
                  <a:srgbClr val="414042"/>
                </a:solidFill>
                <a:effectLst/>
                <a:uLnTx/>
                <a:uFillTx/>
                <a:ea typeface="+mn-ea"/>
                <a:cs typeface="+mn-cs"/>
              </a:rPr>
              <a:t>Source: </a:t>
            </a:r>
            <a:r>
              <a:rPr kumimoji="0" lang="en-GB" sz="1200" b="0" i="0" u="none" strike="noStrike" kern="1200" cap="none" spc="0" normalizeH="0" baseline="0" noProof="0" dirty="0">
                <a:ln>
                  <a:noFill/>
                </a:ln>
                <a:solidFill>
                  <a:srgbClr val="414042"/>
                </a:solidFill>
                <a:effectLst/>
                <a:uLnTx/>
                <a:uFillTx/>
                <a:ea typeface="+mn-ea"/>
                <a:cs typeface="+mn-cs"/>
              </a:rPr>
              <a:t>Eurelectric based on </a:t>
            </a:r>
            <a:r>
              <a:rPr kumimoji="0" lang="en-GB" sz="1200" b="0" i="0" u="none" strike="noStrike" kern="1200" cap="none" spc="0" normalizeH="0" baseline="0" noProof="0" dirty="0">
                <a:ln>
                  <a:noFill/>
                </a:ln>
                <a:solidFill>
                  <a:schemeClr val="accent1"/>
                </a:solidFill>
                <a:effectLst/>
                <a:uLnTx/>
                <a:uFillTx/>
                <a:ea typeface="+mn-ea"/>
                <a:cs typeface="+mn-cs"/>
                <a:hlinkClick r:id="rId4">
                  <a:extLst>
                    <a:ext uri="{A12FA001-AC4F-418D-AE19-62706E023703}">
                      <ahyp:hlinkClr xmlns:ahyp="http://schemas.microsoft.com/office/drawing/2018/hyperlinkcolor" val="tx"/>
                    </a:ext>
                  </a:extLst>
                </a:hlinkClick>
              </a:rPr>
              <a:t>Eurostat</a:t>
            </a:r>
            <a:endParaRPr kumimoji="0" lang="en-BE" sz="1100" b="0" i="0" u="none" strike="noStrike" kern="1200" cap="none" spc="0" normalizeH="0" baseline="0" noProof="0" dirty="0">
              <a:ln>
                <a:noFill/>
              </a:ln>
              <a:solidFill>
                <a:schemeClr val="accent1"/>
              </a:solidFill>
              <a:effectLst/>
              <a:uLnTx/>
              <a:uFillTx/>
              <a:ea typeface="+mn-ea"/>
              <a:cs typeface="+mn-cs"/>
            </a:endParaRPr>
          </a:p>
        </p:txBody>
      </p:sp>
      <p:sp>
        <p:nvSpPr>
          <p:cNvPr id="13" name="TextBox 12">
            <a:extLst>
              <a:ext uri="{FF2B5EF4-FFF2-40B4-BE49-F238E27FC236}">
                <a16:creationId xmlns:a16="http://schemas.microsoft.com/office/drawing/2014/main" id="{F2EEA6DE-A89A-478F-8CFE-349C5FE2B0AA}"/>
              </a:ext>
            </a:extLst>
          </p:cNvPr>
          <p:cNvSpPr txBox="1"/>
          <p:nvPr/>
        </p:nvSpPr>
        <p:spPr>
          <a:xfrm>
            <a:off x="838200" y="5162752"/>
            <a:ext cx="1109153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14042"/>
                </a:solidFill>
                <a:effectLst/>
                <a:uLnTx/>
                <a:uFillTx/>
                <a:latin typeface="Qanelas"/>
                <a:ea typeface="+mn-ea"/>
                <a:cs typeface="+mn-cs"/>
              </a:rPr>
              <a:t>Natural gas &amp; Oil &amp; Petroleum  contributes to 57% to EU’s final energy consumption of which more than 90 % is imported with Russia being the leading supplier</a:t>
            </a:r>
            <a:endParaRPr kumimoji="0" lang="LID4096" sz="1400" b="0" i="0" u="none" strike="noStrike" kern="1200" cap="none" spc="0" normalizeH="0" baseline="0" noProof="0" dirty="0">
              <a:ln>
                <a:noFill/>
              </a:ln>
              <a:solidFill>
                <a:srgbClr val="414042"/>
              </a:solidFill>
              <a:effectLst/>
              <a:uLnTx/>
              <a:uFillTx/>
              <a:latin typeface="Qanelas"/>
              <a:ea typeface="+mn-ea"/>
              <a:cs typeface="+mn-cs"/>
            </a:endParaRPr>
          </a:p>
        </p:txBody>
      </p:sp>
      <p:sp>
        <p:nvSpPr>
          <p:cNvPr id="16" name="Arrow: Right 15">
            <a:extLst>
              <a:ext uri="{FF2B5EF4-FFF2-40B4-BE49-F238E27FC236}">
                <a16:creationId xmlns:a16="http://schemas.microsoft.com/office/drawing/2014/main" id="{1D3A808E-4966-41B0-AA1B-79A7873E2C0E}"/>
              </a:ext>
            </a:extLst>
          </p:cNvPr>
          <p:cNvSpPr/>
          <p:nvPr/>
        </p:nvSpPr>
        <p:spPr>
          <a:xfrm>
            <a:off x="3572758" y="3592546"/>
            <a:ext cx="1800520" cy="367645"/>
          </a:xfrm>
          <a:prstGeom prst="rightArrow">
            <a:avLst/>
          </a:prstGeom>
          <a:solidFill>
            <a:srgbClr val="ED7D3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Qanelas"/>
              <a:ea typeface="+mn-ea"/>
              <a:cs typeface="+mn-cs"/>
            </a:endParaRPr>
          </a:p>
        </p:txBody>
      </p:sp>
      <p:sp>
        <p:nvSpPr>
          <p:cNvPr id="20" name="Arrow: Right 19">
            <a:extLst>
              <a:ext uri="{FF2B5EF4-FFF2-40B4-BE49-F238E27FC236}">
                <a16:creationId xmlns:a16="http://schemas.microsoft.com/office/drawing/2014/main" id="{F3EB605A-6EE1-4067-9667-280BE343118B}"/>
              </a:ext>
            </a:extLst>
          </p:cNvPr>
          <p:cNvSpPr/>
          <p:nvPr/>
        </p:nvSpPr>
        <p:spPr>
          <a:xfrm>
            <a:off x="3572758" y="2421330"/>
            <a:ext cx="1800520" cy="367645"/>
          </a:xfrm>
          <a:prstGeom prst="rightArrow">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Qanelas"/>
              <a:ea typeface="+mn-ea"/>
              <a:cs typeface="+mn-cs"/>
            </a:endParaRPr>
          </a:p>
        </p:txBody>
      </p:sp>
      <p:sp>
        <p:nvSpPr>
          <p:cNvPr id="23" name="Arrow: Right 22">
            <a:extLst>
              <a:ext uri="{FF2B5EF4-FFF2-40B4-BE49-F238E27FC236}">
                <a16:creationId xmlns:a16="http://schemas.microsoft.com/office/drawing/2014/main" id="{53B2695F-5CB4-4297-B411-702FB60E00FE}"/>
              </a:ext>
            </a:extLst>
          </p:cNvPr>
          <p:cNvSpPr/>
          <p:nvPr/>
        </p:nvSpPr>
        <p:spPr>
          <a:xfrm>
            <a:off x="7601259" y="2531864"/>
            <a:ext cx="1800520" cy="367645"/>
          </a:xfrm>
          <a:prstGeom prst="rightArrow">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Qanelas"/>
              <a:ea typeface="+mn-ea"/>
              <a:cs typeface="+mn-cs"/>
            </a:endParaRPr>
          </a:p>
        </p:txBody>
      </p:sp>
      <p:sp>
        <p:nvSpPr>
          <p:cNvPr id="24" name="Arrow: Right 23">
            <a:extLst>
              <a:ext uri="{FF2B5EF4-FFF2-40B4-BE49-F238E27FC236}">
                <a16:creationId xmlns:a16="http://schemas.microsoft.com/office/drawing/2014/main" id="{5706E31A-9BD4-4F10-9D38-FFD4D0BBC1F3}"/>
              </a:ext>
            </a:extLst>
          </p:cNvPr>
          <p:cNvSpPr/>
          <p:nvPr/>
        </p:nvSpPr>
        <p:spPr>
          <a:xfrm>
            <a:off x="7505306" y="3745876"/>
            <a:ext cx="1800520" cy="367645"/>
          </a:xfrm>
          <a:prstGeom prst="rightArrow">
            <a:avLst/>
          </a:prstGeom>
          <a:solidFill>
            <a:srgbClr val="ED7D3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Qanelas"/>
              <a:ea typeface="+mn-ea"/>
              <a:cs typeface="+mn-cs"/>
            </a:endParaRPr>
          </a:p>
        </p:txBody>
      </p:sp>
      <p:sp>
        <p:nvSpPr>
          <p:cNvPr id="17" name="Oval 16">
            <a:extLst>
              <a:ext uri="{FF2B5EF4-FFF2-40B4-BE49-F238E27FC236}">
                <a16:creationId xmlns:a16="http://schemas.microsoft.com/office/drawing/2014/main" id="{AD1FAC5A-2739-4FCE-B689-0B544C0AEB6E}"/>
              </a:ext>
            </a:extLst>
          </p:cNvPr>
          <p:cNvSpPr/>
          <p:nvPr/>
        </p:nvSpPr>
        <p:spPr>
          <a:xfrm>
            <a:off x="9609842" y="2182957"/>
            <a:ext cx="1743958" cy="1017989"/>
          </a:xfrm>
          <a:prstGeom prst="ellips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Qanelas Black" panose="00000A00000000000000" pitchFamily="50" charset="0"/>
              </a:rPr>
              <a:t>46 % from Russia</a:t>
            </a:r>
            <a:endParaRPr kumimoji="0" lang="LID4096" sz="1800" b="0" i="0" u="none" strike="noStrike" kern="1200" cap="none" spc="0" normalizeH="0" baseline="0" noProof="0" dirty="0">
              <a:ln>
                <a:noFill/>
              </a:ln>
              <a:solidFill>
                <a:prstClr val="white"/>
              </a:solidFill>
              <a:effectLst/>
              <a:uLnTx/>
              <a:uFillTx/>
              <a:latin typeface="Qanelas Black" panose="00000A00000000000000" pitchFamily="50" charset="0"/>
            </a:endParaRPr>
          </a:p>
        </p:txBody>
      </p:sp>
      <p:sp>
        <p:nvSpPr>
          <p:cNvPr id="25" name="Oval 24">
            <a:extLst>
              <a:ext uri="{FF2B5EF4-FFF2-40B4-BE49-F238E27FC236}">
                <a16:creationId xmlns:a16="http://schemas.microsoft.com/office/drawing/2014/main" id="{1C469BD9-2EF4-4DC7-82A0-216F16AED6EA}"/>
              </a:ext>
            </a:extLst>
          </p:cNvPr>
          <p:cNvSpPr/>
          <p:nvPr/>
        </p:nvSpPr>
        <p:spPr>
          <a:xfrm>
            <a:off x="9609057" y="3484101"/>
            <a:ext cx="1743958" cy="1017989"/>
          </a:xfrm>
          <a:prstGeom prst="ellipse">
            <a:avLst/>
          </a:prstGeom>
          <a:solidFill>
            <a:srgbClr val="ED7D31"/>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Qanelas Black" panose="00000A00000000000000" pitchFamily="50" charset="0"/>
              </a:rPr>
              <a:t>23</a:t>
            </a:r>
            <a:r>
              <a:rPr kumimoji="0" lang="en-GB" sz="1800" b="0" i="0" u="none" strike="noStrike" kern="1200" cap="none" spc="0" normalizeH="0" baseline="0" noProof="0" dirty="0">
                <a:ln>
                  <a:noFill/>
                </a:ln>
                <a:solidFill>
                  <a:prstClr val="white"/>
                </a:solidFill>
                <a:effectLst/>
                <a:uLnTx/>
                <a:uFillTx/>
                <a:latin typeface="Qanelas Black" panose="00000A00000000000000" pitchFamily="50" charset="0"/>
              </a:rPr>
              <a:t> % from Russia</a:t>
            </a:r>
            <a:endParaRPr kumimoji="0" lang="LID4096" sz="1800" b="0" i="0" u="none" strike="noStrike" kern="1200" cap="none" spc="0" normalizeH="0" baseline="0" noProof="0" dirty="0">
              <a:ln>
                <a:noFill/>
              </a:ln>
              <a:solidFill>
                <a:prstClr val="white"/>
              </a:solidFill>
              <a:effectLst/>
              <a:uLnTx/>
              <a:uFillTx/>
              <a:latin typeface="Qanelas Black" panose="00000A00000000000000" pitchFamily="50" charset="0"/>
            </a:endParaRPr>
          </a:p>
        </p:txBody>
      </p:sp>
      <p:sp>
        <p:nvSpPr>
          <p:cNvPr id="27" name="TextBox 26">
            <a:extLst>
              <a:ext uri="{FF2B5EF4-FFF2-40B4-BE49-F238E27FC236}">
                <a16:creationId xmlns:a16="http://schemas.microsoft.com/office/drawing/2014/main" id="{64AC1192-39E9-4EDF-B1F1-F2DC56BFF431}"/>
              </a:ext>
            </a:extLst>
          </p:cNvPr>
          <p:cNvSpPr txBox="1"/>
          <p:nvPr/>
        </p:nvSpPr>
        <p:spPr>
          <a:xfrm>
            <a:off x="838200" y="5713423"/>
            <a:ext cx="97631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14042"/>
                </a:solidFill>
                <a:effectLst/>
                <a:uLnTx/>
                <a:uFillTx/>
                <a:latin typeface="Qanelas"/>
                <a:ea typeface="+mn-ea"/>
                <a:cs typeface="+mn-cs"/>
              </a:rPr>
              <a:t>Electricity contributed to 23 % of EU-27’s final energy consumption</a:t>
            </a:r>
            <a:endParaRPr kumimoji="0" lang="LID4096" sz="1400" b="0" i="0" u="none" strike="noStrike" kern="1200" cap="none" spc="0" normalizeH="0" baseline="0" noProof="0" dirty="0">
              <a:ln>
                <a:noFill/>
              </a:ln>
              <a:solidFill>
                <a:srgbClr val="414042"/>
              </a:solidFill>
              <a:effectLst/>
              <a:uLnTx/>
              <a:uFillTx/>
              <a:latin typeface="Qanelas"/>
              <a:ea typeface="+mn-ea"/>
              <a:cs typeface="+mn-cs"/>
            </a:endParaRPr>
          </a:p>
        </p:txBody>
      </p:sp>
      <p:graphicFrame>
        <p:nvGraphicFramePr>
          <p:cNvPr id="15" name="Chart 14">
            <a:extLst>
              <a:ext uri="{FF2B5EF4-FFF2-40B4-BE49-F238E27FC236}">
                <a16:creationId xmlns:a16="http://schemas.microsoft.com/office/drawing/2014/main" id="{47C18534-5862-7848-69D5-E9B0B3472B4F}"/>
              </a:ext>
            </a:extLst>
          </p:cNvPr>
          <p:cNvGraphicFramePr>
            <a:graphicFrameLocks/>
          </p:cNvGraphicFramePr>
          <p:nvPr>
            <p:extLst>
              <p:ext uri="{D42A27DB-BD31-4B8C-83A1-F6EECF244321}">
                <p14:modId xmlns:p14="http://schemas.microsoft.com/office/powerpoint/2010/main" val="4286007416"/>
              </p:ext>
            </p:extLst>
          </p:nvPr>
        </p:nvGraphicFramePr>
        <p:xfrm>
          <a:off x="334172" y="1502521"/>
          <a:ext cx="4912098" cy="3179304"/>
        </p:xfrm>
        <a:graphic>
          <a:graphicData uri="http://schemas.openxmlformats.org/drawingml/2006/chart">
            <c:chart xmlns:c="http://schemas.openxmlformats.org/drawingml/2006/chart" xmlns:r="http://schemas.openxmlformats.org/officeDocument/2006/relationships" r:id="rId5"/>
          </a:graphicData>
        </a:graphic>
      </p:graphicFrame>
      <p:sp>
        <p:nvSpPr>
          <p:cNvPr id="2" name="Slide Number Placeholder 1">
            <a:extLst>
              <a:ext uri="{FF2B5EF4-FFF2-40B4-BE49-F238E27FC236}">
                <a16:creationId xmlns:a16="http://schemas.microsoft.com/office/drawing/2014/main" id="{47D5DCA8-D072-4C18-8B2B-37789964A741}"/>
              </a:ext>
            </a:extLst>
          </p:cNvPr>
          <p:cNvSpPr>
            <a:spLocks noGrp="1"/>
          </p:cNvSpPr>
          <p:nvPr>
            <p:ph type="sldNum" sz="quarter" idx="4"/>
          </p:nvPr>
        </p:nvSpPr>
        <p:spPr/>
        <p:txBody>
          <a:bodyPr/>
          <a:lstStyle/>
          <a:p>
            <a:fld id="{44EFA621-F6A9-4475-967F-39ACD74EDAC6}" type="slidenum">
              <a:rPr lang="en-BE" smtClean="0"/>
              <a:pPr/>
              <a:t>10</a:t>
            </a:fld>
            <a:endParaRPr lang="en-BE"/>
          </a:p>
        </p:txBody>
      </p:sp>
    </p:spTree>
    <p:extLst>
      <p:ext uri="{BB962C8B-B14F-4D97-AF65-F5344CB8AC3E}">
        <p14:creationId xmlns:p14="http://schemas.microsoft.com/office/powerpoint/2010/main" val="3395135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A6F0B-39D7-40D1-8FEE-1AC09BC93DC8}"/>
              </a:ext>
            </a:extLst>
          </p:cNvPr>
          <p:cNvSpPr>
            <a:spLocks noGrp="1"/>
          </p:cNvSpPr>
          <p:nvPr>
            <p:ph type="title"/>
          </p:nvPr>
        </p:nvSpPr>
        <p:spPr>
          <a:xfrm>
            <a:off x="838200" y="365125"/>
            <a:ext cx="10515600" cy="813623"/>
          </a:xfrm>
        </p:spPr>
        <p:txBody>
          <a:bodyPr>
            <a:normAutofit/>
          </a:bodyPr>
          <a:lstStyle/>
          <a:p>
            <a:r>
              <a:rPr lang="en-GB" sz="2400" dirty="0"/>
              <a:t>Clean electrification can replace majority of the oil and gas</a:t>
            </a:r>
            <a:endParaRPr lang="LID4096" sz="2400" dirty="0"/>
          </a:p>
        </p:txBody>
      </p:sp>
      <p:sp>
        <p:nvSpPr>
          <p:cNvPr id="3" name="TextBox 2">
            <a:extLst>
              <a:ext uri="{FF2B5EF4-FFF2-40B4-BE49-F238E27FC236}">
                <a16:creationId xmlns:a16="http://schemas.microsoft.com/office/drawing/2014/main" id="{5A9DE289-F8AD-481A-86B6-8940D37B6FF4}"/>
              </a:ext>
            </a:extLst>
          </p:cNvPr>
          <p:cNvSpPr txBox="1"/>
          <p:nvPr/>
        </p:nvSpPr>
        <p:spPr>
          <a:xfrm>
            <a:off x="838200" y="5104496"/>
            <a:ext cx="5125039"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14042"/>
                </a:solidFill>
                <a:effectLst/>
                <a:uLnTx/>
                <a:uFillTx/>
                <a:latin typeface="Qanelas"/>
                <a:ea typeface="+mn-ea"/>
                <a:cs typeface="+mn-cs"/>
              </a:rPr>
              <a:t>57 % of gas consumed in buildings and industries sector majorly for space heating, hot water and process heating can be replaced with electricity based technologies like heat pumps, electric arc furnace </a:t>
            </a:r>
            <a:endParaRPr kumimoji="0" lang="LID4096" sz="1400" b="0" i="0" u="none" strike="noStrike" kern="1200" cap="none" spc="0" normalizeH="0" baseline="0" noProof="0" dirty="0">
              <a:ln>
                <a:noFill/>
              </a:ln>
              <a:solidFill>
                <a:srgbClr val="414042"/>
              </a:solidFill>
              <a:effectLst/>
              <a:uLnTx/>
              <a:uFillTx/>
              <a:latin typeface="Qanelas"/>
              <a:ea typeface="+mn-ea"/>
              <a:cs typeface="+mn-cs"/>
            </a:endParaRPr>
          </a:p>
        </p:txBody>
      </p:sp>
      <p:sp>
        <p:nvSpPr>
          <p:cNvPr id="7" name="TextBox 6">
            <a:extLst>
              <a:ext uri="{FF2B5EF4-FFF2-40B4-BE49-F238E27FC236}">
                <a16:creationId xmlns:a16="http://schemas.microsoft.com/office/drawing/2014/main" id="{5BE1F3AD-BC45-42BE-8A61-1E503AD945C1}"/>
              </a:ext>
            </a:extLst>
          </p:cNvPr>
          <p:cNvSpPr txBox="1"/>
          <p:nvPr/>
        </p:nvSpPr>
        <p:spPr>
          <a:xfrm>
            <a:off x="6228761" y="5084547"/>
            <a:ext cx="512503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14042"/>
                </a:solidFill>
                <a:effectLst/>
                <a:uLnTx/>
                <a:uFillTx/>
                <a:latin typeface="Qanelas"/>
                <a:ea typeface="+mn-ea"/>
                <a:cs typeface="+mn-cs"/>
              </a:rPr>
              <a:t>63 % of oil in the EU is consumed in transport sector with 48 % in the road transport. E-Mobility has huge potential to replace this oil.</a:t>
            </a:r>
            <a:endParaRPr kumimoji="0" lang="LID4096" sz="1400" b="0" i="0" u="none" strike="noStrike" kern="1200" cap="none" spc="0" normalizeH="0" baseline="0" noProof="0" dirty="0">
              <a:ln>
                <a:noFill/>
              </a:ln>
              <a:solidFill>
                <a:srgbClr val="414042"/>
              </a:solidFill>
              <a:effectLst/>
              <a:uLnTx/>
              <a:uFillTx/>
              <a:latin typeface="Qanelas"/>
              <a:ea typeface="+mn-ea"/>
              <a:cs typeface="+mn-cs"/>
            </a:endParaRPr>
          </a:p>
        </p:txBody>
      </p:sp>
      <p:sp>
        <p:nvSpPr>
          <p:cNvPr id="8" name="TextBox 7">
            <a:extLst>
              <a:ext uri="{FF2B5EF4-FFF2-40B4-BE49-F238E27FC236}">
                <a16:creationId xmlns:a16="http://schemas.microsoft.com/office/drawing/2014/main" id="{299CDC05-8608-4BFE-9560-08F39418204E}"/>
              </a:ext>
            </a:extLst>
          </p:cNvPr>
          <p:cNvSpPr txBox="1"/>
          <p:nvPr/>
        </p:nvSpPr>
        <p:spPr>
          <a:xfrm>
            <a:off x="567555" y="6550684"/>
            <a:ext cx="976312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BE" sz="1200" b="0" i="0" u="none" strike="noStrike" kern="1200" cap="none" spc="0" normalizeH="0" baseline="0" noProof="0" dirty="0">
                <a:ln>
                  <a:noFill/>
                </a:ln>
                <a:solidFill>
                  <a:prstClr val="black"/>
                </a:solidFill>
                <a:effectLst/>
                <a:uLnTx/>
                <a:uFillTx/>
                <a:ea typeface="+mn-ea"/>
                <a:cs typeface="+mn-cs"/>
              </a:rPr>
              <a:t>Source: </a:t>
            </a:r>
            <a:r>
              <a:rPr kumimoji="0" lang="en-GB" sz="1200" b="0" i="0" u="none" strike="noStrike" kern="1200" cap="none" spc="0" normalizeH="0" baseline="0" noProof="0" dirty="0">
                <a:ln>
                  <a:noFill/>
                </a:ln>
                <a:solidFill>
                  <a:prstClr val="black"/>
                </a:solidFill>
                <a:effectLst/>
                <a:uLnTx/>
                <a:uFillTx/>
                <a:ea typeface="+mn-ea"/>
                <a:cs typeface="+mn-cs"/>
              </a:rPr>
              <a:t>Eurostat (</a:t>
            </a:r>
            <a:r>
              <a:rPr kumimoji="0" lang="en-GB" sz="1200" b="0" i="0" u="none" strike="noStrike" kern="1200" cap="none" spc="0" normalizeH="0" baseline="0" noProof="0" dirty="0" err="1">
                <a:ln>
                  <a:noFill/>
                </a:ln>
                <a:solidFill>
                  <a:prstClr val="black"/>
                </a:solidFill>
                <a:effectLst/>
                <a:uLnTx/>
                <a:uFillTx/>
                <a:ea typeface="+mn-ea"/>
                <a:cs typeface="+mn-cs"/>
              </a:rPr>
              <a:t>nrg_cb_oil</a:t>
            </a:r>
            <a:r>
              <a:rPr kumimoji="0" lang="en-GB" sz="1200" b="0" i="0" u="none" strike="noStrike" kern="1200" cap="none" spc="0" normalizeH="0" baseline="0" noProof="0" dirty="0">
                <a:ln>
                  <a:noFill/>
                </a:ln>
                <a:solidFill>
                  <a:prstClr val="black"/>
                </a:solidFill>
                <a:effectLst/>
                <a:uLnTx/>
                <a:uFillTx/>
                <a:ea typeface="+mn-ea"/>
                <a:cs typeface="+mn-cs"/>
              </a:rPr>
              <a:t>) for oil consumption, </a:t>
            </a:r>
            <a:r>
              <a:rPr kumimoji="0" lang="en-GB" sz="1200" b="0" i="0" u="none" strike="noStrike" kern="1200" cap="none" spc="0" normalizeH="0" baseline="0" noProof="0" dirty="0">
                <a:ln>
                  <a:noFill/>
                </a:ln>
                <a:solidFill>
                  <a:schemeClr val="accent1"/>
                </a:solidFill>
                <a:effectLst/>
                <a:uLnTx/>
                <a:uFillTx/>
                <a:ea typeface="+mn-ea"/>
                <a:cs typeface="+mn-cs"/>
                <a:hlinkClick r:id="rId3">
                  <a:extLst>
                    <a:ext uri="{A12FA001-AC4F-418D-AE19-62706E023703}">
                      <ahyp:hlinkClr xmlns:ahyp="http://schemas.microsoft.com/office/drawing/2018/hyperlinkcolor" val="tx"/>
                    </a:ext>
                  </a:extLst>
                </a:hlinkClick>
              </a:rPr>
              <a:t>Eurostat energy balance </a:t>
            </a:r>
            <a:r>
              <a:rPr kumimoji="0" lang="en-GB" sz="1200" b="0" i="0" u="none" strike="noStrike" kern="1200" cap="none" spc="0" normalizeH="0" baseline="0" noProof="0" dirty="0">
                <a:ln>
                  <a:noFill/>
                </a:ln>
                <a:solidFill>
                  <a:prstClr val="black"/>
                </a:solidFill>
                <a:effectLst/>
                <a:uLnTx/>
                <a:uFillTx/>
                <a:ea typeface="+mn-ea"/>
                <a:cs typeface="+mn-cs"/>
              </a:rPr>
              <a:t>for gas consumption</a:t>
            </a:r>
            <a:endParaRPr kumimoji="0" lang="en-BE" sz="1100" b="0" i="0" u="none" strike="noStrike" kern="1200" cap="none" spc="0" normalizeH="0" baseline="0" noProof="0" dirty="0">
              <a:ln>
                <a:noFill/>
              </a:ln>
              <a:solidFill>
                <a:prstClr val="black"/>
              </a:solidFill>
              <a:effectLst/>
              <a:uLnTx/>
              <a:uFillTx/>
              <a:ea typeface="+mn-ea"/>
              <a:cs typeface="+mn-cs"/>
            </a:endParaRPr>
          </a:p>
        </p:txBody>
      </p:sp>
      <p:graphicFrame>
        <p:nvGraphicFramePr>
          <p:cNvPr id="10" name="Content Placeholder 9">
            <a:extLst>
              <a:ext uri="{FF2B5EF4-FFF2-40B4-BE49-F238E27FC236}">
                <a16:creationId xmlns:a16="http://schemas.microsoft.com/office/drawing/2014/main" id="{602B7E3B-9827-46B6-8F17-9D9105ABFF6C}"/>
              </a:ext>
            </a:extLst>
          </p:cNvPr>
          <p:cNvGraphicFramePr>
            <a:graphicFrameLocks noGrp="1"/>
          </p:cNvGraphicFramePr>
          <p:nvPr>
            <p:ph sz="half" idx="1"/>
            <p:extLst>
              <p:ext uri="{D42A27DB-BD31-4B8C-83A1-F6EECF244321}">
                <p14:modId xmlns:p14="http://schemas.microsoft.com/office/powerpoint/2010/main" val="2510418432"/>
              </p:ext>
            </p:extLst>
          </p:nvPr>
        </p:nvGraphicFramePr>
        <p:xfrm>
          <a:off x="838200" y="1415826"/>
          <a:ext cx="4160041" cy="34570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ontent Placeholder 10">
            <a:extLst>
              <a:ext uri="{FF2B5EF4-FFF2-40B4-BE49-F238E27FC236}">
                <a16:creationId xmlns:a16="http://schemas.microsoft.com/office/drawing/2014/main" id="{4FD888A3-B29D-48FD-B38E-B28312CEAA36}"/>
              </a:ext>
            </a:extLst>
          </p:cNvPr>
          <p:cNvGraphicFramePr>
            <a:graphicFrameLocks noGrp="1"/>
          </p:cNvGraphicFramePr>
          <p:nvPr>
            <p:ph sz="half" idx="2"/>
            <p:extLst>
              <p:ext uri="{D42A27DB-BD31-4B8C-83A1-F6EECF244321}">
                <p14:modId xmlns:p14="http://schemas.microsoft.com/office/powerpoint/2010/main" val="369225488"/>
              </p:ext>
            </p:extLst>
          </p:nvPr>
        </p:nvGraphicFramePr>
        <p:xfrm>
          <a:off x="6356927" y="1489778"/>
          <a:ext cx="4652818" cy="3219197"/>
        </p:xfrm>
        <a:graphic>
          <a:graphicData uri="http://schemas.openxmlformats.org/drawingml/2006/chart">
            <c:chart xmlns:c="http://schemas.openxmlformats.org/drawingml/2006/chart" xmlns:r="http://schemas.openxmlformats.org/officeDocument/2006/relationships" r:id="rId5"/>
          </a:graphicData>
        </a:graphic>
      </p:graphicFrame>
      <p:sp>
        <p:nvSpPr>
          <p:cNvPr id="4" name="Slide Number Placeholder 3">
            <a:extLst>
              <a:ext uri="{FF2B5EF4-FFF2-40B4-BE49-F238E27FC236}">
                <a16:creationId xmlns:a16="http://schemas.microsoft.com/office/drawing/2014/main" id="{F6B5863C-5633-41C3-A23B-B0BA6A9C2CD1}"/>
              </a:ext>
            </a:extLst>
          </p:cNvPr>
          <p:cNvSpPr>
            <a:spLocks noGrp="1"/>
          </p:cNvSpPr>
          <p:nvPr>
            <p:ph type="sldNum" sz="quarter" idx="4"/>
          </p:nvPr>
        </p:nvSpPr>
        <p:spPr/>
        <p:txBody>
          <a:bodyPr/>
          <a:lstStyle/>
          <a:p>
            <a:fld id="{44EFA621-F6A9-4475-967F-39ACD74EDAC6}" type="slidenum">
              <a:rPr lang="en-BE" smtClean="0"/>
              <a:pPr/>
              <a:t>11</a:t>
            </a:fld>
            <a:endParaRPr lang="en-BE"/>
          </a:p>
        </p:txBody>
      </p:sp>
    </p:spTree>
    <p:extLst>
      <p:ext uri="{BB962C8B-B14F-4D97-AF65-F5344CB8AC3E}">
        <p14:creationId xmlns:p14="http://schemas.microsoft.com/office/powerpoint/2010/main" val="3594909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773AC971-F173-F03D-8FFD-937061E73FD7}"/>
              </a:ext>
            </a:extLst>
          </p:cNvPr>
          <p:cNvSpPr>
            <a:spLocks noGrp="1"/>
          </p:cNvSpPr>
          <p:nvPr>
            <p:ph type="title"/>
          </p:nvPr>
        </p:nvSpPr>
        <p:spPr>
          <a:xfrm>
            <a:off x="838200" y="365126"/>
            <a:ext cx="10515600" cy="903094"/>
          </a:xfrm>
        </p:spPr>
        <p:txBody>
          <a:bodyPr>
            <a:normAutofit/>
          </a:bodyPr>
          <a:lstStyle/>
          <a:p>
            <a:r>
              <a:rPr lang="en-US" sz="2400" dirty="0"/>
              <a:t>Need preparedness for next winter</a:t>
            </a:r>
          </a:p>
        </p:txBody>
      </p:sp>
      <p:sp>
        <p:nvSpPr>
          <p:cNvPr id="22" name="Slide Number Placeholder 5">
            <a:extLst>
              <a:ext uri="{FF2B5EF4-FFF2-40B4-BE49-F238E27FC236}">
                <a16:creationId xmlns:a16="http://schemas.microsoft.com/office/drawing/2014/main" id="{E93B33F3-2859-4344-9AA2-C72C29561BD1}"/>
              </a:ext>
            </a:extLst>
          </p:cNvPr>
          <p:cNvSpPr>
            <a:spLocks noGrp="1"/>
          </p:cNvSpPr>
          <p:nvPr>
            <p:ph type="sldNum" sz="quarter" idx="4"/>
          </p:nvPr>
        </p:nvSpPr>
        <p:spPr>
          <a:prstGeom prst="rect">
            <a:avLst/>
          </a:prstGeom>
        </p:spPr>
        <p:txBody>
          <a:bodyPr vert="horz" lIns="91440" tIns="45720" rIns="91440" bIns="45720" rtlCol="0" anchor="ctr"/>
          <a:lstStyle>
            <a:lvl1pPr algn="l">
              <a:defRPr sz="1200">
                <a:solidFill>
                  <a:schemeClr val="tx1">
                    <a:tint val="75000"/>
                  </a:schemeClr>
                </a:solidFill>
              </a:defRPr>
            </a:lvl1pPr>
          </a:lstStyle>
          <a:p>
            <a:fld id="{3441A166-B29E-4E51-9043-0D244441FE17}" type="slidenum">
              <a:rPr lang="en-BE" smtClean="0"/>
              <a:pPr/>
              <a:t>12</a:t>
            </a:fld>
            <a:endParaRPr lang="en-BE"/>
          </a:p>
        </p:txBody>
      </p:sp>
      <p:sp>
        <p:nvSpPr>
          <p:cNvPr id="8" name="TextBox 7">
            <a:extLst>
              <a:ext uri="{FF2B5EF4-FFF2-40B4-BE49-F238E27FC236}">
                <a16:creationId xmlns:a16="http://schemas.microsoft.com/office/drawing/2014/main" id="{CDAC4FC4-E540-610A-AF70-F8C0C87C4C2E}"/>
              </a:ext>
            </a:extLst>
          </p:cNvPr>
          <p:cNvSpPr txBox="1"/>
          <p:nvPr/>
        </p:nvSpPr>
        <p:spPr>
          <a:xfrm>
            <a:off x="574157" y="6281279"/>
            <a:ext cx="9898913" cy="646331"/>
          </a:xfrm>
          <a:prstGeom prst="rect">
            <a:avLst/>
          </a:prstGeom>
          <a:noFill/>
        </p:spPr>
        <p:txBody>
          <a:bodyPr wrap="square" rtlCol="0">
            <a:spAutoFit/>
          </a:bodyPr>
          <a:lstStyle/>
          <a:p>
            <a:r>
              <a:rPr lang="en-GB" sz="1200" dirty="0">
                <a:effectLst/>
                <a:cs typeface="Calibri" panose="020F0502020204030204" pitchFamily="34" charset="0"/>
              </a:rPr>
              <a:t>Note: Russian gas supply which </a:t>
            </a:r>
            <a:r>
              <a:rPr lang="en-GB" sz="1200" dirty="0">
                <a:cs typeface="Calibri" panose="020F0502020204030204" pitchFamily="34" charset="0"/>
              </a:rPr>
              <a:t>has already reduced has been assumed to gradually shut off by November 2022</a:t>
            </a:r>
            <a:endParaRPr lang="en-GB" sz="1200" dirty="0">
              <a:effectLst/>
              <a:cs typeface="Calibri" panose="020F0502020204030204" pitchFamily="34" charset="0"/>
            </a:endParaRPr>
          </a:p>
          <a:p>
            <a:r>
              <a:rPr lang="en-BE" sz="1200" dirty="0">
                <a:effectLst/>
                <a:cs typeface="Calibri" panose="020F0502020204030204" pitchFamily="34" charset="0"/>
              </a:rPr>
              <a:t>Source: </a:t>
            </a:r>
            <a:r>
              <a:rPr lang="en-GB" sz="1200" dirty="0">
                <a:cs typeface="Calibri" panose="020F0502020204030204" pitchFamily="34" charset="0"/>
              </a:rPr>
              <a:t>Estimated based on </a:t>
            </a:r>
            <a:r>
              <a:rPr lang="en-GB" sz="1200" dirty="0">
                <a:solidFill>
                  <a:schemeClr val="accent1"/>
                </a:solidFill>
                <a:cs typeface="Calibri" panose="020F0502020204030204" pitchFamily="34" charset="0"/>
                <a:hlinkClick r:id="rId3">
                  <a:extLst>
                    <a:ext uri="{A12FA001-AC4F-418D-AE19-62706E023703}">
                      <ahyp:hlinkClr xmlns:ahyp="http://schemas.microsoft.com/office/drawing/2018/hyperlinkcolor" val="tx"/>
                    </a:ext>
                  </a:extLst>
                </a:hlinkClick>
              </a:rPr>
              <a:t>Bruegel’s data </a:t>
            </a:r>
            <a:r>
              <a:rPr lang="en-GB" sz="1200" dirty="0">
                <a:cs typeface="Calibri" panose="020F0502020204030204" pitchFamily="34" charset="0"/>
              </a:rPr>
              <a:t>on gas imports in 2022 first semester, Eurostat’s data of natural gas demand, Historic minimum data from ENTSO-G</a:t>
            </a:r>
            <a:endParaRPr lang="en-BE" sz="1100" dirty="0">
              <a:cs typeface="Calibri" panose="020F0502020204030204" pitchFamily="34" charset="0"/>
            </a:endParaRPr>
          </a:p>
        </p:txBody>
      </p:sp>
      <p:sp>
        <p:nvSpPr>
          <p:cNvPr id="5" name="TextBox 4">
            <a:extLst>
              <a:ext uri="{FF2B5EF4-FFF2-40B4-BE49-F238E27FC236}">
                <a16:creationId xmlns:a16="http://schemas.microsoft.com/office/drawing/2014/main" id="{3BD1374D-D84B-AD1F-725C-DAA831ED4D93}"/>
              </a:ext>
            </a:extLst>
          </p:cNvPr>
          <p:cNvSpPr txBox="1"/>
          <p:nvPr/>
        </p:nvSpPr>
        <p:spPr>
          <a:xfrm>
            <a:off x="6599375" y="2150655"/>
            <a:ext cx="5252027" cy="830997"/>
          </a:xfrm>
          <a:prstGeom prst="rect">
            <a:avLst/>
          </a:prstGeom>
          <a:noFill/>
        </p:spPr>
        <p:txBody>
          <a:bodyPr wrap="square" rtlCol="0">
            <a:spAutoFit/>
          </a:bodyPr>
          <a:lstStyle/>
          <a:p>
            <a:r>
              <a:rPr lang="en-GB" sz="1600" dirty="0">
                <a:solidFill>
                  <a:srgbClr val="414042"/>
                </a:solidFill>
              </a:rPr>
              <a:t>80 % storage along with 15 % national demand reduction plan of the EC would ensure a minimum 18 % storage level by March 2023 even if Russia cuts off full supply</a:t>
            </a:r>
            <a:endParaRPr lang="LID4096" sz="1600" dirty="0">
              <a:solidFill>
                <a:srgbClr val="414042"/>
              </a:solidFill>
            </a:endParaRPr>
          </a:p>
        </p:txBody>
      </p:sp>
      <p:sp>
        <p:nvSpPr>
          <p:cNvPr id="20" name="TextBox 19">
            <a:extLst>
              <a:ext uri="{FF2B5EF4-FFF2-40B4-BE49-F238E27FC236}">
                <a16:creationId xmlns:a16="http://schemas.microsoft.com/office/drawing/2014/main" id="{9A9D4600-9190-3CCA-B2F0-8051C4065971}"/>
              </a:ext>
            </a:extLst>
          </p:cNvPr>
          <p:cNvSpPr txBox="1"/>
          <p:nvPr/>
        </p:nvSpPr>
        <p:spPr>
          <a:xfrm>
            <a:off x="6599373" y="4066385"/>
            <a:ext cx="5252027" cy="369332"/>
          </a:xfrm>
          <a:prstGeom prst="rect">
            <a:avLst/>
          </a:prstGeom>
          <a:noFill/>
        </p:spPr>
        <p:txBody>
          <a:bodyPr wrap="square" rtlCol="0">
            <a:spAutoFit/>
          </a:bodyPr>
          <a:lstStyle/>
          <a:p>
            <a:r>
              <a:rPr lang="en-GB" dirty="0">
                <a:solidFill>
                  <a:srgbClr val="414042"/>
                </a:solidFill>
              </a:rPr>
              <a:t>What could be done? </a:t>
            </a:r>
            <a:endParaRPr lang="LID4096" dirty="0">
              <a:solidFill>
                <a:srgbClr val="414042"/>
              </a:solidFill>
            </a:endParaRPr>
          </a:p>
        </p:txBody>
      </p:sp>
      <p:sp>
        <p:nvSpPr>
          <p:cNvPr id="6" name="Rectangle 5">
            <a:extLst>
              <a:ext uri="{FF2B5EF4-FFF2-40B4-BE49-F238E27FC236}">
                <a16:creationId xmlns:a16="http://schemas.microsoft.com/office/drawing/2014/main" id="{6F386BC2-BA2E-5B61-3A06-0A3B16473317}"/>
              </a:ext>
            </a:extLst>
          </p:cNvPr>
          <p:cNvSpPr/>
          <p:nvPr/>
        </p:nvSpPr>
        <p:spPr>
          <a:xfrm>
            <a:off x="7281134" y="4756342"/>
            <a:ext cx="3888511"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Rapid heat pump deployment</a:t>
            </a:r>
            <a:endParaRPr lang="LID4096" sz="1600" dirty="0"/>
          </a:p>
        </p:txBody>
      </p:sp>
      <p:sp>
        <p:nvSpPr>
          <p:cNvPr id="21" name="Rectangle 20">
            <a:extLst>
              <a:ext uri="{FF2B5EF4-FFF2-40B4-BE49-F238E27FC236}">
                <a16:creationId xmlns:a16="http://schemas.microsoft.com/office/drawing/2014/main" id="{80AB6DE3-48BF-EA7A-C2F2-296FA70E7EF5}"/>
              </a:ext>
            </a:extLst>
          </p:cNvPr>
          <p:cNvSpPr/>
          <p:nvPr/>
        </p:nvSpPr>
        <p:spPr>
          <a:xfrm>
            <a:off x="7281132" y="4448877"/>
            <a:ext cx="3888511"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Energy savings/efficiency measures</a:t>
            </a:r>
            <a:endParaRPr lang="LID4096" sz="1600" dirty="0"/>
          </a:p>
        </p:txBody>
      </p:sp>
      <p:sp>
        <p:nvSpPr>
          <p:cNvPr id="23" name="Rectangle 22">
            <a:extLst>
              <a:ext uri="{FF2B5EF4-FFF2-40B4-BE49-F238E27FC236}">
                <a16:creationId xmlns:a16="http://schemas.microsoft.com/office/drawing/2014/main" id="{22364080-0D31-7A48-D3B6-AD7C9F300C91}"/>
              </a:ext>
            </a:extLst>
          </p:cNvPr>
          <p:cNvSpPr/>
          <p:nvPr/>
        </p:nvSpPr>
        <p:spPr>
          <a:xfrm>
            <a:off x="7281135" y="5386399"/>
            <a:ext cx="3888511" cy="4567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Accelerate RES, Delayed Nuclear phase out, Gas  switching</a:t>
            </a:r>
            <a:endParaRPr lang="LID4096" sz="1600" dirty="0"/>
          </a:p>
        </p:txBody>
      </p:sp>
      <p:sp>
        <p:nvSpPr>
          <p:cNvPr id="24" name="Rectangle 23">
            <a:extLst>
              <a:ext uri="{FF2B5EF4-FFF2-40B4-BE49-F238E27FC236}">
                <a16:creationId xmlns:a16="http://schemas.microsoft.com/office/drawing/2014/main" id="{FAEC7795-AE9F-BFA6-75D9-13E148740C2B}"/>
              </a:ext>
            </a:extLst>
          </p:cNvPr>
          <p:cNvSpPr/>
          <p:nvPr/>
        </p:nvSpPr>
        <p:spPr>
          <a:xfrm>
            <a:off x="7281135" y="5878180"/>
            <a:ext cx="3888511" cy="4567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Industrial Demand Reduction</a:t>
            </a:r>
            <a:endParaRPr lang="LID4096" sz="1600" dirty="0"/>
          </a:p>
        </p:txBody>
      </p:sp>
      <p:sp>
        <p:nvSpPr>
          <p:cNvPr id="25" name="Rectangle 24">
            <a:extLst>
              <a:ext uri="{FF2B5EF4-FFF2-40B4-BE49-F238E27FC236}">
                <a16:creationId xmlns:a16="http://schemas.microsoft.com/office/drawing/2014/main" id="{AC739BBF-F585-4A85-6143-1044ED39A2D2}"/>
              </a:ext>
            </a:extLst>
          </p:cNvPr>
          <p:cNvSpPr/>
          <p:nvPr/>
        </p:nvSpPr>
        <p:spPr>
          <a:xfrm>
            <a:off x="7281134" y="5081682"/>
            <a:ext cx="3888511"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Ensure sufficient LNG infrastructure</a:t>
            </a:r>
            <a:endParaRPr lang="LID4096" sz="1600" dirty="0"/>
          </a:p>
        </p:txBody>
      </p:sp>
      <p:sp>
        <p:nvSpPr>
          <p:cNvPr id="19" name="TextBox 18">
            <a:extLst>
              <a:ext uri="{FF2B5EF4-FFF2-40B4-BE49-F238E27FC236}">
                <a16:creationId xmlns:a16="http://schemas.microsoft.com/office/drawing/2014/main" id="{7B8ADEA6-1E1E-B41C-0F30-9EAE2EA89AA4}"/>
              </a:ext>
            </a:extLst>
          </p:cNvPr>
          <p:cNvSpPr txBox="1"/>
          <p:nvPr/>
        </p:nvSpPr>
        <p:spPr>
          <a:xfrm>
            <a:off x="6599375" y="1238751"/>
            <a:ext cx="5252027" cy="830997"/>
          </a:xfrm>
          <a:prstGeom prst="rect">
            <a:avLst/>
          </a:prstGeom>
          <a:noFill/>
        </p:spPr>
        <p:txBody>
          <a:bodyPr wrap="square" rtlCol="0">
            <a:spAutoFit/>
          </a:bodyPr>
          <a:lstStyle/>
          <a:p>
            <a:r>
              <a:rPr lang="en-GB" sz="1600" dirty="0">
                <a:solidFill>
                  <a:srgbClr val="414042"/>
                </a:solidFill>
              </a:rPr>
              <a:t>EU members have begun filling their storages. As of end-August they were 80 % full and is well on track to achieve 80 % target for November as per SOS regulation </a:t>
            </a:r>
            <a:endParaRPr lang="LID4096" sz="1600" dirty="0">
              <a:solidFill>
                <a:srgbClr val="414042"/>
              </a:solidFill>
            </a:endParaRPr>
          </a:p>
        </p:txBody>
      </p:sp>
      <p:graphicFrame>
        <p:nvGraphicFramePr>
          <p:cNvPr id="9" name="Chart 8">
            <a:extLst>
              <a:ext uri="{FF2B5EF4-FFF2-40B4-BE49-F238E27FC236}">
                <a16:creationId xmlns:a16="http://schemas.microsoft.com/office/drawing/2014/main" id="{83F5FD75-3DFC-742F-6263-22427C9805CE}"/>
              </a:ext>
            </a:extLst>
          </p:cNvPr>
          <p:cNvGraphicFramePr>
            <a:graphicFrameLocks/>
          </p:cNvGraphicFramePr>
          <p:nvPr/>
        </p:nvGraphicFramePr>
        <p:xfrm>
          <a:off x="464105" y="1570038"/>
          <a:ext cx="6047547" cy="4082617"/>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638BFDB5-CA3F-FD71-48AE-088B6CEDBF50}"/>
              </a:ext>
            </a:extLst>
          </p:cNvPr>
          <p:cNvSpPr txBox="1"/>
          <p:nvPr/>
        </p:nvSpPr>
        <p:spPr>
          <a:xfrm>
            <a:off x="6599373" y="3057597"/>
            <a:ext cx="5252027" cy="584775"/>
          </a:xfrm>
          <a:prstGeom prst="rect">
            <a:avLst/>
          </a:prstGeom>
          <a:noFill/>
        </p:spPr>
        <p:txBody>
          <a:bodyPr wrap="square" rtlCol="0">
            <a:spAutoFit/>
          </a:bodyPr>
          <a:lstStyle/>
          <a:p>
            <a:r>
              <a:rPr lang="en-GB" sz="1600" dirty="0">
                <a:solidFill>
                  <a:srgbClr val="414042"/>
                </a:solidFill>
              </a:rPr>
              <a:t>Without member states implementing demand reduction measures, EU’s gas storage could go empty</a:t>
            </a:r>
            <a:endParaRPr lang="LID4096" sz="1600" dirty="0">
              <a:solidFill>
                <a:srgbClr val="414042"/>
              </a:solidFill>
            </a:endParaRPr>
          </a:p>
        </p:txBody>
      </p:sp>
    </p:spTree>
    <p:extLst>
      <p:ext uri="{BB962C8B-B14F-4D97-AF65-F5344CB8AC3E}">
        <p14:creationId xmlns:p14="http://schemas.microsoft.com/office/powerpoint/2010/main" val="1529781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FDDB4CF-2A05-476B-B318-90D1EE595632}"/>
              </a:ext>
            </a:extLst>
          </p:cNvPr>
          <p:cNvSpPr>
            <a:spLocks noGrp="1"/>
          </p:cNvSpPr>
          <p:nvPr>
            <p:ph type="ctrTitle"/>
          </p:nvPr>
        </p:nvSpPr>
        <p:spPr/>
        <p:txBody>
          <a:bodyPr>
            <a:normAutofit fontScale="90000"/>
          </a:bodyPr>
          <a:lstStyle/>
          <a:p>
            <a:r>
              <a:rPr lang="en-BE" dirty="0">
                <a:solidFill>
                  <a:schemeClr val="accent3"/>
                </a:solidFill>
              </a:rPr>
              <a:t>2. </a:t>
            </a:r>
            <a:r>
              <a:rPr lang="en-GB" dirty="0">
                <a:solidFill>
                  <a:schemeClr val="accent3"/>
                </a:solidFill>
              </a:rPr>
              <a:t>Power Sector in 2021</a:t>
            </a:r>
            <a:br>
              <a:rPr lang="en-GB" dirty="0"/>
            </a:br>
            <a:r>
              <a:rPr lang="en-GB" sz="1800" dirty="0">
                <a:solidFill>
                  <a:srgbClr val="414042"/>
                </a:solidFill>
              </a:rPr>
              <a:t>Why electrification is a solution for decarbonisation and energy security of the EU? Power sector has </a:t>
            </a:r>
            <a:r>
              <a:rPr lang="en-BE" sz="1800" dirty="0">
                <a:solidFill>
                  <a:srgbClr val="414042"/>
                </a:solidFill>
              </a:rPr>
              <a:t>decarbonised dramatically in recent years </a:t>
            </a:r>
            <a:r>
              <a:rPr lang="en-GB" sz="1800" dirty="0">
                <a:solidFill>
                  <a:srgbClr val="414042"/>
                </a:solidFill>
              </a:rPr>
              <a:t>and will be carbon neutral between 2035 and 2040</a:t>
            </a:r>
            <a:br>
              <a:rPr lang="en-BE" sz="1800" dirty="0">
                <a:solidFill>
                  <a:srgbClr val="414042"/>
                </a:solidFill>
              </a:rPr>
            </a:br>
            <a:r>
              <a:rPr lang="en-BE" sz="1800" dirty="0">
                <a:solidFill>
                  <a:srgbClr val="414042"/>
                </a:solidFill>
              </a:rPr>
              <a:t>We needed two revolutions, electricity to decarbonise and sectors to electrify. The first revolution is well under way</a:t>
            </a:r>
            <a:br>
              <a:rPr lang="en-BE" sz="1800" dirty="0">
                <a:solidFill>
                  <a:srgbClr val="414042"/>
                </a:solidFill>
              </a:rPr>
            </a:br>
            <a:r>
              <a:rPr lang="en-BE" sz="1800" dirty="0">
                <a:solidFill>
                  <a:srgbClr val="414042"/>
                </a:solidFill>
              </a:rPr>
              <a:t>Focus now should be on the second revolution, electrifying as much as possible</a:t>
            </a:r>
            <a:endParaRPr lang="LID4096" dirty="0">
              <a:solidFill>
                <a:srgbClr val="414042"/>
              </a:solidFill>
            </a:endParaRPr>
          </a:p>
        </p:txBody>
      </p:sp>
      <p:sp>
        <p:nvSpPr>
          <p:cNvPr id="3" name="Slide Number Placeholder 5">
            <a:extLst>
              <a:ext uri="{FF2B5EF4-FFF2-40B4-BE49-F238E27FC236}">
                <a16:creationId xmlns:a16="http://schemas.microsoft.com/office/drawing/2014/main" id="{41383340-E5B3-49DA-BB88-3B7A68E89302}"/>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13</a:t>
            </a:fld>
            <a:endParaRPr lang="en-BE"/>
          </a:p>
        </p:txBody>
      </p:sp>
    </p:spTree>
    <p:extLst>
      <p:ext uri="{BB962C8B-B14F-4D97-AF65-F5344CB8AC3E}">
        <p14:creationId xmlns:p14="http://schemas.microsoft.com/office/powerpoint/2010/main" val="2614098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F1C0244-FD21-48C6-9A8A-ECC8D2DFC04F}"/>
              </a:ext>
            </a:extLst>
          </p:cNvPr>
          <p:cNvSpPr>
            <a:spLocks noGrp="1"/>
          </p:cNvSpPr>
          <p:nvPr>
            <p:ph type="title"/>
          </p:nvPr>
        </p:nvSpPr>
        <p:spPr>
          <a:xfrm>
            <a:off x="838200" y="365126"/>
            <a:ext cx="10515600" cy="825722"/>
          </a:xfrm>
        </p:spPr>
        <p:txBody>
          <a:bodyPr>
            <a:normAutofit/>
          </a:bodyPr>
          <a:lstStyle/>
          <a:p>
            <a:r>
              <a:rPr lang="en-US" sz="2400" dirty="0"/>
              <a:t>Electricity Demand rebounded back to 2019 levels</a:t>
            </a:r>
          </a:p>
        </p:txBody>
      </p:sp>
      <p:sp>
        <p:nvSpPr>
          <p:cNvPr id="11" name="Content Placeholder 3">
            <a:extLst>
              <a:ext uri="{FF2B5EF4-FFF2-40B4-BE49-F238E27FC236}">
                <a16:creationId xmlns:a16="http://schemas.microsoft.com/office/drawing/2014/main" id="{59A74E51-E2BA-4592-9B89-6C50781F5451}"/>
              </a:ext>
            </a:extLst>
          </p:cNvPr>
          <p:cNvSpPr>
            <a:spLocks noGrp="1"/>
          </p:cNvSpPr>
          <p:nvPr>
            <p:ph sz="half" idx="2"/>
          </p:nvPr>
        </p:nvSpPr>
        <p:spPr>
          <a:xfrm>
            <a:off x="6172200" y="1825625"/>
            <a:ext cx="5181600" cy="4351338"/>
          </a:xfrm>
        </p:spPr>
        <p:txBody>
          <a:bodyPr>
            <a:normAutofit/>
          </a:bodyPr>
          <a:lstStyle/>
          <a:p>
            <a:r>
              <a:rPr lang="en-US" sz="1800" dirty="0">
                <a:solidFill>
                  <a:srgbClr val="414042"/>
                </a:solidFill>
              </a:rPr>
              <a:t>Covid 19 caused a sharp drop in electricity demand  in 2020 which recovered after the crisis started receding</a:t>
            </a:r>
          </a:p>
          <a:p>
            <a:pPr marL="0" indent="0">
              <a:buNone/>
            </a:pPr>
            <a:endParaRPr lang="en-US" sz="1800" dirty="0"/>
          </a:p>
          <a:p>
            <a:r>
              <a:rPr lang="en-US" sz="1800" dirty="0">
                <a:solidFill>
                  <a:srgbClr val="414042"/>
                </a:solidFill>
              </a:rPr>
              <a:t>There was a sharp increase in electricity demand in 2021 after the peak covid crisis in 2020. It’s </a:t>
            </a:r>
            <a:r>
              <a:rPr lang="en-BE" sz="1800" dirty="0">
                <a:solidFill>
                  <a:srgbClr val="414042"/>
                </a:solidFill>
              </a:rPr>
              <a:t>now </a:t>
            </a:r>
            <a:r>
              <a:rPr lang="en-US" sz="1800" dirty="0">
                <a:solidFill>
                  <a:srgbClr val="414042"/>
                </a:solidFill>
              </a:rPr>
              <a:t>back to 2019 level</a:t>
            </a:r>
          </a:p>
          <a:p>
            <a:pPr marL="0" indent="0">
              <a:buNone/>
            </a:pPr>
            <a:endParaRPr lang="en-US" sz="1800" dirty="0"/>
          </a:p>
          <a:p>
            <a:pPr marL="0" indent="0">
              <a:buNone/>
            </a:pPr>
            <a:endParaRPr lang="en-US" sz="1800" dirty="0"/>
          </a:p>
        </p:txBody>
      </p:sp>
      <p:graphicFrame>
        <p:nvGraphicFramePr>
          <p:cNvPr id="4" name="Chart 3">
            <a:extLst>
              <a:ext uri="{FF2B5EF4-FFF2-40B4-BE49-F238E27FC236}">
                <a16:creationId xmlns:a16="http://schemas.microsoft.com/office/drawing/2014/main" id="{557D6B2C-5E49-44BC-95A9-93B690B476F8}"/>
              </a:ext>
            </a:extLst>
          </p:cNvPr>
          <p:cNvGraphicFramePr>
            <a:graphicFrameLocks/>
          </p:cNvGraphicFramePr>
          <p:nvPr>
            <p:extLst>
              <p:ext uri="{D42A27DB-BD31-4B8C-83A1-F6EECF244321}">
                <p14:modId xmlns:p14="http://schemas.microsoft.com/office/powerpoint/2010/main" val="3077246183"/>
              </p:ext>
            </p:extLst>
          </p:nvPr>
        </p:nvGraphicFramePr>
        <p:xfrm>
          <a:off x="838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03BBC498-5F0F-40FC-B3E4-D57A9FEDF1DE}"/>
              </a:ext>
            </a:extLst>
          </p:cNvPr>
          <p:cNvSpPr txBox="1"/>
          <p:nvPr/>
        </p:nvSpPr>
        <p:spPr>
          <a:xfrm>
            <a:off x="598948" y="6563451"/>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Ember-Climate based on ENTSO-E</a:t>
            </a:r>
          </a:p>
        </p:txBody>
      </p:sp>
      <p:sp>
        <p:nvSpPr>
          <p:cNvPr id="2" name="Slide Number Placeholder 1">
            <a:extLst>
              <a:ext uri="{FF2B5EF4-FFF2-40B4-BE49-F238E27FC236}">
                <a16:creationId xmlns:a16="http://schemas.microsoft.com/office/drawing/2014/main" id="{58681500-F712-48D4-B78C-A10C5F26C5B3}"/>
              </a:ext>
            </a:extLst>
          </p:cNvPr>
          <p:cNvSpPr>
            <a:spLocks noGrp="1"/>
          </p:cNvSpPr>
          <p:nvPr>
            <p:ph type="sldNum" sz="quarter" idx="4"/>
          </p:nvPr>
        </p:nvSpPr>
        <p:spPr/>
        <p:txBody>
          <a:bodyPr/>
          <a:lstStyle/>
          <a:p>
            <a:fld id="{44EFA621-F6A9-4475-967F-39ACD74EDAC6}" type="slidenum">
              <a:rPr lang="en-BE" smtClean="0"/>
              <a:pPr/>
              <a:t>14</a:t>
            </a:fld>
            <a:endParaRPr lang="en-BE" dirty="0"/>
          </a:p>
        </p:txBody>
      </p:sp>
    </p:spTree>
    <p:extLst>
      <p:ext uri="{BB962C8B-B14F-4D97-AF65-F5344CB8AC3E}">
        <p14:creationId xmlns:p14="http://schemas.microsoft.com/office/powerpoint/2010/main" val="444863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FF4132-0E99-422D-A860-1C6FE5634132}"/>
              </a:ext>
            </a:extLst>
          </p:cNvPr>
          <p:cNvSpPr>
            <a:spLocks noGrp="1"/>
          </p:cNvSpPr>
          <p:nvPr>
            <p:ph type="title"/>
          </p:nvPr>
        </p:nvSpPr>
        <p:spPr>
          <a:xfrm>
            <a:off x="838200" y="365126"/>
            <a:ext cx="10515600" cy="640981"/>
          </a:xfrm>
        </p:spPr>
        <p:txBody>
          <a:bodyPr>
            <a:normAutofit/>
          </a:bodyPr>
          <a:lstStyle/>
          <a:p>
            <a:r>
              <a:rPr lang="en-GB" sz="2400" dirty="0"/>
              <a:t>Fossil share in the generation still below 2019 levels</a:t>
            </a:r>
            <a:endParaRPr lang="LID4096" sz="2400" dirty="0"/>
          </a:p>
        </p:txBody>
      </p:sp>
      <p:graphicFrame>
        <p:nvGraphicFramePr>
          <p:cNvPr id="8" name="Chart 7">
            <a:extLst>
              <a:ext uri="{FF2B5EF4-FFF2-40B4-BE49-F238E27FC236}">
                <a16:creationId xmlns:a16="http://schemas.microsoft.com/office/drawing/2014/main" id="{C12B54FC-82A6-4906-A50C-D4DB5798BC2E}"/>
              </a:ext>
            </a:extLst>
          </p:cNvPr>
          <p:cNvGraphicFramePr>
            <a:graphicFrameLocks/>
          </p:cNvGraphicFramePr>
          <p:nvPr>
            <p:extLst>
              <p:ext uri="{D42A27DB-BD31-4B8C-83A1-F6EECF244321}">
                <p14:modId xmlns:p14="http://schemas.microsoft.com/office/powerpoint/2010/main" val="2276433524"/>
              </p:ext>
            </p:extLst>
          </p:nvPr>
        </p:nvGraphicFramePr>
        <p:xfrm>
          <a:off x="0" y="1779020"/>
          <a:ext cx="3356043" cy="29281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DEFE39ED-B481-491D-B291-A582D28C8743}"/>
              </a:ext>
            </a:extLst>
          </p:cNvPr>
          <p:cNvGraphicFramePr>
            <a:graphicFrameLocks/>
          </p:cNvGraphicFramePr>
          <p:nvPr>
            <p:extLst>
              <p:ext uri="{D42A27DB-BD31-4B8C-83A1-F6EECF244321}">
                <p14:modId xmlns:p14="http://schemas.microsoft.com/office/powerpoint/2010/main" val="4200717513"/>
              </p:ext>
            </p:extLst>
          </p:nvPr>
        </p:nvGraphicFramePr>
        <p:xfrm>
          <a:off x="2594401" y="1779020"/>
          <a:ext cx="3143925" cy="27191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167A8EEB-0EAB-4857-96AD-54EA36943261}"/>
              </a:ext>
            </a:extLst>
          </p:cNvPr>
          <p:cNvGraphicFramePr>
            <a:graphicFrameLocks/>
          </p:cNvGraphicFramePr>
          <p:nvPr>
            <p:extLst>
              <p:ext uri="{D42A27DB-BD31-4B8C-83A1-F6EECF244321}">
                <p14:modId xmlns:p14="http://schemas.microsoft.com/office/powerpoint/2010/main" val="2200993377"/>
              </p:ext>
            </p:extLst>
          </p:nvPr>
        </p:nvGraphicFramePr>
        <p:xfrm>
          <a:off x="5004451" y="1779021"/>
          <a:ext cx="3533192" cy="27191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a:extLst>
              <a:ext uri="{FF2B5EF4-FFF2-40B4-BE49-F238E27FC236}">
                <a16:creationId xmlns:a16="http://schemas.microsoft.com/office/drawing/2014/main" id="{31C99CB6-C6E6-4309-A41E-3F6F139CEC2C}"/>
              </a:ext>
            </a:extLst>
          </p:cNvPr>
          <p:cNvGraphicFramePr>
            <a:graphicFrameLocks/>
          </p:cNvGraphicFramePr>
          <p:nvPr>
            <p:extLst>
              <p:ext uri="{D42A27DB-BD31-4B8C-83A1-F6EECF244321}">
                <p14:modId xmlns:p14="http://schemas.microsoft.com/office/powerpoint/2010/main" val="3537987820"/>
              </p:ext>
            </p:extLst>
          </p:nvPr>
        </p:nvGraphicFramePr>
        <p:xfrm>
          <a:off x="7237443" y="1673830"/>
          <a:ext cx="4211217" cy="3048854"/>
        </p:xfrm>
        <a:graphic>
          <a:graphicData uri="http://schemas.openxmlformats.org/drawingml/2006/chart">
            <c:chart xmlns:c="http://schemas.openxmlformats.org/drawingml/2006/chart" xmlns:r="http://schemas.openxmlformats.org/officeDocument/2006/relationships" r:id="rId6"/>
          </a:graphicData>
        </a:graphic>
      </p:graphicFrame>
      <p:sp>
        <p:nvSpPr>
          <p:cNvPr id="3" name="TextBox 2">
            <a:extLst>
              <a:ext uri="{FF2B5EF4-FFF2-40B4-BE49-F238E27FC236}">
                <a16:creationId xmlns:a16="http://schemas.microsoft.com/office/drawing/2014/main" id="{802B8B40-0ECF-40C6-A9A3-90196CB308BB}"/>
              </a:ext>
            </a:extLst>
          </p:cNvPr>
          <p:cNvSpPr txBox="1"/>
          <p:nvPr/>
        </p:nvSpPr>
        <p:spPr>
          <a:xfrm>
            <a:off x="3530146" y="1328642"/>
            <a:ext cx="3856587" cy="369332"/>
          </a:xfrm>
          <a:prstGeom prst="rect">
            <a:avLst/>
          </a:prstGeom>
          <a:noFill/>
        </p:spPr>
        <p:txBody>
          <a:bodyPr wrap="square" rtlCol="0">
            <a:spAutoFit/>
          </a:bodyPr>
          <a:lstStyle/>
          <a:p>
            <a:r>
              <a:rPr lang="en-GB" b="1" dirty="0">
                <a:solidFill>
                  <a:srgbClr val="414042"/>
                </a:solidFill>
                <a:latin typeface="Qanelas Black" panose="00000A00000000000000" pitchFamily="50" charset="0"/>
              </a:rPr>
              <a:t>Electricity generation mix (%)</a:t>
            </a:r>
            <a:endParaRPr lang="LID4096" b="1" dirty="0">
              <a:solidFill>
                <a:srgbClr val="414042"/>
              </a:solidFill>
              <a:latin typeface="Qanelas Black" panose="00000A00000000000000" pitchFamily="50" charset="0"/>
            </a:endParaRPr>
          </a:p>
        </p:txBody>
      </p:sp>
      <p:sp>
        <p:nvSpPr>
          <p:cNvPr id="9" name="TextBox 8">
            <a:extLst>
              <a:ext uri="{FF2B5EF4-FFF2-40B4-BE49-F238E27FC236}">
                <a16:creationId xmlns:a16="http://schemas.microsoft.com/office/drawing/2014/main" id="{0560A8D5-E68A-420E-9FE0-59CC6A813D0B}"/>
              </a:ext>
            </a:extLst>
          </p:cNvPr>
          <p:cNvSpPr txBox="1"/>
          <p:nvPr/>
        </p:nvSpPr>
        <p:spPr>
          <a:xfrm>
            <a:off x="576876" y="6508706"/>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Ember-Climate based on ENTSO-E, EC’s 2030 climate </a:t>
            </a:r>
            <a:r>
              <a:rPr lang="en-GB" sz="1200" dirty="0">
                <a:solidFill>
                  <a:srgbClr val="414042"/>
                </a:solidFill>
              </a:rPr>
              <a:t>target impact assessment for 2030</a:t>
            </a:r>
            <a:endParaRPr lang="en-GB" sz="1200" dirty="0">
              <a:solidFill>
                <a:srgbClr val="414042"/>
              </a:solidFill>
              <a:effectLst/>
            </a:endParaRPr>
          </a:p>
        </p:txBody>
      </p:sp>
      <p:sp>
        <p:nvSpPr>
          <p:cNvPr id="13" name="TextBox 12">
            <a:extLst>
              <a:ext uri="{FF2B5EF4-FFF2-40B4-BE49-F238E27FC236}">
                <a16:creationId xmlns:a16="http://schemas.microsoft.com/office/drawing/2014/main" id="{AF0AD33F-2242-2C84-49E7-D6F6067C5A68}"/>
              </a:ext>
            </a:extLst>
          </p:cNvPr>
          <p:cNvSpPr txBox="1"/>
          <p:nvPr/>
        </p:nvSpPr>
        <p:spPr>
          <a:xfrm>
            <a:off x="743340" y="4722684"/>
            <a:ext cx="10341027" cy="1169551"/>
          </a:xfrm>
          <a:prstGeom prst="rect">
            <a:avLst/>
          </a:prstGeom>
          <a:noFill/>
        </p:spPr>
        <p:txBody>
          <a:bodyPr wrap="square" rtlCol="0">
            <a:spAutoFit/>
          </a:bodyPr>
          <a:lstStyle/>
          <a:p>
            <a:r>
              <a:rPr lang="en-GB" sz="1400" dirty="0">
                <a:solidFill>
                  <a:srgbClr val="414042"/>
                </a:solidFill>
              </a:rPr>
              <a:t>Electricity generated from fossil fuels increased by 4% (+43 </a:t>
            </a:r>
            <a:r>
              <a:rPr lang="en-GB" sz="1400" dirty="0" err="1">
                <a:solidFill>
                  <a:srgbClr val="414042"/>
                </a:solidFill>
              </a:rPr>
              <a:t>TWh</a:t>
            </a:r>
            <a:r>
              <a:rPr lang="en-GB" sz="1400" dirty="0">
                <a:solidFill>
                  <a:srgbClr val="414042"/>
                </a:solidFill>
              </a:rPr>
              <a:t>) in 2021 compared to the 2020 levels which was a special year due to covid. The electricity demand rebounded to the 2019 levels after the covid 19 recovery. This increase along with reduced wind output caused the fossil fuel based electricity to increase. However, the overall fossil share (37%) in the electricity generation is still below the 2019 levels. At the same time, rise in gas prices caused the coal share to increase by 2% in 2021. EU decarbonisation ambitions require 85 % electricity to be carbon free by 2030</a:t>
            </a:r>
            <a:endParaRPr lang="LID4096" sz="1400" dirty="0">
              <a:solidFill>
                <a:srgbClr val="414042"/>
              </a:solidFill>
            </a:endParaRPr>
          </a:p>
        </p:txBody>
      </p:sp>
      <p:sp>
        <p:nvSpPr>
          <p:cNvPr id="2" name="Slide Number Placeholder 1">
            <a:extLst>
              <a:ext uri="{FF2B5EF4-FFF2-40B4-BE49-F238E27FC236}">
                <a16:creationId xmlns:a16="http://schemas.microsoft.com/office/drawing/2014/main" id="{982428A3-F3DA-4E6B-BBA9-B1AD77F5FDAF}"/>
              </a:ext>
            </a:extLst>
          </p:cNvPr>
          <p:cNvSpPr>
            <a:spLocks noGrp="1"/>
          </p:cNvSpPr>
          <p:nvPr>
            <p:ph type="sldNum" sz="quarter" idx="4"/>
          </p:nvPr>
        </p:nvSpPr>
        <p:spPr/>
        <p:txBody>
          <a:bodyPr/>
          <a:lstStyle/>
          <a:p>
            <a:fld id="{44EFA621-F6A9-4475-967F-39ACD74EDAC6}" type="slidenum">
              <a:rPr lang="en-BE" smtClean="0"/>
              <a:pPr/>
              <a:t>15</a:t>
            </a:fld>
            <a:endParaRPr lang="en-BE" dirty="0"/>
          </a:p>
        </p:txBody>
      </p:sp>
    </p:spTree>
    <p:extLst>
      <p:ext uri="{BB962C8B-B14F-4D97-AF65-F5344CB8AC3E}">
        <p14:creationId xmlns:p14="http://schemas.microsoft.com/office/powerpoint/2010/main" val="2987497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E5E645-6C75-4E8A-9E74-6BBBAF6F9DA2}"/>
              </a:ext>
            </a:extLst>
          </p:cNvPr>
          <p:cNvSpPr>
            <a:spLocks noGrp="1"/>
          </p:cNvSpPr>
          <p:nvPr>
            <p:ph type="title"/>
          </p:nvPr>
        </p:nvSpPr>
        <p:spPr>
          <a:xfrm>
            <a:off x="838200" y="365126"/>
            <a:ext cx="10515600" cy="1041036"/>
          </a:xfrm>
        </p:spPr>
        <p:txBody>
          <a:bodyPr>
            <a:normAutofit/>
          </a:bodyPr>
          <a:lstStyle/>
          <a:p>
            <a:r>
              <a:rPr lang="en-GB" sz="2400" dirty="0"/>
              <a:t>Fossil Fuel share still below 2019 levels</a:t>
            </a:r>
            <a:endParaRPr lang="LID4096" sz="2400" dirty="0"/>
          </a:p>
        </p:txBody>
      </p:sp>
      <p:sp>
        <p:nvSpPr>
          <p:cNvPr id="5" name="TextBox 4">
            <a:extLst>
              <a:ext uri="{FF2B5EF4-FFF2-40B4-BE49-F238E27FC236}">
                <a16:creationId xmlns:a16="http://schemas.microsoft.com/office/drawing/2014/main" id="{EEE5EE10-A053-458C-9B48-6B5EA50A5070}"/>
              </a:ext>
            </a:extLst>
          </p:cNvPr>
          <p:cNvSpPr txBox="1"/>
          <p:nvPr/>
        </p:nvSpPr>
        <p:spPr>
          <a:xfrm>
            <a:off x="652037" y="6515720"/>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Ember-Climate based on ENTSO-E</a:t>
            </a:r>
          </a:p>
        </p:txBody>
      </p:sp>
      <p:graphicFrame>
        <p:nvGraphicFramePr>
          <p:cNvPr id="7" name="Content Placeholder 6">
            <a:extLst>
              <a:ext uri="{FF2B5EF4-FFF2-40B4-BE49-F238E27FC236}">
                <a16:creationId xmlns:a16="http://schemas.microsoft.com/office/drawing/2014/main" id="{D1D202B3-BEE0-491E-B237-768F2E80A47C}"/>
              </a:ext>
            </a:extLst>
          </p:cNvPr>
          <p:cNvGraphicFramePr>
            <a:graphicFrameLocks noGrp="1"/>
          </p:cNvGraphicFramePr>
          <p:nvPr>
            <p:ph idx="1"/>
            <p:extLst>
              <p:ext uri="{D42A27DB-BD31-4B8C-83A1-F6EECF244321}">
                <p14:modId xmlns:p14="http://schemas.microsoft.com/office/powerpoint/2010/main" val="174816724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cxnSp>
        <p:nvCxnSpPr>
          <p:cNvPr id="9" name="Straight Connector 8">
            <a:extLst>
              <a:ext uri="{FF2B5EF4-FFF2-40B4-BE49-F238E27FC236}">
                <a16:creationId xmlns:a16="http://schemas.microsoft.com/office/drawing/2014/main" id="{E339D10B-6FD2-473D-B46E-71F3E3581F8C}"/>
              </a:ext>
            </a:extLst>
          </p:cNvPr>
          <p:cNvCxnSpPr>
            <a:cxnSpLocks/>
          </p:cNvCxnSpPr>
          <p:nvPr/>
        </p:nvCxnSpPr>
        <p:spPr>
          <a:xfrm>
            <a:off x="10464800" y="3022338"/>
            <a:ext cx="666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AB8BFE-1091-47B0-8EBC-A7EB1C6F53D8}"/>
              </a:ext>
            </a:extLst>
          </p:cNvPr>
          <p:cNvCxnSpPr>
            <a:cxnSpLocks/>
          </p:cNvCxnSpPr>
          <p:nvPr/>
        </p:nvCxnSpPr>
        <p:spPr>
          <a:xfrm>
            <a:off x="10464800" y="2730061"/>
            <a:ext cx="66675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507E10D-A47B-49FD-BF2C-66887A71BD81}"/>
              </a:ext>
            </a:extLst>
          </p:cNvPr>
          <p:cNvSpPr txBox="1"/>
          <p:nvPr/>
        </p:nvSpPr>
        <p:spPr>
          <a:xfrm flipH="1">
            <a:off x="10389233" y="2775359"/>
            <a:ext cx="817881" cy="230832"/>
          </a:xfrm>
          <a:prstGeom prst="rect">
            <a:avLst/>
          </a:prstGeom>
          <a:noFill/>
        </p:spPr>
        <p:txBody>
          <a:bodyPr wrap="square" rtlCol="0">
            <a:spAutoFit/>
          </a:bodyPr>
          <a:lstStyle/>
          <a:p>
            <a:r>
              <a:rPr lang="en-GB" sz="900" dirty="0"/>
              <a:t>15.2 % Coal</a:t>
            </a:r>
            <a:endParaRPr lang="LID4096" sz="900" dirty="0"/>
          </a:p>
        </p:txBody>
      </p:sp>
      <p:sp>
        <p:nvSpPr>
          <p:cNvPr id="16" name="TextBox 15">
            <a:extLst>
              <a:ext uri="{FF2B5EF4-FFF2-40B4-BE49-F238E27FC236}">
                <a16:creationId xmlns:a16="http://schemas.microsoft.com/office/drawing/2014/main" id="{2C57F586-6343-40B0-965A-B5D4DEDB9700}"/>
              </a:ext>
            </a:extLst>
          </p:cNvPr>
          <p:cNvSpPr txBox="1"/>
          <p:nvPr/>
        </p:nvSpPr>
        <p:spPr>
          <a:xfrm flipH="1">
            <a:off x="10389234" y="2544527"/>
            <a:ext cx="817881" cy="230832"/>
          </a:xfrm>
          <a:prstGeom prst="rect">
            <a:avLst/>
          </a:prstGeom>
          <a:noFill/>
        </p:spPr>
        <p:txBody>
          <a:bodyPr wrap="square" rtlCol="0">
            <a:spAutoFit/>
          </a:bodyPr>
          <a:lstStyle/>
          <a:p>
            <a:r>
              <a:rPr lang="en-GB" sz="900" dirty="0"/>
              <a:t>3.8 % Other</a:t>
            </a:r>
            <a:endParaRPr lang="LID4096" sz="900" dirty="0"/>
          </a:p>
        </p:txBody>
      </p:sp>
      <p:sp>
        <p:nvSpPr>
          <p:cNvPr id="21" name="TextBox 20">
            <a:extLst>
              <a:ext uri="{FF2B5EF4-FFF2-40B4-BE49-F238E27FC236}">
                <a16:creationId xmlns:a16="http://schemas.microsoft.com/office/drawing/2014/main" id="{12FC5205-B080-47F5-A584-2C0DEA922052}"/>
              </a:ext>
            </a:extLst>
          </p:cNvPr>
          <p:cNvSpPr txBox="1"/>
          <p:nvPr/>
        </p:nvSpPr>
        <p:spPr>
          <a:xfrm flipH="1">
            <a:off x="10389233" y="3049846"/>
            <a:ext cx="817881" cy="230832"/>
          </a:xfrm>
          <a:prstGeom prst="rect">
            <a:avLst/>
          </a:prstGeom>
          <a:noFill/>
        </p:spPr>
        <p:txBody>
          <a:bodyPr wrap="square" rtlCol="0">
            <a:spAutoFit/>
          </a:bodyPr>
          <a:lstStyle/>
          <a:p>
            <a:r>
              <a:rPr lang="en-GB" sz="900" dirty="0"/>
              <a:t>18.2 % Gas</a:t>
            </a:r>
            <a:endParaRPr lang="LID4096" sz="900" dirty="0"/>
          </a:p>
        </p:txBody>
      </p:sp>
      <p:sp>
        <p:nvSpPr>
          <p:cNvPr id="22" name="TextBox 21">
            <a:extLst>
              <a:ext uri="{FF2B5EF4-FFF2-40B4-BE49-F238E27FC236}">
                <a16:creationId xmlns:a16="http://schemas.microsoft.com/office/drawing/2014/main" id="{6CC7C7F7-38A3-40C5-8DCD-C02D100AEA80}"/>
              </a:ext>
            </a:extLst>
          </p:cNvPr>
          <p:cNvSpPr txBox="1"/>
          <p:nvPr/>
        </p:nvSpPr>
        <p:spPr>
          <a:xfrm flipH="1">
            <a:off x="9089072" y="2557329"/>
            <a:ext cx="817881" cy="230832"/>
          </a:xfrm>
          <a:prstGeom prst="rect">
            <a:avLst/>
          </a:prstGeom>
          <a:noFill/>
        </p:spPr>
        <p:txBody>
          <a:bodyPr wrap="square" rtlCol="0">
            <a:spAutoFit/>
          </a:bodyPr>
          <a:lstStyle/>
          <a:p>
            <a:r>
              <a:rPr lang="en-GB" sz="900" dirty="0"/>
              <a:t>4 % Other</a:t>
            </a:r>
            <a:endParaRPr lang="LID4096" sz="900" dirty="0"/>
          </a:p>
        </p:txBody>
      </p:sp>
      <p:sp>
        <p:nvSpPr>
          <p:cNvPr id="23" name="TextBox 22">
            <a:extLst>
              <a:ext uri="{FF2B5EF4-FFF2-40B4-BE49-F238E27FC236}">
                <a16:creationId xmlns:a16="http://schemas.microsoft.com/office/drawing/2014/main" id="{BC401C0D-B457-44F7-8B7F-6B7C7B765C82}"/>
              </a:ext>
            </a:extLst>
          </p:cNvPr>
          <p:cNvSpPr txBox="1"/>
          <p:nvPr/>
        </p:nvSpPr>
        <p:spPr>
          <a:xfrm flipH="1">
            <a:off x="9107769" y="2822008"/>
            <a:ext cx="817881" cy="230832"/>
          </a:xfrm>
          <a:prstGeom prst="rect">
            <a:avLst/>
          </a:prstGeom>
          <a:noFill/>
        </p:spPr>
        <p:txBody>
          <a:bodyPr wrap="square" rtlCol="0">
            <a:spAutoFit/>
          </a:bodyPr>
          <a:lstStyle/>
          <a:p>
            <a:r>
              <a:rPr lang="en-GB" sz="900" dirty="0"/>
              <a:t>13.2 % Coal</a:t>
            </a:r>
            <a:endParaRPr lang="LID4096" sz="900" dirty="0"/>
          </a:p>
        </p:txBody>
      </p:sp>
      <p:sp>
        <p:nvSpPr>
          <p:cNvPr id="24" name="TextBox 23">
            <a:extLst>
              <a:ext uri="{FF2B5EF4-FFF2-40B4-BE49-F238E27FC236}">
                <a16:creationId xmlns:a16="http://schemas.microsoft.com/office/drawing/2014/main" id="{E4E93CE3-83E2-40CA-A9C9-0515D0F72904}"/>
              </a:ext>
            </a:extLst>
          </p:cNvPr>
          <p:cNvSpPr txBox="1"/>
          <p:nvPr/>
        </p:nvSpPr>
        <p:spPr>
          <a:xfrm flipH="1">
            <a:off x="9107769" y="3086688"/>
            <a:ext cx="817881" cy="230832"/>
          </a:xfrm>
          <a:prstGeom prst="rect">
            <a:avLst/>
          </a:prstGeom>
          <a:noFill/>
        </p:spPr>
        <p:txBody>
          <a:bodyPr wrap="square" rtlCol="0">
            <a:spAutoFit/>
          </a:bodyPr>
          <a:lstStyle/>
          <a:p>
            <a:r>
              <a:rPr lang="en-GB" sz="900" dirty="0"/>
              <a:t>19.9 % Gas</a:t>
            </a:r>
            <a:endParaRPr lang="LID4096" sz="900" dirty="0"/>
          </a:p>
        </p:txBody>
      </p:sp>
      <p:sp>
        <p:nvSpPr>
          <p:cNvPr id="2" name="Slide Number Placeholder 1">
            <a:extLst>
              <a:ext uri="{FF2B5EF4-FFF2-40B4-BE49-F238E27FC236}">
                <a16:creationId xmlns:a16="http://schemas.microsoft.com/office/drawing/2014/main" id="{9CB179AF-FDB8-44DD-B40A-2AB33AEE92E9}"/>
              </a:ext>
            </a:extLst>
          </p:cNvPr>
          <p:cNvSpPr>
            <a:spLocks noGrp="1"/>
          </p:cNvSpPr>
          <p:nvPr>
            <p:ph type="sldNum" sz="quarter" idx="4"/>
          </p:nvPr>
        </p:nvSpPr>
        <p:spPr/>
        <p:txBody>
          <a:bodyPr/>
          <a:lstStyle/>
          <a:p>
            <a:fld id="{44EFA621-F6A9-4475-967F-39ACD74EDAC6}" type="slidenum">
              <a:rPr lang="en-BE" smtClean="0"/>
              <a:pPr/>
              <a:t>16</a:t>
            </a:fld>
            <a:endParaRPr lang="en-BE"/>
          </a:p>
        </p:txBody>
      </p:sp>
    </p:spTree>
    <p:extLst>
      <p:ext uri="{BB962C8B-B14F-4D97-AF65-F5344CB8AC3E}">
        <p14:creationId xmlns:p14="http://schemas.microsoft.com/office/powerpoint/2010/main" val="3980859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1C06AFF-7BC4-4B3A-86BB-6468C73D0924}"/>
              </a:ext>
            </a:extLst>
          </p:cNvPr>
          <p:cNvSpPr>
            <a:spLocks noGrp="1"/>
          </p:cNvSpPr>
          <p:nvPr>
            <p:ph type="title"/>
          </p:nvPr>
        </p:nvSpPr>
        <p:spPr>
          <a:xfrm>
            <a:off x="838200" y="365126"/>
            <a:ext cx="10515600" cy="646332"/>
          </a:xfrm>
        </p:spPr>
        <p:txBody>
          <a:bodyPr>
            <a:normAutofit/>
          </a:bodyPr>
          <a:lstStyle/>
          <a:p>
            <a:r>
              <a:rPr lang="en-GB" sz="2400" dirty="0"/>
              <a:t>Evolution of generation mix</a:t>
            </a:r>
            <a:endParaRPr lang="LID4096" sz="2400" dirty="0"/>
          </a:p>
        </p:txBody>
      </p:sp>
      <p:graphicFrame>
        <p:nvGraphicFramePr>
          <p:cNvPr id="13" name="Content Placeholder 12">
            <a:extLst>
              <a:ext uri="{FF2B5EF4-FFF2-40B4-BE49-F238E27FC236}">
                <a16:creationId xmlns:a16="http://schemas.microsoft.com/office/drawing/2014/main" id="{CC6CFB4B-D39A-4599-AD7A-920D46FE373A}"/>
              </a:ext>
            </a:extLst>
          </p:cNvPr>
          <p:cNvGraphicFramePr>
            <a:graphicFrameLocks noGrp="1"/>
          </p:cNvGraphicFramePr>
          <p:nvPr>
            <p:ph idx="1"/>
          </p:nvPr>
        </p:nvGraphicFramePr>
        <p:xfrm>
          <a:off x="1404593" y="1583704"/>
          <a:ext cx="9147928" cy="359807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DBA6B89B-C3DA-43F7-BBF7-69234DDC8DF5}"/>
              </a:ext>
            </a:extLst>
          </p:cNvPr>
          <p:cNvSpPr txBox="1"/>
          <p:nvPr/>
        </p:nvSpPr>
        <p:spPr>
          <a:xfrm>
            <a:off x="1099756" y="5348463"/>
            <a:ext cx="9731571" cy="523220"/>
          </a:xfrm>
          <a:prstGeom prst="rect">
            <a:avLst/>
          </a:prstGeom>
          <a:noFill/>
        </p:spPr>
        <p:txBody>
          <a:bodyPr wrap="square" rtlCol="0">
            <a:spAutoFit/>
          </a:bodyPr>
          <a:lstStyle/>
          <a:p>
            <a:r>
              <a:rPr lang="en-GB" sz="1400" dirty="0">
                <a:solidFill>
                  <a:srgbClr val="414042"/>
                </a:solidFill>
              </a:rPr>
              <a:t>Share of gas remain stable over the last decade</a:t>
            </a:r>
          </a:p>
          <a:p>
            <a:r>
              <a:rPr lang="en-GB" sz="1400" dirty="0">
                <a:solidFill>
                  <a:srgbClr val="414042"/>
                </a:solidFill>
              </a:rPr>
              <a:t>Total electricity generation remains constant around 2900 </a:t>
            </a:r>
            <a:r>
              <a:rPr lang="en-GB" sz="1400" dirty="0" err="1">
                <a:solidFill>
                  <a:srgbClr val="414042"/>
                </a:solidFill>
              </a:rPr>
              <a:t>TWh</a:t>
            </a:r>
            <a:r>
              <a:rPr lang="en-GB" sz="1400" dirty="0">
                <a:solidFill>
                  <a:srgbClr val="414042"/>
                </a:solidFill>
              </a:rPr>
              <a:t> during the last decade</a:t>
            </a:r>
            <a:endParaRPr lang="LID4096" sz="1400" dirty="0">
              <a:solidFill>
                <a:srgbClr val="414042"/>
              </a:solidFill>
            </a:endParaRPr>
          </a:p>
        </p:txBody>
      </p:sp>
      <p:sp>
        <p:nvSpPr>
          <p:cNvPr id="15" name="TextBox 14">
            <a:extLst>
              <a:ext uri="{FF2B5EF4-FFF2-40B4-BE49-F238E27FC236}">
                <a16:creationId xmlns:a16="http://schemas.microsoft.com/office/drawing/2014/main" id="{A9A2180E-F9A6-421A-B4C4-B15181BCA27B}"/>
              </a:ext>
            </a:extLst>
          </p:cNvPr>
          <p:cNvSpPr txBox="1"/>
          <p:nvPr/>
        </p:nvSpPr>
        <p:spPr>
          <a:xfrm>
            <a:off x="1825603" y="1989277"/>
            <a:ext cx="1187777" cy="261610"/>
          </a:xfrm>
          <a:prstGeom prst="rect">
            <a:avLst/>
          </a:prstGeom>
          <a:noFill/>
        </p:spPr>
        <p:txBody>
          <a:bodyPr wrap="square" rtlCol="0">
            <a:spAutoFit/>
          </a:bodyPr>
          <a:lstStyle/>
          <a:p>
            <a:r>
              <a:rPr lang="en-GB" sz="1100" dirty="0"/>
              <a:t>2953 </a:t>
            </a:r>
            <a:r>
              <a:rPr lang="en-GB" sz="1100" dirty="0" err="1"/>
              <a:t>TWh</a:t>
            </a:r>
            <a:endParaRPr lang="LID4096" sz="1100" dirty="0"/>
          </a:p>
        </p:txBody>
      </p:sp>
      <p:sp>
        <p:nvSpPr>
          <p:cNvPr id="16" name="TextBox 15">
            <a:extLst>
              <a:ext uri="{FF2B5EF4-FFF2-40B4-BE49-F238E27FC236}">
                <a16:creationId xmlns:a16="http://schemas.microsoft.com/office/drawing/2014/main" id="{8713F782-8619-4F0A-B1EC-361993F70165}"/>
              </a:ext>
            </a:extLst>
          </p:cNvPr>
          <p:cNvSpPr txBox="1"/>
          <p:nvPr/>
        </p:nvSpPr>
        <p:spPr>
          <a:xfrm>
            <a:off x="2566150" y="1981476"/>
            <a:ext cx="943072" cy="261610"/>
          </a:xfrm>
          <a:prstGeom prst="rect">
            <a:avLst/>
          </a:prstGeom>
          <a:noFill/>
        </p:spPr>
        <p:txBody>
          <a:bodyPr wrap="square" rtlCol="0">
            <a:spAutoFit/>
          </a:bodyPr>
          <a:lstStyle/>
          <a:p>
            <a:r>
              <a:rPr lang="en-GB" sz="1100" dirty="0"/>
              <a:t>2911 </a:t>
            </a:r>
            <a:r>
              <a:rPr lang="en-GB" sz="1100" dirty="0" err="1"/>
              <a:t>TWh</a:t>
            </a:r>
            <a:endParaRPr lang="LID4096" sz="1100" dirty="0"/>
          </a:p>
        </p:txBody>
      </p:sp>
      <p:sp>
        <p:nvSpPr>
          <p:cNvPr id="22" name="TextBox 21">
            <a:extLst>
              <a:ext uri="{FF2B5EF4-FFF2-40B4-BE49-F238E27FC236}">
                <a16:creationId xmlns:a16="http://schemas.microsoft.com/office/drawing/2014/main" id="{06C30E45-68EA-46E5-972C-6D52CFB8892F}"/>
              </a:ext>
            </a:extLst>
          </p:cNvPr>
          <p:cNvSpPr txBox="1"/>
          <p:nvPr/>
        </p:nvSpPr>
        <p:spPr>
          <a:xfrm>
            <a:off x="3327460" y="1981474"/>
            <a:ext cx="943072" cy="261610"/>
          </a:xfrm>
          <a:prstGeom prst="rect">
            <a:avLst/>
          </a:prstGeom>
          <a:noFill/>
        </p:spPr>
        <p:txBody>
          <a:bodyPr wrap="square" rtlCol="0">
            <a:spAutoFit/>
          </a:bodyPr>
          <a:lstStyle/>
          <a:p>
            <a:r>
              <a:rPr lang="en-GB" sz="1100" dirty="0"/>
              <a:t>2906 </a:t>
            </a:r>
            <a:r>
              <a:rPr lang="en-GB" sz="1100" dirty="0" err="1"/>
              <a:t>TWh</a:t>
            </a:r>
            <a:endParaRPr lang="LID4096" sz="1100" dirty="0"/>
          </a:p>
        </p:txBody>
      </p:sp>
      <p:sp>
        <p:nvSpPr>
          <p:cNvPr id="23" name="TextBox 22">
            <a:extLst>
              <a:ext uri="{FF2B5EF4-FFF2-40B4-BE49-F238E27FC236}">
                <a16:creationId xmlns:a16="http://schemas.microsoft.com/office/drawing/2014/main" id="{40E24B45-1282-4BCA-AE65-5FFF9CA9054E}"/>
              </a:ext>
            </a:extLst>
          </p:cNvPr>
          <p:cNvSpPr txBox="1"/>
          <p:nvPr/>
        </p:nvSpPr>
        <p:spPr>
          <a:xfrm>
            <a:off x="4010309" y="1981472"/>
            <a:ext cx="943072" cy="261610"/>
          </a:xfrm>
          <a:prstGeom prst="rect">
            <a:avLst/>
          </a:prstGeom>
          <a:noFill/>
        </p:spPr>
        <p:txBody>
          <a:bodyPr wrap="square" rtlCol="0">
            <a:spAutoFit/>
          </a:bodyPr>
          <a:lstStyle/>
          <a:p>
            <a:r>
              <a:rPr lang="en-GB" sz="1100" dirty="0"/>
              <a:t>2887 </a:t>
            </a:r>
            <a:r>
              <a:rPr lang="en-GB" sz="1100" dirty="0" err="1"/>
              <a:t>TWh</a:t>
            </a:r>
            <a:endParaRPr lang="LID4096" sz="1100" dirty="0"/>
          </a:p>
        </p:txBody>
      </p:sp>
      <p:sp>
        <p:nvSpPr>
          <p:cNvPr id="24" name="TextBox 23">
            <a:extLst>
              <a:ext uri="{FF2B5EF4-FFF2-40B4-BE49-F238E27FC236}">
                <a16:creationId xmlns:a16="http://schemas.microsoft.com/office/drawing/2014/main" id="{6593CD23-5EF8-49E8-A25D-F68CAB43EEE3}"/>
              </a:ext>
            </a:extLst>
          </p:cNvPr>
          <p:cNvSpPr txBox="1"/>
          <p:nvPr/>
        </p:nvSpPr>
        <p:spPr>
          <a:xfrm>
            <a:off x="4693158" y="1980521"/>
            <a:ext cx="943072" cy="261610"/>
          </a:xfrm>
          <a:prstGeom prst="rect">
            <a:avLst/>
          </a:prstGeom>
          <a:noFill/>
        </p:spPr>
        <p:txBody>
          <a:bodyPr wrap="square" rtlCol="0">
            <a:spAutoFit/>
          </a:bodyPr>
          <a:lstStyle/>
          <a:p>
            <a:r>
              <a:rPr lang="en-GB" sz="1100" dirty="0"/>
              <a:t>2828 </a:t>
            </a:r>
            <a:r>
              <a:rPr lang="en-GB" sz="1100" dirty="0" err="1"/>
              <a:t>TWh</a:t>
            </a:r>
            <a:endParaRPr lang="LID4096" sz="1100" dirty="0"/>
          </a:p>
        </p:txBody>
      </p:sp>
      <p:sp>
        <p:nvSpPr>
          <p:cNvPr id="25" name="TextBox 24">
            <a:extLst>
              <a:ext uri="{FF2B5EF4-FFF2-40B4-BE49-F238E27FC236}">
                <a16:creationId xmlns:a16="http://schemas.microsoft.com/office/drawing/2014/main" id="{1EC8E082-82BF-44FA-AEC9-5920802F7FDD}"/>
              </a:ext>
            </a:extLst>
          </p:cNvPr>
          <p:cNvSpPr txBox="1"/>
          <p:nvPr/>
        </p:nvSpPr>
        <p:spPr>
          <a:xfrm>
            <a:off x="5426182" y="1979443"/>
            <a:ext cx="943072" cy="261610"/>
          </a:xfrm>
          <a:prstGeom prst="rect">
            <a:avLst/>
          </a:prstGeom>
          <a:noFill/>
        </p:spPr>
        <p:txBody>
          <a:bodyPr wrap="square" rtlCol="0">
            <a:spAutoFit/>
          </a:bodyPr>
          <a:lstStyle/>
          <a:p>
            <a:r>
              <a:rPr lang="en-GB" sz="1100" dirty="0"/>
              <a:t>2873 </a:t>
            </a:r>
            <a:r>
              <a:rPr lang="en-GB" sz="1100" dirty="0" err="1"/>
              <a:t>TWh</a:t>
            </a:r>
            <a:endParaRPr lang="LID4096" sz="1100" dirty="0"/>
          </a:p>
        </p:txBody>
      </p:sp>
      <p:sp>
        <p:nvSpPr>
          <p:cNvPr id="26" name="TextBox 25">
            <a:extLst>
              <a:ext uri="{FF2B5EF4-FFF2-40B4-BE49-F238E27FC236}">
                <a16:creationId xmlns:a16="http://schemas.microsoft.com/office/drawing/2014/main" id="{212FB4B7-5439-4011-8EB7-BD79446AAD39}"/>
              </a:ext>
            </a:extLst>
          </p:cNvPr>
          <p:cNvSpPr txBox="1"/>
          <p:nvPr/>
        </p:nvSpPr>
        <p:spPr>
          <a:xfrm>
            <a:off x="6162326" y="1989277"/>
            <a:ext cx="943072" cy="261610"/>
          </a:xfrm>
          <a:prstGeom prst="rect">
            <a:avLst/>
          </a:prstGeom>
          <a:noFill/>
        </p:spPr>
        <p:txBody>
          <a:bodyPr wrap="square" rtlCol="0">
            <a:spAutoFit/>
          </a:bodyPr>
          <a:lstStyle/>
          <a:p>
            <a:r>
              <a:rPr lang="en-GB" sz="1100" dirty="0"/>
              <a:t>2895 </a:t>
            </a:r>
            <a:r>
              <a:rPr lang="en-GB" sz="1100" dirty="0" err="1"/>
              <a:t>TWh</a:t>
            </a:r>
            <a:endParaRPr lang="LID4096" sz="1100" dirty="0"/>
          </a:p>
        </p:txBody>
      </p:sp>
      <p:sp>
        <p:nvSpPr>
          <p:cNvPr id="27" name="TextBox 26">
            <a:extLst>
              <a:ext uri="{FF2B5EF4-FFF2-40B4-BE49-F238E27FC236}">
                <a16:creationId xmlns:a16="http://schemas.microsoft.com/office/drawing/2014/main" id="{90D9DA58-FF1A-4427-9CF1-E697985978AF}"/>
              </a:ext>
            </a:extLst>
          </p:cNvPr>
          <p:cNvSpPr txBox="1"/>
          <p:nvPr/>
        </p:nvSpPr>
        <p:spPr>
          <a:xfrm>
            <a:off x="6820166" y="1979443"/>
            <a:ext cx="943072" cy="261610"/>
          </a:xfrm>
          <a:prstGeom prst="rect">
            <a:avLst/>
          </a:prstGeom>
          <a:noFill/>
        </p:spPr>
        <p:txBody>
          <a:bodyPr wrap="square" rtlCol="0">
            <a:spAutoFit/>
          </a:bodyPr>
          <a:lstStyle/>
          <a:p>
            <a:r>
              <a:rPr lang="en-GB" sz="1100" dirty="0"/>
              <a:t>2926 </a:t>
            </a:r>
            <a:r>
              <a:rPr lang="en-GB" sz="1100" dirty="0" err="1"/>
              <a:t>TWh</a:t>
            </a:r>
            <a:endParaRPr lang="LID4096" sz="1100" dirty="0"/>
          </a:p>
        </p:txBody>
      </p:sp>
      <p:sp>
        <p:nvSpPr>
          <p:cNvPr id="28" name="TextBox 27">
            <a:extLst>
              <a:ext uri="{FF2B5EF4-FFF2-40B4-BE49-F238E27FC236}">
                <a16:creationId xmlns:a16="http://schemas.microsoft.com/office/drawing/2014/main" id="{E65C13B1-62C3-4FD1-8167-5CCF23E49788}"/>
              </a:ext>
            </a:extLst>
          </p:cNvPr>
          <p:cNvSpPr txBox="1"/>
          <p:nvPr/>
        </p:nvSpPr>
        <p:spPr>
          <a:xfrm>
            <a:off x="7606485" y="1979723"/>
            <a:ext cx="943072" cy="261610"/>
          </a:xfrm>
          <a:prstGeom prst="rect">
            <a:avLst/>
          </a:prstGeom>
          <a:noFill/>
        </p:spPr>
        <p:txBody>
          <a:bodyPr wrap="square" rtlCol="0">
            <a:spAutoFit/>
          </a:bodyPr>
          <a:lstStyle/>
          <a:p>
            <a:r>
              <a:rPr lang="en-GB" sz="1100" dirty="0"/>
              <a:t>2914 </a:t>
            </a:r>
            <a:r>
              <a:rPr lang="en-GB" sz="1100" dirty="0" err="1"/>
              <a:t>TWh</a:t>
            </a:r>
            <a:endParaRPr lang="LID4096" sz="1100" dirty="0"/>
          </a:p>
        </p:txBody>
      </p:sp>
      <p:sp>
        <p:nvSpPr>
          <p:cNvPr id="29" name="TextBox 28">
            <a:extLst>
              <a:ext uri="{FF2B5EF4-FFF2-40B4-BE49-F238E27FC236}">
                <a16:creationId xmlns:a16="http://schemas.microsoft.com/office/drawing/2014/main" id="{0F1D632A-CECE-4591-B193-BF9125FE854C}"/>
              </a:ext>
            </a:extLst>
          </p:cNvPr>
          <p:cNvSpPr txBox="1"/>
          <p:nvPr/>
        </p:nvSpPr>
        <p:spPr>
          <a:xfrm>
            <a:off x="8314343" y="1979443"/>
            <a:ext cx="943072" cy="261610"/>
          </a:xfrm>
          <a:prstGeom prst="rect">
            <a:avLst/>
          </a:prstGeom>
          <a:noFill/>
        </p:spPr>
        <p:txBody>
          <a:bodyPr wrap="square" rtlCol="0">
            <a:spAutoFit/>
          </a:bodyPr>
          <a:lstStyle/>
          <a:p>
            <a:r>
              <a:rPr lang="en-GB" sz="1100" dirty="0"/>
              <a:t>2879 </a:t>
            </a:r>
            <a:r>
              <a:rPr lang="en-GB" sz="1100" dirty="0" err="1"/>
              <a:t>TWh</a:t>
            </a:r>
            <a:endParaRPr lang="LID4096" sz="1100" dirty="0"/>
          </a:p>
        </p:txBody>
      </p:sp>
      <p:sp>
        <p:nvSpPr>
          <p:cNvPr id="30" name="TextBox 29">
            <a:extLst>
              <a:ext uri="{FF2B5EF4-FFF2-40B4-BE49-F238E27FC236}">
                <a16:creationId xmlns:a16="http://schemas.microsoft.com/office/drawing/2014/main" id="{62B6E41F-4B2D-4CBA-AC4D-0D37BFF005C8}"/>
              </a:ext>
            </a:extLst>
          </p:cNvPr>
          <p:cNvSpPr txBox="1"/>
          <p:nvPr/>
        </p:nvSpPr>
        <p:spPr>
          <a:xfrm>
            <a:off x="9022358" y="1989277"/>
            <a:ext cx="943072" cy="261610"/>
          </a:xfrm>
          <a:prstGeom prst="rect">
            <a:avLst/>
          </a:prstGeom>
          <a:noFill/>
        </p:spPr>
        <p:txBody>
          <a:bodyPr wrap="square" rtlCol="0">
            <a:spAutoFit/>
          </a:bodyPr>
          <a:lstStyle/>
          <a:p>
            <a:r>
              <a:rPr lang="en-GB" sz="1100" dirty="0"/>
              <a:t>2768 </a:t>
            </a:r>
            <a:r>
              <a:rPr lang="en-GB" sz="1100" dirty="0" err="1"/>
              <a:t>TWh</a:t>
            </a:r>
            <a:endParaRPr lang="LID4096" sz="1100" dirty="0"/>
          </a:p>
        </p:txBody>
      </p:sp>
      <p:sp>
        <p:nvSpPr>
          <p:cNvPr id="31" name="TextBox 30">
            <a:extLst>
              <a:ext uri="{FF2B5EF4-FFF2-40B4-BE49-F238E27FC236}">
                <a16:creationId xmlns:a16="http://schemas.microsoft.com/office/drawing/2014/main" id="{28A4BFD8-DE54-465F-B847-CF9670F5CDC0}"/>
              </a:ext>
            </a:extLst>
          </p:cNvPr>
          <p:cNvSpPr txBox="1"/>
          <p:nvPr/>
        </p:nvSpPr>
        <p:spPr>
          <a:xfrm>
            <a:off x="9750033" y="1979443"/>
            <a:ext cx="943072" cy="261610"/>
          </a:xfrm>
          <a:prstGeom prst="rect">
            <a:avLst/>
          </a:prstGeom>
          <a:noFill/>
        </p:spPr>
        <p:txBody>
          <a:bodyPr wrap="square" rtlCol="0">
            <a:spAutoFit/>
          </a:bodyPr>
          <a:lstStyle/>
          <a:p>
            <a:r>
              <a:rPr lang="en-GB" sz="1100" dirty="0"/>
              <a:t>2870 </a:t>
            </a:r>
            <a:r>
              <a:rPr lang="en-GB" sz="1100" dirty="0" err="1"/>
              <a:t>TWh</a:t>
            </a:r>
            <a:endParaRPr lang="LID4096" sz="1100" dirty="0"/>
          </a:p>
        </p:txBody>
      </p:sp>
      <p:sp>
        <p:nvSpPr>
          <p:cNvPr id="32" name="TextBox 31">
            <a:extLst>
              <a:ext uri="{FF2B5EF4-FFF2-40B4-BE49-F238E27FC236}">
                <a16:creationId xmlns:a16="http://schemas.microsoft.com/office/drawing/2014/main" id="{5BCA8DE2-4A82-42EA-8E52-B73863878142}"/>
              </a:ext>
            </a:extLst>
          </p:cNvPr>
          <p:cNvSpPr txBox="1"/>
          <p:nvPr/>
        </p:nvSpPr>
        <p:spPr>
          <a:xfrm>
            <a:off x="544619" y="6552769"/>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Ember-Climate based on ENTSO-E</a:t>
            </a:r>
          </a:p>
        </p:txBody>
      </p:sp>
      <p:sp>
        <p:nvSpPr>
          <p:cNvPr id="2" name="Slide Number Placeholder 1">
            <a:extLst>
              <a:ext uri="{FF2B5EF4-FFF2-40B4-BE49-F238E27FC236}">
                <a16:creationId xmlns:a16="http://schemas.microsoft.com/office/drawing/2014/main" id="{CD427DB3-42EE-41E2-8C99-47D9E701A0F6}"/>
              </a:ext>
            </a:extLst>
          </p:cNvPr>
          <p:cNvSpPr>
            <a:spLocks noGrp="1"/>
          </p:cNvSpPr>
          <p:nvPr>
            <p:ph type="sldNum" sz="quarter" idx="4"/>
          </p:nvPr>
        </p:nvSpPr>
        <p:spPr/>
        <p:txBody>
          <a:bodyPr/>
          <a:lstStyle/>
          <a:p>
            <a:fld id="{44EFA621-F6A9-4475-967F-39ACD74EDAC6}" type="slidenum">
              <a:rPr lang="en-BE" smtClean="0"/>
              <a:pPr/>
              <a:t>17</a:t>
            </a:fld>
            <a:endParaRPr lang="en-BE"/>
          </a:p>
        </p:txBody>
      </p:sp>
    </p:spTree>
    <p:extLst>
      <p:ext uri="{BB962C8B-B14F-4D97-AF65-F5344CB8AC3E}">
        <p14:creationId xmlns:p14="http://schemas.microsoft.com/office/powerpoint/2010/main" val="1413221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AE60AB-26BE-4301-A323-A5C07A2519C2}"/>
              </a:ext>
            </a:extLst>
          </p:cNvPr>
          <p:cNvSpPr>
            <a:spLocks noGrp="1"/>
          </p:cNvSpPr>
          <p:nvPr>
            <p:ph type="title"/>
          </p:nvPr>
        </p:nvSpPr>
        <p:spPr>
          <a:xfrm>
            <a:off x="525080" y="365126"/>
            <a:ext cx="11277060" cy="811686"/>
          </a:xfrm>
        </p:spPr>
        <p:txBody>
          <a:bodyPr>
            <a:normAutofit/>
          </a:bodyPr>
          <a:lstStyle/>
          <a:p>
            <a:r>
              <a:rPr lang="en-GB" sz="2400" dirty="0"/>
              <a:t>Emissions Intensity has dropped dramatically and will continue to </a:t>
            </a:r>
            <a:r>
              <a:rPr lang="en-GB" sz="2400" dirty="0" err="1"/>
              <a:t>decre</a:t>
            </a:r>
            <a:r>
              <a:rPr lang="en-BE" sz="2400" dirty="0"/>
              <a:t>a</a:t>
            </a:r>
            <a:r>
              <a:rPr lang="en-GB" sz="2400" dirty="0"/>
              <a:t>se</a:t>
            </a:r>
            <a:endParaRPr lang="LID4096" sz="2400" dirty="0"/>
          </a:p>
        </p:txBody>
      </p:sp>
      <p:sp>
        <p:nvSpPr>
          <p:cNvPr id="15" name="TextBox 14">
            <a:extLst>
              <a:ext uri="{FF2B5EF4-FFF2-40B4-BE49-F238E27FC236}">
                <a16:creationId xmlns:a16="http://schemas.microsoft.com/office/drawing/2014/main" id="{30DFCCB4-A96B-46D5-998F-5D3A7CAB07FA}"/>
              </a:ext>
            </a:extLst>
          </p:cNvPr>
          <p:cNvSpPr txBox="1"/>
          <p:nvPr/>
        </p:nvSpPr>
        <p:spPr>
          <a:xfrm>
            <a:off x="917250" y="5434663"/>
            <a:ext cx="1920240" cy="307777"/>
          </a:xfrm>
          <a:prstGeom prst="rect">
            <a:avLst/>
          </a:prstGeom>
          <a:noFill/>
        </p:spPr>
        <p:txBody>
          <a:bodyPr wrap="square" rtlCol="0">
            <a:spAutoFit/>
          </a:bodyPr>
          <a:lstStyle/>
          <a:p>
            <a:r>
              <a:rPr lang="en-GB" sz="1400" dirty="0">
                <a:solidFill>
                  <a:srgbClr val="414042"/>
                </a:solidFill>
              </a:rPr>
              <a:t>gCO</a:t>
            </a:r>
            <a:r>
              <a:rPr lang="en-GB" sz="1400" baseline="-25000" dirty="0">
                <a:solidFill>
                  <a:srgbClr val="414042"/>
                </a:solidFill>
              </a:rPr>
              <a:t>2</a:t>
            </a:r>
            <a:r>
              <a:rPr lang="en-GB" sz="1400" dirty="0">
                <a:solidFill>
                  <a:srgbClr val="414042"/>
                </a:solidFill>
              </a:rPr>
              <a:t>/kWh</a:t>
            </a:r>
            <a:endParaRPr lang="en-BE" sz="1400" dirty="0">
              <a:solidFill>
                <a:srgbClr val="414042"/>
              </a:solidFill>
            </a:endParaRPr>
          </a:p>
        </p:txBody>
      </p:sp>
      <p:sp>
        <p:nvSpPr>
          <p:cNvPr id="16" name="Footer Placeholder 3">
            <a:extLst>
              <a:ext uri="{FF2B5EF4-FFF2-40B4-BE49-F238E27FC236}">
                <a16:creationId xmlns:a16="http://schemas.microsoft.com/office/drawing/2014/main" id="{CBA27FF3-D2EA-456B-B775-4572CDF21A0A}"/>
              </a:ext>
            </a:extLst>
          </p:cNvPr>
          <p:cNvSpPr txBox="1">
            <a:spLocks/>
          </p:cNvSpPr>
          <p:nvPr/>
        </p:nvSpPr>
        <p:spPr>
          <a:xfrm>
            <a:off x="691747" y="6467539"/>
            <a:ext cx="1011907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1200" dirty="0" err="1">
                <a:solidFill>
                  <a:srgbClr val="414042"/>
                </a:solidFill>
              </a:rPr>
              <a:t>Source</a:t>
            </a:r>
            <a:r>
              <a:rPr lang="es-ES" sz="1200" dirty="0">
                <a:solidFill>
                  <a:srgbClr val="414042"/>
                </a:solidFill>
              </a:rPr>
              <a:t>: </a:t>
            </a:r>
            <a:r>
              <a:rPr lang="en-GB" sz="1200" dirty="0">
                <a:solidFill>
                  <a:srgbClr val="414042"/>
                </a:solidFill>
              </a:rPr>
              <a:t>Eurostat </a:t>
            </a:r>
            <a:r>
              <a:rPr lang="en-GB" sz="1200" dirty="0">
                <a:solidFill>
                  <a:srgbClr val="414042"/>
                </a:solidFill>
                <a:effectLst/>
                <a:ea typeface="Calibri" panose="020F0502020204030204" pitchFamily="34" charset="0"/>
                <a:cs typeface="Qanelas" panose="00000500000000000000" pitchFamily="50" charset="0"/>
              </a:rPr>
              <a:t>(1990,2000,2019). Ember-Agora Report (2021), ALLBNK scenario of EC’s 2030 Climate Target Plan Impact Assessment (2030)</a:t>
            </a:r>
            <a:endParaRPr lang="es-ES" sz="1200" dirty="0">
              <a:solidFill>
                <a:srgbClr val="414042"/>
              </a:solidFill>
            </a:endParaRPr>
          </a:p>
        </p:txBody>
      </p:sp>
      <p:sp>
        <p:nvSpPr>
          <p:cNvPr id="2" name="TextBox 1">
            <a:extLst>
              <a:ext uri="{FF2B5EF4-FFF2-40B4-BE49-F238E27FC236}">
                <a16:creationId xmlns:a16="http://schemas.microsoft.com/office/drawing/2014/main" id="{57E0E433-3FC8-2979-3D1D-5AE17548C600}"/>
              </a:ext>
            </a:extLst>
          </p:cNvPr>
          <p:cNvSpPr txBox="1"/>
          <p:nvPr/>
        </p:nvSpPr>
        <p:spPr>
          <a:xfrm>
            <a:off x="905810" y="4803474"/>
            <a:ext cx="10515600" cy="523220"/>
          </a:xfrm>
          <a:prstGeom prst="rect">
            <a:avLst/>
          </a:prstGeom>
          <a:noFill/>
        </p:spPr>
        <p:txBody>
          <a:bodyPr wrap="square" rtlCol="0">
            <a:spAutoFit/>
          </a:bodyPr>
          <a:lstStyle/>
          <a:p>
            <a:r>
              <a:rPr lang="en-GB" sz="1400" dirty="0">
                <a:solidFill>
                  <a:srgbClr val="414042"/>
                </a:solidFill>
              </a:rPr>
              <a:t>The emissions intensity of the power sector has dropped dramatically since 1990. Although there was a slight increase in emissions intensity in 2021, the emissions intensity in 2021 is still below 1990 level</a:t>
            </a:r>
            <a:endParaRPr lang="LID4096" sz="1400" dirty="0">
              <a:solidFill>
                <a:srgbClr val="414042"/>
              </a:solidFill>
            </a:endParaRPr>
          </a:p>
        </p:txBody>
      </p:sp>
      <p:grpSp>
        <p:nvGrpSpPr>
          <p:cNvPr id="6" name="Group 5">
            <a:extLst>
              <a:ext uri="{FF2B5EF4-FFF2-40B4-BE49-F238E27FC236}">
                <a16:creationId xmlns:a16="http://schemas.microsoft.com/office/drawing/2014/main" id="{93810027-8BA5-64D6-3F34-EE41DEE3F827}"/>
              </a:ext>
            </a:extLst>
          </p:cNvPr>
          <p:cNvGrpSpPr/>
          <p:nvPr/>
        </p:nvGrpSpPr>
        <p:grpSpPr>
          <a:xfrm>
            <a:off x="240544" y="1635421"/>
            <a:ext cx="12021355" cy="2635807"/>
            <a:chOff x="213587" y="2494477"/>
            <a:chExt cx="12021355" cy="2635807"/>
          </a:xfrm>
        </p:grpSpPr>
        <p:sp>
          <p:nvSpPr>
            <p:cNvPr id="4" name="Speech Bubble: Oval 3">
              <a:extLst>
                <a:ext uri="{FF2B5EF4-FFF2-40B4-BE49-F238E27FC236}">
                  <a16:creationId xmlns:a16="http://schemas.microsoft.com/office/drawing/2014/main" id="{95FC433C-31A5-4017-9C6F-FAB5C886F12C}"/>
                </a:ext>
              </a:extLst>
            </p:cNvPr>
            <p:cNvSpPr/>
            <p:nvPr/>
          </p:nvSpPr>
          <p:spPr>
            <a:xfrm>
              <a:off x="2256267" y="3364686"/>
              <a:ext cx="1847462" cy="1325563"/>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394</a:t>
              </a:r>
              <a:endParaRPr lang="LID4096" sz="2800" dirty="0"/>
            </a:p>
          </p:txBody>
        </p:sp>
        <p:sp>
          <p:nvSpPr>
            <p:cNvPr id="5" name="Speech Bubble: Oval 4">
              <a:extLst>
                <a:ext uri="{FF2B5EF4-FFF2-40B4-BE49-F238E27FC236}">
                  <a16:creationId xmlns:a16="http://schemas.microsoft.com/office/drawing/2014/main" id="{1A06A12D-A71D-460E-8EC2-1572796FDE84}"/>
                </a:ext>
              </a:extLst>
            </p:cNvPr>
            <p:cNvSpPr/>
            <p:nvPr/>
          </p:nvSpPr>
          <p:spPr>
            <a:xfrm>
              <a:off x="4440585" y="3507461"/>
              <a:ext cx="1628188" cy="110008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253</a:t>
              </a:r>
              <a:endParaRPr lang="LID4096" sz="2800" dirty="0"/>
            </a:p>
          </p:txBody>
        </p:sp>
        <p:sp>
          <p:nvSpPr>
            <p:cNvPr id="7" name="Speech Bubble: Oval 6">
              <a:extLst>
                <a:ext uri="{FF2B5EF4-FFF2-40B4-BE49-F238E27FC236}">
                  <a16:creationId xmlns:a16="http://schemas.microsoft.com/office/drawing/2014/main" id="{66C14328-823C-45DE-BF77-A684F201FC9D}"/>
                </a:ext>
              </a:extLst>
            </p:cNvPr>
            <p:cNvSpPr/>
            <p:nvPr/>
          </p:nvSpPr>
          <p:spPr>
            <a:xfrm>
              <a:off x="6459207" y="3576707"/>
              <a:ext cx="1628188" cy="901523"/>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241</a:t>
              </a:r>
              <a:endParaRPr lang="LID4096" sz="2800" dirty="0"/>
            </a:p>
          </p:txBody>
        </p:sp>
        <p:sp>
          <p:nvSpPr>
            <p:cNvPr id="8" name="Speech Bubble: Oval 7">
              <a:extLst>
                <a:ext uri="{FF2B5EF4-FFF2-40B4-BE49-F238E27FC236}">
                  <a16:creationId xmlns:a16="http://schemas.microsoft.com/office/drawing/2014/main" id="{DB991CAA-1F1E-417B-9643-C423BE730989}"/>
                </a:ext>
              </a:extLst>
            </p:cNvPr>
            <p:cNvSpPr/>
            <p:nvPr/>
          </p:nvSpPr>
          <p:spPr>
            <a:xfrm>
              <a:off x="8475316" y="3874194"/>
              <a:ext cx="1387145" cy="503957"/>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77</a:t>
              </a:r>
              <a:endParaRPr lang="LID4096" sz="2800" dirty="0"/>
            </a:p>
          </p:txBody>
        </p:sp>
        <p:sp>
          <p:nvSpPr>
            <p:cNvPr id="10" name="TextBox 9">
              <a:extLst>
                <a:ext uri="{FF2B5EF4-FFF2-40B4-BE49-F238E27FC236}">
                  <a16:creationId xmlns:a16="http://schemas.microsoft.com/office/drawing/2014/main" id="{925E4641-D465-475B-A26C-75F7F9995471}"/>
                </a:ext>
              </a:extLst>
            </p:cNvPr>
            <p:cNvSpPr txBox="1"/>
            <p:nvPr/>
          </p:nvSpPr>
          <p:spPr>
            <a:xfrm>
              <a:off x="890293" y="4760952"/>
              <a:ext cx="839755" cy="369332"/>
            </a:xfrm>
            <a:prstGeom prst="rect">
              <a:avLst/>
            </a:prstGeom>
            <a:noFill/>
          </p:spPr>
          <p:txBody>
            <a:bodyPr wrap="square" rtlCol="0">
              <a:spAutoFit/>
            </a:bodyPr>
            <a:lstStyle/>
            <a:p>
              <a:r>
                <a:rPr lang="en-GB" dirty="0">
                  <a:latin typeface="Qanelas Black" panose="00000A00000000000000" pitchFamily="50" charset="0"/>
                </a:rPr>
                <a:t>1990</a:t>
              </a:r>
              <a:endParaRPr lang="LID4096" dirty="0">
                <a:latin typeface="Qanelas Black" panose="00000A00000000000000" pitchFamily="50" charset="0"/>
              </a:endParaRPr>
            </a:p>
          </p:txBody>
        </p:sp>
        <p:sp>
          <p:nvSpPr>
            <p:cNvPr id="11" name="TextBox 10">
              <a:extLst>
                <a:ext uri="{FF2B5EF4-FFF2-40B4-BE49-F238E27FC236}">
                  <a16:creationId xmlns:a16="http://schemas.microsoft.com/office/drawing/2014/main" id="{F7441892-0658-4774-8B86-37A3C09651EC}"/>
                </a:ext>
              </a:extLst>
            </p:cNvPr>
            <p:cNvSpPr txBox="1"/>
            <p:nvPr/>
          </p:nvSpPr>
          <p:spPr>
            <a:xfrm>
              <a:off x="2870635" y="4760952"/>
              <a:ext cx="839755" cy="369332"/>
            </a:xfrm>
            <a:prstGeom prst="rect">
              <a:avLst/>
            </a:prstGeom>
            <a:noFill/>
          </p:spPr>
          <p:txBody>
            <a:bodyPr wrap="square" rtlCol="0">
              <a:spAutoFit/>
            </a:bodyPr>
            <a:lstStyle/>
            <a:p>
              <a:r>
                <a:rPr lang="en-GB" dirty="0">
                  <a:latin typeface="Qanelas Black" panose="00000A00000000000000" pitchFamily="50" charset="0"/>
                </a:rPr>
                <a:t>2000</a:t>
              </a:r>
              <a:endParaRPr lang="LID4096" dirty="0">
                <a:latin typeface="Qanelas Black" panose="00000A00000000000000" pitchFamily="50" charset="0"/>
              </a:endParaRPr>
            </a:p>
          </p:txBody>
        </p:sp>
        <p:sp>
          <p:nvSpPr>
            <p:cNvPr id="12" name="TextBox 11">
              <a:extLst>
                <a:ext uri="{FF2B5EF4-FFF2-40B4-BE49-F238E27FC236}">
                  <a16:creationId xmlns:a16="http://schemas.microsoft.com/office/drawing/2014/main" id="{2F2629B2-2375-458B-90C5-155EC601BC9D}"/>
                </a:ext>
              </a:extLst>
            </p:cNvPr>
            <p:cNvSpPr txBox="1"/>
            <p:nvPr/>
          </p:nvSpPr>
          <p:spPr>
            <a:xfrm>
              <a:off x="4884570" y="4742554"/>
              <a:ext cx="839755" cy="369332"/>
            </a:xfrm>
            <a:prstGeom prst="rect">
              <a:avLst/>
            </a:prstGeom>
            <a:noFill/>
          </p:spPr>
          <p:txBody>
            <a:bodyPr wrap="square" rtlCol="0">
              <a:spAutoFit/>
            </a:bodyPr>
            <a:lstStyle/>
            <a:p>
              <a:r>
                <a:rPr lang="en-GB" dirty="0">
                  <a:latin typeface="Qanelas Black" panose="00000A00000000000000" pitchFamily="50" charset="0"/>
                </a:rPr>
                <a:t>2019</a:t>
              </a:r>
              <a:endParaRPr lang="LID4096" dirty="0">
                <a:latin typeface="Qanelas Black" panose="00000A00000000000000" pitchFamily="50" charset="0"/>
              </a:endParaRPr>
            </a:p>
          </p:txBody>
        </p:sp>
        <p:sp>
          <p:nvSpPr>
            <p:cNvPr id="13" name="TextBox 12">
              <a:extLst>
                <a:ext uri="{FF2B5EF4-FFF2-40B4-BE49-F238E27FC236}">
                  <a16:creationId xmlns:a16="http://schemas.microsoft.com/office/drawing/2014/main" id="{5514854C-4031-4537-A371-83161F1A7C3B}"/>
                </a:ext>
              </a:extLst>
            </p:cNvPr>
            <p:cNvSpPr txBox="1"/>
            <p:nvPr/>
          </p:nvSpPr>
          <p:spPr>
            <a:xfrm>
              <a:off x="6920940" y="4742554"/>
              <a:ext cx="839755" cy="369332"/>
            </a:xfrm>
            <a:prstGeom prst="rect">
              <a:avLst/>
            </a:prstGeom>
            <a:noFill/>
          </p:spPr>
          <p:txBody>
            <a:bodyPr wrap="square" rtlCol="0">
              <a:spAutoFit/>
            </a:bodyPr>
            <a:lstStyle/>
            <a:p>
              <a:r>
                <a:rPr lang="en-GB" dirty="0">
                  <a:latin typeface="Qanelas Black" panose="00000A00000000000000" pitchFamily="50" charset="0"/>
                </a:rPr>
                <a:t>2021</a:t>
              </a:r>
              <a:endParaRPr lang="LID4096" dirty="0">
                <a:latin typeface="Qanelas Black" panose="00000A00000000000000" pitchFamily="50" charset="0"/>
              </a:endParaRPr>
            </a:p>
          </p:txBody>
        </p:sp>
        <p:sp>
          <p:nvSpPr>
            <p:cNvPr id="14" name="TextBox 13">
              <a:extLst>
                <a:ext uri="{FF2B5EF4-FFF2-40B4-BE49-F238E27FC236}">
                  <a16:creationId xmlns:a16="http://schemas.microsoft.com/office/drawing/2014/main" id="{1E9C41B3-A593-41AF-B334-9F6F06F0BDEE}"/>
                </a:ext>
              </a:extLst>
            </p:cNvPr>
            <p:cNvSpPr txBox="1"/>
            <p:nvPr/>
          </p:nvSpPr>
          <p:spPr>
            <a:xfrm>
              <a:off x="8878847" y="4729066"/>
              <a:ext cx="839755" cy="369332"/>
            </a:xfrm>
            <a:prstGeom prst="rect">
              <a:avLst/>
            </a:prstGeom>
            <a:noFill/>
          </p:spPr>
          <p:txBody>
            <a:bodyPr wrap="square" rtlCol="0">
              <a:spAutoFit/>
            </a:bodyPr>
            <a:lstStyle/>
            <a:p>
              <a:r>
                <a:rPr lang="en-GB" dirty="0">
                  <a:latin typeface="Qanelas Black" panose="00000A00000000000000" pitchFamily="50" charset="0"/>
                </a:rPr>
                <a:t>2030</a:t>
              </a:r>
              <a:endParaRPr lang="LID4096" dirty="0">
                <a:latin typeface="Qanelas Black" panose="00000A00000000000000" pitchFamily="50" charset="0"/>
              </a:endParaRPr>
            </a:p>
          </p:txBody>
        </p:sp>
        <p:sp>
          <p:nvSpPr>
            <p:cNvPr id="17" name="Speech Bubble: Oval 16">
              <a:extLst>
                <a:ext uri="{FF2B5EF4-FFF2-40B4-BE49-F238E27FC236}">
                  <a16:creationId xmlns:a16="http://schemas.microsoft.com/office/drawing/2014/main" id="{95EB1ECB-5089-4B76-B4EA-71C207A014B5}"/>
                </a:ext>
              </a:extLst>
            </p:cNvPr>
            <p:cNvSpPr/>
            <p:nvPr/>
          </p:nvSpPr>
          <p:spPr>
            <a:xfrm>
              <a:off x="10199317" y="3909111"/>
              <a:ext cx="2035625" cy="503957"/>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carbon neutral</a:t>
              </a:r>
              <a:endParaRPr lang="LID4096" sz="2000" dirty="0"/>
            </a:p>
          </p:txBody>
        </p:sp>
        <p:sp>
          <p:nvSpPr>
            <p:cNvPr id="18" name="TextBox 17">
              <a:extLst>
                <a:ext uri="{FF2B5EF4-FFF2-40B4-BE49-F238E27FC236}">
                  <a16:creationId xmlns:a16="http://schemas.microsoft.com/office/drawing/2014/main" id="{B11CABD3-DAA3-4C2A-AFC1-544B827AB4EF}"/>
                </a:ext>
              </a:extLst>
            </p:cNvPr>
            <p:cNvSpPr txBox="1"/>
            <p:nvPr/>
          </p:nvSpPr>
          <p:spPr>
            <a:xfrm>
              <a:off x="10439400" y="4715578"/>
              <a:ext cx="1245645" cy="369332"/>
            </a:xfrm>
            <a:prstGeom prst="rect">
              <a:avLst/>
            </a:prstGeom>
            <a:noFill/>
          </p:spPr>
          <p:txBody>
            <a:bodyPr wrap="square" rtlCol="0">
              <a:spAutoFit/>
            </a:bodyPr>
            <a:lstStyle/>
            <a:p>
              <a:r>
                <a:rPr lang="en-GB" dirty="0">
                  <a:latin typeface="Qanelas Black" panose="00000A00000000000000" pitchFamily="50" charset="0"/>
                </a:rPr>
                <a:t>2035-40</a:t>
              </a:r>
              <a:endParaRPr lang="LID4096" dirty="0">
                <a:latin typeface="Qanelas Black" panose="00000A00000000000000" pitchFamily="50" charset="0"/>
              </a:endParaRPr>
            </a:p>
          </p:txBody>
        </p:sp>
        <p:sp>
          <p:nvSpPr>
            <p:cNvPr id="20" name="Speech Bubble: Oval 19">
              <a:extLst>
                <a:ext uri="{FF2B5EF4-FFF2-40B4-BE49-F238E27FC236}">
                  <a16:creationId xmlns:a16="http://schemas.microsoft.com/office/drawing/2014/main" id="{3CCEAA2C-425D-DB77-3F06-CFAD75A301F0}"/>
                </a:ext>
              </a:extLst>
            </p:cNvPr>
            <p:cNvSpPr/>
            <p:nvPr/>
          </p:nvSpPr>
          <p:spPr>
            <a:xfrm>
              <a:off x="213587" y="2918142"/>
              <a:ext cx="1920239" cy="182154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501</a:t>
              </a:r>
              <a:endParaRPr lang="LID4096" sz="2800" dirty="0"/>
            </a:p>
          </p:txBody>
        </p:sp>
        <p:cxnSp>
          <p:nvCxnSpPr>
            <p:cNvPr id="22" name="Straight Arrow Connector 21">
              <a:extLst>
                <a:ext uri="{FF2B5EF4-FFF2-40B4-BE49-F238E27FC236}">
                  <a16:creationId xmlns:a16="http://schemas.microsoft.com/office/drawing/2014/main" id="{8837E6E8-859B-6F65-677A-E65343BE7FC3}"/>
                </a:ext>
              </a:extLst>
            </p:cNvPr>
            <p:cNvCxnSpPr/>
            <p:nvPr/>
          </p:nvCxnSpPr>
          <p:spPr>
            <a:xfrm>
              <a:off x="1361661" y="2733261"/>
              <a:ext cx="5665304" cy="77420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A373B822-0EB8-3D64-8FE8-D18ECFC96DE2}"/>
                </a:ext>
              </a:extLst>
            </p:cNvPr>
            <p:cNvSpPr txBox="1"/>
            <p:nvPr/>
          </p:nvSpPr>
          <p:spPr>
            <a:xfrm rot="433513">
              <a:off x="3589007" y="2494477"/>
              <a:ext cx="1282148" cy="523220"/>
            </a:xfrm>
            <a:prstGeom prst="rect">
              <a:avLst/>
            </a:prstGeom>
            <a:noFill/>
          </p:spPr>
          <p:txBody>
            <a:bodyPr wrap="square" rtlCol="0">
              <a:spAutoFit/>
            </a:bodyPr>
            <a:lstStyle/>
            <a:p>
              <a:r>
                <a:rPr lang="en-GB" sz="2800" b="1" dirty="0">
                  <a:solidFill>
                    <a:schemeClr val="accent3"/>
                  </a:solidFill>
                </a:rPr>
                <a:t>- 52 % </a:t>
              </a:r>
              <a:endParaRPr lang="LID4096" sz="2800" b="1" dirty="0">
                <a:solidFill>
                  <a:schemeClr val="accent3"/>
                </a:solidFill>
              </a:endParaRPr>
            </a:p>
          </p:txBody>
        </p:sp>
      </p:grpSp>
      <p:sp>
        <p:nvSpPr>
          <p:cNvPr id="9" name="Slide Number Placeholder 8">
            <a:extLst>
              <a:ext uri="{FF2B5EF4-FFF2-40B4-BE49-F238E27FC236}">
                <a16:creationId xmlns:a16="http://schemas.microsoft.com/office/drawing/2014/main" id="{75AA26BA-05F6-49D3-AA6E-3AEFDE8045CC}"/>
              </a:ext>
            </a:extLst>
          </p:cNvPr>
          <p:cNvSpPr>
            <a:spLocks noGrp="1"/>
          </p:cNvSpPr>
          <p:nvPr>
            <p:ph type="sldNum" sz="quarter" idx="4"/>
          </p:nvPr>
        </p:nvSpPr>
        <p:spPr/>
        <p:txBody>
          <a:bodyPr/>
          <a:lstStyle/>
          <a:p>
            <a:fld id="{44EFA621-F6A9-4475-967F-39ACD74EDAC6}" type="slidenum">
              <a:rPr lang="en-BE" smtClean="0"/>
              <a:pPr/>
              <a:t>18</a:t>
            </a:fld>
            <a:endParaRPr lang="en-BE"/>
          </a:p>
        </p:txBody>
      </p:sp>
    </p:spTree>
    <p:extLst>
      <p:ext uri="{BB962C8B-B14F-4D97-AF65-F5344CB8AC3E}">
        <p14:creationId xmlns:p14="http://schemas.microsoft.com/office/powerpoint/2010/main" val="3131389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ADA11-5D4F-4D30-8B83-B20F674474F3}"/>
              </a:ext>
            </a:extLst>
          </p:cNvPr>
          <p:cNvSpPr>
            <a:spLocks noGrp="1"/>
          </p:cNvSpPr>
          <p:nvPr>
            <p:ph type="title"/>
          </p:nvPr>
        </p:nvSpPr>
        <p:spPr>
          <a:xfrm>
            <a:off x="838200" y="365126"/>
            <a:ext cx="10515600" cy="804456"/>
          </a:xfrm>
        </p:spPr>
        <p:txBody>
          <a:bodyPr>
            <a:normAutofit/>
          </a:bodyPr>
          <a:lstStyle/>
          <a:p>
            <a:r>
              <a:rPr lang="en-GB" sz="2400" dirty="0"/>
              <a:t>Solar PV had a record year in installations but wind installation lagged</a:t>
            </a:r>
            <a:endParaRPr lang="LID4096" sz="2400" dirty="0"/>
          </a:p>
        </p:txBody>
      </p:sp>
      <p:sp>
        <p:nvSpPr>
          <p:cNvPr id="6" name="TextBox 5">
            <a:extLst>
              <a:ext uri="{FF2B5EF4-FFF2-40B4-BE49-F238E27FC236}">
                <a16:creationId xmlns:a16="http://schemas.microsoft.com/office/drawing/2014/main" id="{93C1D902-524A-4BED-AEA6-6587441982CA}"/>
              </a:ext>
            </a:extLst>
          </p:cNvPr>
          <p:cNvSpPr txBox="1"/>
          <p:nvPr/>
        </p:nvSpPr>
        <p:spPr>
          <a:xfrm>
            <a:off x="712381" y="6192792"/>
            <a:ext cx="9763125" cy="600164"/>
          </a:xfrm>
          <a:prstGeom prst="rect">
            <a:avLst/>
          </a:prstGeom>
          <a:noFill/>
        </p:spPr>
        <p:txBody>
          <a:bodyPr wrap="square" rtlCol="0">
            <a:spAutoFit/>
          </a:bodyPr>
          <a:lstStyle/>
          <a:p>
            <a:r>
              <a:rPr lang="en-GB" sz="1050" dirty="0">
                <a:solidFill>
                  <a:srgbClr val="414042"/>
                </a:solidFill>
              </a:rPr>
              <a:t>Note: </a:t>
            </a:r>
            <a:r>
              <a:rPr lang="en-GB" sz="1050" dirty="0">
                <a:solidFill>
                  <a:srgbClr val="414042"/>
                </a:solidFill>
                <a:effectLst/>
              </a:rPr>
              <a:t>The needed average is calculated according to the </a:t>
            </a:r>
            <a:r>
              <a:rPr lang="en-GB" sz="1050" dirty="0">
                <a:solidFill>
                  <a:srgbClr val="414042"/>
                </a:solidFill>
              </a:rPr>
              <a:t>solar and wind targets under Fit for 55 package as mentioned in staff working document of the </a:t>
            </a:r>
            <a:r>
              <a:rPr lang="en-GB" sz="1050" dirty="0" err="1">
                <a:solidFill>
                  <a:srgbClr val="414042"/>
                </a:solidFill>
              </a:rPr>
              <a:t>RePowerEU</a:t>
            </a:r>
            <a:r>
              <a:rPr lang="en-GB" sz="1050" dirty="0">
                <a:solidFill>
                  <a:srgbClr val="414042"/>
                </a:solidFill>
              </a:rPr>
              <a:t> plan. The </a:t>
            </a:r>
            <a:r>
              <a:rPr lang="en-GB" sz="1050" dirty="0" err="1">
                <a:solidFill>
                  <a:srgbClr val="414042"/>
                </a:solidFill>
              </a:rPr>
              <a:t>RePowerEU</a:t>
            </a:r>
            <a:r>
              <a:rPr lang="en-GB" sz="1050" dirty="0">
                <a:solidFill>
                  <a:srgbClr val="414042"/>
                </a:solidFill>
              </a:rPr>
              <a:t> plan ambitions have not been accounted here</a:t>
            </a:r>
          </a:p>
          <a:p>
            <a:r>
              <a:rPr lang="en-BE" sz="1100" dirty="0">
                <a:solidFill>
                  <a:srgbClr val="414042"/>
                </a:solidFill>
                <a:effectLst/>
              </a:rPr>
              <a:t>Source: </a:t>
            </a:r>
            <a:r>
              <a:rPr lang="en-GB" sz="1100" dirty="0">
                <a:solidFill>
                  <a:srgbClr val="414042"/>
                </a:solidFill>
              </a:rPr>
              <a:t>Wind Europe, Solar Power Europe, ENTSO-E, Staff Working Document </a:t>
            </a:r>
            <a:r>
              <a:rPr lang="en-GB" sz="1100" dirty="0" err="1">
                <a:solidFill>
                  <a:srgbClr val="414042"/>
                </a:solidFill>
              </a:rPr>
              <a:t>RePowerEU</a:t>
            </a:r>
            <a:r>
              <a:rPr lang="en-GB" sz="1100" dirty="0">
                <a:solidFill>
                  <a:srgbClr val="414042"/>
                </a:solidFill>
              </a:rPr>
              <a:t> plan</a:t>
            </a:r>
            <a:endParaRPr lang="en-GB" sz="1100" dirty="0">
              <a:solidFill>
                <a:srgbClr val="414042"/>
              </a:solidFill>
              <a:effectLst/>
            </a:endParaRPr>
          </a:p>
        </p:txBody>
      </p:sp>
      <p:sp>
        <p:nvSpPr>
          <p:cNvPr id="3" name="Slide Number Placeholder 2">
            <a:extLst>
              <a:ext uri="{FF2B5EF4-FFF2-40B4-BE49-F238E27FC236}">
                <a16:creationId xmlns:a16="http://schemas.microsoft.com/office/drawing/2014/main" id="{23349E6F-577F-4D97-A6CC-376FC7E0BF68}"/>
              </a:ext>
            </a:extLst>
          </p:cNvPr>
          <p:cNvSpPr>
            <a:spLocks noGrp="1"/>
          </p:cNvSpPr>
          <p:nvPr>
            <p:ph type="sldNum" sz="quarter" idx="4"/>
          </p:nvPr>
        </p:nvSpPr>
        <p:spPr/>
        <p:txBody>
          <a:bodyPr/>
          <a:lstStyle/>
          <a:p>
            <a:fld id="{44EFA621-F6A9-4475-967F-39ACD74EDAC6}" type="slidenum">
              <a:rPr lang="en-BE" smtClean="0"/>
              <a:pPr/>
              <a:t>19</a:t>
            </a:fld>
            <a:r>
              <a:rPr lang="en-GB" dirty="0"/>
              <a:t>.</a:t>
            </a:r>
            <a:endParaRPr lang="en-BE" dirty="0"/>
          </a:p>
        </p:txBody>
      </p:sp>
      <p:graphicFrame>
        <p:nvGraphicFramePr>
          <p:cNvPr id="10" name="Content Placeholder 9">
            <a:extLst>
              <a:ext uri="{FF2B5EF4-FFF2-40B4-BE49-F238E27FC236}">
                <a16:creationId xmlns:a16="http://schemas.microsoft.com/office/drawing/2014/main" id="{A73DA69C-10FF-BA94-2D83-0998DFB03503}"/>
              </a:ext>
            </a:extLst>
          </p:cNvPr>
          <p:cNvGraphicFramePr>
            <a:graphicFrameLocks noGrp="1"/>
          </p:cNvGraphicFramePr>
          <p:nvPr>
            <p:ph sz="half" idx="1"/>
            <p:extLst>
              <p:ext uri="{D42A27DB-BD31-4B8C-83A1-F6EECF244321}">
                <p14:modId xmlns:p14="http://schemas.microsoft.com/office/powerpoint/2010/main" val="2100464256"/>
              </p:ext>
            </p:extLst>
          </p:nvPr>
        </p:nvGraphicFramePr>
        <p:xfrm>
          <a:off x="838200" y="1400307"/>
          <a:ext cx="5181600" cy="4351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ontent Placeholder 12">
            <a:extLst>
              <a:ext uri="{FF2B5EF4-FFF2-40B4-BE49-F238E27FC236}">
                <a16:creationId xmlns:a16="http://schemas.microsoft.com/office/drawing/2014/main" id="{3C001719-2329-CD97-077E-C8E3840A1FC2}"/>
              </a:ext>
            </a:extLst>
          </p:cNvPr>
          <p:cNvGraphicFramePr>
            <a:graphicFrameLocks noGrp="1"/>
          </p:cNvGraphicFramePr>
          <p:nvPr>
            <p:ph sz="half" idx="2"/>
            <p:extLst>
              <p:ext uri="{D42A27DB-BD31-4B8C-83A1-F6EECF244321}">
                <p14:modId xmlns:p14="http://schemas.microsoft.com/office/powerpoint/2010/main" val="2543618395"/>
              </p:ext>
            </p:extLst>
          </p:nvPr>
        </p:nvGraphicFramePr>
        <p:xfrm>
          <a:off x="6172200" y="1400307"/>
          <a:ext cx="5181600" cy="43513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93490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DE1965-1006-4CA0-84C3-DD84C676BFBF}"/>
              </a:ext>
            </a:extLst>
          </p:cNvPr>
          <p:cNvSpPr>
            <a:spLocks noGrp="1"/>
          </p:cNvSpPr>
          <p:nvPr>
            <p:ph type="ctrTitle"/>
          </p:nvPr>
        </p:nvSpPr>
        <p:spPr/>
        <p:txBody>
          <a:bodyPr>
            <a:normAutofit fontScale="90000"/>
          </a:bodyPr>
          <a:lstStyle/>
          <a:p>
            <a:r>
              <a:rPr lang="en-GB" dirty="0">
                <a:solidFill>
                  <a:schemeClr val="accent3"/>
                </a:solidFill>
                <a:latin typeface="Qanelas Black" panose="00000A00000000000000" pitchFamily="50" charset="0"/>
              </a:rPr>
              <a:t>Setting the scene</a:t>
            </a:r>
            <a:br>
              <a:rPr lang="en-GB" dirty="0"/>
            </a:br>
            <a:r>
              <a:rPr lang="en-GB" sz="1800" dirty="0">
                <a:solidFill>
                  <a:srgbClr val="414042"/>
                </a:solidFill>
                <a:latin typeface="+mn-lt"/>
              </a:rPr>
              <a:t>Energy prices </a:t>
            </a:r>
            <a:r>
              <a:rPr lang="en-BE" sz="1800" dirty="0">
                <a:solidFill>
                  <a:srgbClr val="414042"/>
                </a:solidFill>
                <a:latin typeface="+mn-lt"/>
              </a:rPr>
              <a:t>soured this year</a:t>
            </a:r>
            <a:br>
              <a:rPr lang="en-BE" sz="1800" dirty="0">
                <a:solidFill>
                  <a:srgbClr val="414042"/>
                </a:solidFill>
                <a:latin typeface="+mn-lt"/>
              </a:rPr>
            </a:br>
            <a:r>
              <a:rPr lang="en-BE" sz="1800" dirty="0">
                <a:solidFill>
                  <a:srgbClr val="414042"/>
                </a:solidFill>
                <a:latin typeface="+mn-lt"/>
              </a:rPr>
              <a:t>The c</a:t>
            </a:r>
            <a:r>
              <a:rPr lang="fr-BE" sz="1800" dirty="0">
                <a:solidFill>
                  <a:srgbClr val="414042"/>
                </a:solidFill>
                <a:latin typeface="+mn-lt"/>
              </a:rPr>
              <a:t>au</a:t>
            </a:r>
            <a:r>
              <a:rPr lang="en-BE" sz="1800" dirty="0">
                <a:solidFill>
                  <a:srgbClr val="414042"/>
                </a:solidFill>
                <a:latin typeface="+mn-lt"/>
              </a:rPr>
              <a:t>se of this rise was the high gas price</a:t>
            </a:r>
            <a:r>
              <a:rPr lang="en-GB" sz="1800" dirty="0">
                <a:solidFill>
                  <a:srgbClr val="414042"/>
                </a:solidFill>
                <a:latin typeface="+mn-lt"/>
              </a:rPr>
              <a:t> as we recovered from covid with demand particularly putting up in Asia</a:t>
            </a:r>
            <a:r>
              <a:rPr lang="en-BE" sz="1800" dirty="0">
                <a:solidFill>
                  <a:srgbClr val="414042"/>
                </a:solidFill>
                <a:latin typeface="+mn-lt"/>
              </a:rPr>
              <a:t>. </a:t>
            </a:r>
            <a:r>
              <a:rPr lang="fr-BE" sz="1800" dirty="0">
                <a:solidFill>
                  <a:srgbClr val="414042"/>
                </a:solidFill>
                <a:latin typeface="+mn-lt"/>
              </a:rPr>
              <a:t>The</a:t>
            </a:r>
            <a:r>
              <a:rPr lang="en-BE" sz="1800" dirty="0">
                <a:solidFill>
                  <a:srgbClr val="414042"/>
                </a:solidFill>
                <a:latin typeface="+mn-lt"/>
              </a:rPr>
              <a:t> price rise began in September but the war in Ukraine has greatly exacerbated the situation</a:t>
            </a:r>
            <a:br>
              <a:rPr lang="en-BE" sz="1800" dirty="0">
                <a:solidFill>
                  <a:srgbClr val="414042"/>
                </a:solidFill>
                <a:latin typeface="+mn-lt"/>
              </a:rPr>
            </a:br>
            <a:r>
              <a:rPr lang="en-BE" sz="1800" dirty="0">
                <a:solidFill>
                  <a:srgbClr val="414042"/>
                </a:solidFill>
                <a:latin typeface="+mn-lt"/>
              </a:rPr>
              <a:t>The unreliability of Russia as a gas supplier, further incentivises the need to </a:t>
            </a:r>
            <a:r>
              <a:rPr lang="en-GB" sz="1800" dirty="0">
                <a:solidFill>
                  <a:srgbClr val="414042"/>
                </a:solidFill>
                <a:latin typeface="+mn-lt"/>
              </a:rPr>
              <a:t>diversify our energy sources </a:t>
            </a:r>
            <a:r>
              <a:rPr lang="en-BE" sz="1800" dirty="0">
                <a:solidFill>
                  <a:srgbClr val="414042"/>
                </a:solidFill>
                <a:latin typeface="+mn-lt"/>
              </a:rPr>
              <a:t>as much as possible. It should act as the catalyst to elect</a:t>
            </a:r>
            <a:r>
              <a:rPr lang="fr-BE" sz="1800" dirty="0">
                <a:solidFill>
                  <a:srgbClr val="414042"/>
                </a:solidFill>
                <a:latin typeface="+mn-lt"/>
              </a:rPr>
              <a:t>r</a:t>
            </a:r>
            <a:r>
              <a:rPr lang="en-BE" sz="1800" dirty="0" err="1">
                <a:solidFill>
                  <a:srgbClr val="414042"/>
                </a:solidFill>
                <a:latin typeface="+mn-lt"/>
              </a:rPr>
              <a:t>ify</a:t>
            </a:r>
            <a:r>
              <a:rPr lang="en-BE" sz="1800" dirty="0">
                <a:solidFill>
                  <a:srgbClr val="414042"/>
                </a:solidFill>
                <a:latin typeface="+mn-lt"/>
              </a:rPr>
              <a:t> and reduce our fossil fuel dependence in the process</a:t>
            </a:r>
            <a:br>
              <a:rPr lang="en-BE" sz="1800" i="1" dirty="0"/>
            </a:br>
            <a:endParaRPr lang="LID4096" i="1" dirty="0"/>
          </a:p>
        </p:txBody>
      </p:sp>
      <p:sp>
        <p:nvSpPr>
          <p:cNvPr id="4" name="Slide Number Placeholder 5">
            <a:extLst>
              <a:ext uri="{FF2B5EF4-FFF2-40B4-BE49-F238E27FC236}">
                <a16:creationId xmlns:a16="http://schemas.microsoft.com/office/drawing/2014/main" id="{D8D3360D-9D58-42FD-BE7A-8A019075C755}"/>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2</a:t>
            </a:fld>
            <a:endParaRPr lang="en-BE"/>
          </a:p>
        </p:txBody>
      </p:sp>
    </p:spTree>
    <p:extLst>
      <p:ext uri="{BB962C8B-B14F-4D97-AF65-F5344CB8AC3E}">
        <p14:creationId xmlns:p14="http://schemas.microsoft.com/office/powerpoint/2010/main" val="4268575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C00D3A-6D89-4808-BB8E-6B0112B6C6C2}"/>
              </a:ext>
            </a:extLst>
          </p:cNvPr>
          <p:cNvSpPr>
            <a:spLocks noGrp="1"/>
          </p:cNvSpPr>
          <p:nvPr>
            <p:ph type="title"/>
          </p:nvPr>
        </p:nvSpPr>
        <p:spPr>
          <a:xfrm>
            <a:off x="838200" y="365126"/>
            <a:ext cx="10515600" cy="559908"/>
          </a:xfrm>
        </p:spPr>
        <p:txBody>
          <a:bodyPr>
            <a:normAutofit/>
          </a:bodyPr>
          <a:lstStyle/>
          <a:p>
            <a:r>
              <a:rPr lang="en-GB" sz="2400" dirty="0"/>
              <a:t>All technologies needed to reach 2030 targets</a:t>
            </a:r>
            <a:endParaRPr lang="LID4096" sz="2400" dirty="0"/>
          </a:p>
        </p:txBody>
      </p:sp>
      <p:sp>
        <p:nvSpPr>
          <p:cNvPr id="6" name="TextBox 5">
            <a:extLst>
              <a:ext uri="{FF2B5EF4-FFF2-40B4-BE49-F238E27FC236}">
                <a16:creationId xmlns:a16="http://schemas.microsoft.com/office/drawing/2014/main" id="{A90C0E1F-2CFB-0462-B363-51128A673ED0}"/>
              </a:ext>
            </a:extLst>
          </p:cNvPr>
          <p:cNvSpPr txBox="1"/>
          <p:nvPr/>
        </p:nvSpPr>
        <p:spPr>
          <a:xfrm>
            <a:off x="758535" y="6418737"/>
            <a:ext cx="9363660" cy="461665"/>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Eurostat, ENTSO-E, </a:t>
            </a:r>
            <a:r>
              <a:rPr lang="en-GB" sz="1200" dirty="0">
                <a:solidFill>
                  <a:srgbClr val="414042"/>
                </a:solidFill>
              </a:rPr>
              <a:t>Wind Europe &amp; Solar Power Europe for historic, EC’s 2030 Climate Impact Assessment projections , Staff working document of </a:t>
            </a:r>
            <a:r>
              <a:rPr lang="en-GB" sz="1200" dirty="0" err="1">
                <a:solidFill>
                  <a:srgbClr val="414042"/>
                </a:solidFill>
              </a:rPr>
              <a:t>RePowerEU</a:t>
            </a:r>
            <a:r>
              <a:rPr lang="en-GB" sz="1200" dirty="0">
                <a:solidFill>
                  <a:srgbClr val="414042"/>
                </a:solidFill>
              </a:rPr>
              <a:t> &amp; Eurelectric for 2030 </a:t>
            </a:r>
            <a:endParaRPr lang="en-GB" sz="1200" dirty="0">
              <a:solidFill>
                <a:srgbClr val="414042"/>
              </a:solidFill>
              <a:effectLst/>
            </a:endParaRPr>
          </a:p>
        </p:txBody>
      </p:sp>
      <p:sp>
        <p:nvSpPr>
          <p:cNvPr id="7" name="TextBox 6">
            <a:extLst>
              <a:ext uri="{FF2B5EF4-FFF2-40B4-BE49-F238E27FC236}">
                <a16:creationId xmlns:a16="http://schemas.microsoft.com/office/drawing/2014/main" id="{A05FC684-3256-CA42-EE8B-F2C66CD9CD96}"/>
              </a:ext>
            </a:extLst>
          </p:cNvPr>
          <p:cNvSpPr txBox="1"/>
          <p:nvPr/>
        </p:nvSpPr>
        <p:spPr>
          <a:xfrm>
            <a:off x="838199" y="5900716"/>
            <a:ext cx="10356273" cy="430887"/>
          </a:xfrm>
          <a:prstGeom prst="rect">
            <a:avLst/>
          </a:prstGeom>
          <a:noFill/>
        </p:spPr>
        <p:txBody>
          <a:bodyPr wrap="square" rtlCol="0">
            <a:spAutoFit/>
          </a:bodyPr>
          <a:lstStyle/>
          <a:p>
            <a:r>
              <a:rPr lang="en-GB" sz="1100" dirty="0">
                <a:solidFill>
                  <a:srgbClr val="414042"/>
                </a:solidFill>
              </a:rPr>
              <a:t>Note: The 2030 figures for solar and wind capacity are the figures mentioned under FF55 in the staff working document associated with EC’s </a:t>
            </a:r>
            <a:r>
              <a:rPr lang="en-GB" sz="1100" dirty="0" err="1">
                <a:solidFill>
                  <a:srgbClr val="414042"/>
                </a:solidFill>
              </a:rPr>
              <a:t>RePowerEU</a:t>
            </a:r>
            <a:r>
              <a:rPr lang="en-GB" sz="1100" dirty="0">
                <a:solidFill>
                  <a:srgbClr val="414042"/>
                </a:solidFill>
              </a:rPr>
              <a:t> communication. The ambitious </a:t>
            </a:r>
            <a:r>
              <a:rPr lang="en-GB" sz="1100" dirty="0" err="1">
                <a:solidFill>
                  <a:srgbClr val="414042"/>
                </a:solidFill>
              </a:rPr>
              <a:t>RePowerEU</a:t>
            </a:r>
            <a:r>
              <a:rPr lang="en-GB" sz="1100" dirty="0">
                <a:solidFill>
                  <a:srgbClr val="414042"/>
                </a:solidFill>
              </a:rPr>
              <a:t> figures have not been considered here since it was not yet approved as a legislation during the preparation of this graph</a:t>
            </a:r>
            <a:endParaRPr lang="LID4096" sz="1100" dirty="0">
              <a:solidFill>
                <a:srgbClr val="414042"/>
              </a:solidFill>
            </a:endParaRPr>
          </a:p>
        </p:txBody>
      </p:sp>
      <p:graphicFrame>
        <p:nvGraphicFramePr>
          <p:cNvPr id="10" name="Content Placeholder 8">
            <a:extLst>
              <a:ext uri="{FF2B5EF4-FFF2-40B4-BE49-F238E27FC236}">
                <a16:creationId xmlns:a16="http://schemas.microsoft.com/office/drawing/2014/main" id="{89D68255-AB10-D8E8-3009-0C4F9406ABA7}"/>
              </a:ext>
            </a:extLst>
          </p:cNvPr>
          <p:cNvGraphicFramePr>
            <a:graphicFrameLocks noGrp="1"/>
          </p:cNvGraphicFramePr>
          <p:nvPr>
            <p:ph idx="1"/>
            <p:extLst>
              <p:ext uri="{D42A27DB-BD31-4B8C-83A1-F6EECF244321}">
                <p14:modId xmlns:p14="http://schemas.microsoft.com/office/powerpoint/2010/main" val="3347085068"/>
              </p:ext>
            </p:extLst>
          </p:nvPr>
        </p:nvGraphicFramePr>
        <p:xfrm>
          <a:off x="838200" y="1019745"/>
          <a:ext cx="9845964" cy="3759489"/>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a:extLst>
              <a:ext uri="{FF2B5EF4-FFF2-40B4-BE49-F238E27FC236}">
                <a16:creationId xmlns:a16="http://schemas.microsoft.com/office/drawing/2014/main" id="{8821FEF9-248B-4371-80B9-521028174DCA}"/>
              </a:ext>
            </a:extLst>
          </p:cNvPr>
          <p:cNvSpPr>
            <a:spLocks noGrp="1"/>
          </p:cNvSpPr>
          <p:nvPr>
            <p:ph type="sldNum" sz="quarter" idx="4"/>
          </p:nvPr>
        </p:nvSpPr>
        <p:spPr/>
        <p:txBody>
          <a:bodyPr/>
          <a:lstStyle/>
          <a:p>
            <a:fld id="{44EFA621-F6A9-4475-967F-39ACD74EDAC6}" type="slidenum">
              <a:rPr lang="en-BE" smtClean="0"/>
              <a:pPr/>
              <a:t>20</a:t>
            </a:fld>
            <a:endParaRPr lang="en-BE"/>
          </a:p>
        </p:txBody>
      </p:sp>
      <p:sp>
        <p:nvSpPr>
          <p:cNvPr id="8" name="TextBox 7">
            <a:extLst>
              <a:ext uri="{FF2B5EF4-FFF2-40B4-BE49-F238E27FC236}">
                <a16:creationId xmlns:a16="http://schemas.microsoft.com/office/drawing/2014/main" id="{D1136CB1-78E3-FD11-BA20-138C3AA8ED5B}"/>
              </a:ext>
            </a:extLst>
          </p:cNvPr>
          <p:cNvSpPr txBox="1"/>
          <p:nvPr/>
        </p:nvSpPr>
        <p:spPr>
          <a:xfrm>
            <a:off x="838200" y="4823238"/>
            <a:ext cx="10356273" cy="954107"/>
          </a:xfrm>
          <a:prstGeom prst="rect">
            <a:avLst/>
          </a:prstGeom>
          <a:noFill/>
        </p:spPr>
        <p:txBody>
          <a:bodyPr wrap="square">
            <a:spAutoFit/>
          </a:bodyPr>
          <a:lstStyle/>
          <a:p>
            <a:r>
              <a:rPr lang="en-GB" sz="1400" dirty="0">
                <a:solidFill>
                  <a:srgbClr val="414042"/>
                </a:solidFill>
                <a:effectLst/>
              </a:rPr>
              <a:t>In the next 8 years, growth in renewable capacities has a pivotal role in EU’s decarbonisation. The role of other technologies in ensuring reliable power supply </a:t>
            </a:r>
            <a:r>
              <a:rPr lang="en-GB" sz="1400" dirty="0">
                <a:solidFill>
                  <a:srgbClr val="414042"/>
                </a:solidFill>
              </a:rPr>
              <a:t>should not be forgotten. </a:t>
            </a:r>
            <a:r>
              <a:rPr lang="en-GB" sz="1400" dirty="0">
                <a:solidFill>
                  <a:srgbClr val="414042"/>
                </a:solidFill>
                <a:effectLst/>
              </a:rPr>
              <a:t>To enable the power industry to deliver cost-efficient, carbon-neutral, energy well before mid-century, the revision of the RED directive, the streamlining of permitting procedures and the adoption of an electrification strategy are essential</a:t>
            </a:r>
            <a:endParaRPr lang="en-GB" sz="1400" dirty="0">
              <a:solidFill>
                <a:srgbClr val="414042"/>
              </a:solidFill>
            </a:endParaRPr>
          </a:p>
        </p:txBody>
      </p:sp>
    </p:spTree>
    <p:extLst>
      <p:ext uri="{BB962C8B-B14F-4D97-AF65-F5344CB8AC3E}">
        <p14:creationId xmlns:p14="http://schemas.microsoft.com/office/powerpoint/2010/main" val="230879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C00D3A-6D89-4808-BB8E-6B0112B6C6C2}"/>
              </a:ext>
            </a:extLst>
          </p:cNvPr>
          <p:cNvSpPr>
            <a:spLocks noGrp="1"/>
          </p:cNvSpPr>
          <p:nvPr>
            <p:ph type="title"/>
          </p:nvPr>
        </p:nvSpPr>
        <p:spPr>
          <a:xfrm>
            <a:off x="838200" y="365125"/>
            <a:ext cx="10515600" cy="591805"/>
          </a:xfrm>
        </p:spPr>
        <p:txBody>
          <a:bodyPr>
            <a:normAutofit/>
          </a:bodyPr>
          <a:lstStyle/>
          <a:p>
            <a:r>
              <a:rPr lang="en-GB" sz="2400" dirty="0"/>
              <a:t>70 % of RE needed will be connected to the distribution grids</a:t>
            </a:r>
            <a:endParaRPr lang="LID4096" sz="2400" dirty="0"/>
          </a:p>
        </p:txBody>
      </p:sp>
      <p:sp>
        <p:nvSpPr>
          <p:cNvPr id="11" name="TextBox 10">
            <a:extLst>
              <a:ext uri="{FF2B5EF4-FFF2-40B4-BE49-F238E27FC236}">
                <a16:creationId xmlns:a16="http://schemas.microsoft.com/office/drawing/2014/main" id="{97DF096F-A3C0-4C1A-BC93-265C5C1C5A1D}"/>
              </a:ext>
            </a:extLst>
          </p:cNvPr>
          <p:cNvSpPr txBox="1"/>
          <p:nvPr/>
        </p:nvSpPr>
        <p:spPr>
          <a:xfrm>
            <a:off x="639509" y="6552769"/>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ENTSO-E, </a:t>
            </a:r>
            <a:r>
              <a:rPr lang="en-GB" sz="1200" dirty="0">
                <a:solidFill>
                  <a:srgbClr val="414042"/>
                </a:solidFill>
              </a:rPr>
              <a:t>Wind Europe, Solar Power Europe, Eurelectric connecting the dots study</a:t>
            </a:r>
            <a:endParaRPr lang="en-GB" sz="1200" dirty="0">
              <a:solidFill>
                <a:srgbClr val="414042"/>
              </a:solidFill>
              <a:effectLst/>
            </a:endParaRPr>
          </a:p>
        </p:txBody>
      </p:sp>
      <p:graphicFrame>
        <p:nvGraphicFramePr>
          <p:cNvPr id="13" name="Content Placeholder 12">
            <a:extLst>
              <a:ext uri="{FF2B5EF4-FFF2-40B4-BE49-F238E27FC236}">
                <a16:creationId xmlns:a16="http://schemas.microsoft.com/office/drawing/2014/main" id="{E2658A3F-7122-AC0B-AAB4-2F46CED629AB}"/>
              </a:ext>
            </a:extLst>
          </p:cNvPr>
          <p:cNvGraphicFramePr>
            <a:graphicFrameLocks noGrp="1"/>
          </p:cNvGraphicFramePr>
          <p:nvPr>
            <p:ph idx="1"/>
            <p:extLst>
              <p:ext uri="{D42A27DB-BD31-4B8C-83A1-F6EECF244321}">
                <p14:modId xmlns:p14="http://schemas.microsoft.com/office/powerpoint/2010/main" val="1059856174"/>
              </p:ext>
            </p:extLst>
          </p:nvPr>
        </p:nvGraphicFramePr>
        <p:xfrm>
          <a:off x="1125008" y="1213374"/>
          <a:ext cx="9584266" cy="3796242"/>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a:extLst>
              <a:ext uri="{FF2B5EF4-FFF2-40B4-BE49-F238E27FC236}">
                <a16:creationId xmlns:a16="http://schemas.microsoft.com/office/drawing/2014/main" id="{DC70EF0D-7B60-ECBB-81F6-962D3B632123}"/>
              </a:ext>
            </a:extLst>
          </p:cNvPr>
          <p:cNvCxnSpPr>
            <a:cxnSpLocks/>
          </p:cNvCxnSpPr>
          <p:nvPr/>
        </p:nvCxnSpPr>
        <p:spPr>
          <a:xfrm>
            <a:off x="4729595" y="2621490"/>
            <a:ext cx="2698750" cy="533400"/>
          </a:xfrm>
          <a:prstGeom prst="line">
            <a:avLst/>
          </a:prstGeom>
          <a:ln w="19050">
            <a:prstDash val="sysDash"/>
          </a:ln>
        </p:spPr>
        <p:style>
          <a:lnRef idx="1">
            <a:schemeClr val="accent6"/>
          </a:lnRef>
          <a:fillRef idx="0">
            <a:schemeClr val="accent6"/>
          </a:fillRef>
          <a:effectRef idx="0">
            <a:schemeClr val="accent6"/>
          </a:effectRef>
          <a:fontRef idx="minor">
            <a:schemeClr val="tx1"/>
          </a:fontRef>
        </p:style>
      </p:cxnSp>
      <p:cxnSp>
        <p:nvCxnSpPr>
          <p:cNvPr id="18" name="Straight Connector 17">
            <a:extLst>
              <a:ext uri="{FF2B5EF4-FFF2-40B4-BE49-F238E27FC236}">
                <a16:creationId xmlns:a16="http://schemas.microsoft.com/office/drawing/2014/main" id="{FD437877-7B0C-C610-6D4A-1D1F0182A338}"/>
              </a:ext>
            </a:extLst>
          </p:cNvPr>
          <p:cNvCxnSpPr>
            <a:cxnSpLocks/>
          </p:cNvCxnSpPr>
          <p:nvPr/>
        </p:nvCxnSpPr>
        <p:spPr>
          <a:xfrm>
            <a:off x="4729595" y="1643065"/>
            <a:ext cx="2659496" cy="0"/>
          </a:xfrm>
          <a:prstGeom prst="line">
            <a:avLst/>
          </a:prstGeom>
          <a:ln w="19050">
            <a:prstDash val="sysDash"/>
          </a:ln>
        </p:spPr>
        <p:style>
          <a:lnRef idx="1">
            <a:schemeClr val="accent6"/>
          </a:lnRef>
          <a:fillRef idx="0">
            <a:schemeClr val="accent6"/>
          </a:fillRef>
          <a:effectRef idx="0">
            <a:schemeClr val="accent6"/>
          </a:effectRef>
          <a:fontRef idx="minor">
            <a:schemeClr val="tx1"/>
          </a:fontRef>
        </p:style>
      </p:cxnSp>
      <p:sp>
        <p:nvSpPr>
          <p:cNvPr id="15" name="Rectangle 14">
            <a:extLst>
              <a:ext uri="{FF2B5EF4-FFF2-40B4-BE49-F238E27FC236}">
                <a16:creationId xmlns:a16="http://schemas.microsoft.com/office/drawing/2014/main" id="{235DFA3B-EC71-4DEA-402A-0BE2B6790A98}"/>
              </a:ext>
            </a:extLst>
          </p:cNvPr>
          <p:cNvSpPr/>
          <p:nvPr/>
        </p:nvSpPr>
        <p:spPr>
          <a:xfrm>
            <a:off x="2919845" y="1643065"/>
            <a:ext cx="1809750" cy="978953"/>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3" name="Rectangle 22">
            <a:extLst>
              <a:ext uri="{FF2B5EF4-FFF2-40B4-BE49-F238E27FC236}">
                <a16:creationId xmlns:a16="http://schemas.microsoft.com/office/drawing/2014/main" id="{0303FEB2-B422-F88B-C6FD-99811A416908}"/>
              </a:ext>
            </a:extLst>
          </p:cNvPr>
          <p:cNvSpPr/>
          <p:nvPr/>
        </p:nvSpPr>
        <p:spPr>
          <a:xfrm>
            <a:off x="7397751" y="1643065"/>
            <a:ext cx="1809750" cy="151182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6" name="TextBox 15">
            <a:extLst>
              <a:ext uri="{FF2B5EF4-FFF2-40B4-BE49-F238E27FC236}">
                <a16:creationId xmlns:a16="http://schemas.microsoft.com/office/drawing/2014/main" id="{D98B563B-BF0E-6FFB-4B52-DF933FCC6DF4}"/>
              </a:ext>
            </a:extLst>
          </p:cNvPr>
          <p:cNvSpPr txBox="1"/>
          <p:nvPr/>
        </p:nvSpPr>
        <p:spPr>
          <a:xfrm>
            <a:off x="1125007" y="5235155"/>
            <a:ext cx="9584265" cy="738664"/>
          </a:xfrm>
          <a:prstGeom prst="rect">
            <a:avLst/>
          </a:prstGeom>
          <a:noFill/>
        </p:spPr>
        <p:txBody>
          <a:bodyPr wrap="square" rtlCol="0">
            <a:spAutoFit/>
          </a:bodyPr>
          <a:lstStyle/>
          <a:p>
            <a:r>
              <a:rPr kumimoji="0" lang="en-US" sz="1400" b="0" i="0" u="none" strike="noStrike" kern="1200" cap="none" spc="0" normalizeH="0" baseline="0" noProof="0" dirty="0">
                <a:ln>
                  <a:noFill/>
                </a:ln>
                <a:solidFill>
                  <a:srgbClr val="414042"/>
                </a:solidFill>
                <a:effectLst/>
                <a:uLnTx/>
                <a:uFillTx/>
                <a:latin typeface="Qanelas" panose="00000500000000000000" pitchFamily="50" charset="0"/>
              </a:rPr>
              <a:t>By 2030, we expect to see an addition of 670 GW of renewables in the </a:t>
            </a:r>
            <a:r>
              <a:rPr kumimoji="0" lang="en-US" sz="1400" b="0" i="0" u="none" strike="noStrike" kern="1200" cap="none" spc="0" normalizeH="0" baseline="0" noProof="0" dirty="0">
                <a:ln>
                  <a:noFill/>
                </a:ln>
                <a:solidFill>
                  <a:srgbClr val="414042"/>
                </a:solidFill>
                <a:effectLst/>
                <a:uLnTx/>
                <a:uFillTx/>
                <a:latin typeface="Qanelas Black" panose="00000A00000000000000" pitchFamily="50" charset="0"/>
              </a:rPr>
              <a:t>EU-27</a:t>
            </a:r>
            <a:r>
              <a:rPr kumimoji="0" lang="en-US" sz="1400" b="1" i="0" u="none" strike="noStrike" kern="1200" cap="none" spc="0" normalizeH="0" baseline="0" noProof="0" dirty="0">
                <a:ln>
                  <a:noFill/>
                </a:ln>
                <a:solidFill>
                  <a:srgbClr val="2C63FF"/>
                </a:solidFill>
                <a:effectLst/>
                <a:uLnTx/>
                <a:uFillTx/>
                <a:latin typeface="Qanelas Black" panose="00000A00000000000000" pitchFamily="50" charset="0"/>
              </a:rPr>
              <a:t>–70% of which will be connected at distribution level</a:t>
            </a:r>
          </a:p>
          <a:p>
            <a:r>
              <a:rPr lang="en-GB" sz="1400" dirty="0">
                <a:latin typeface="Qanelas" panose="00000500000000000000" pitchFamily="50" charset="0"/>
              </a:rPr>
              <a:t> </a:t>
            </a:r>
            <a:endParaRPr lang="LID4096" sz="1400" dirty="0">
              <a:latin typeface="Qanelas" panose="00000500000000000000" pitchFamily="50" charset="0"/>
            </a:endParaRPr>
          </a:p>
        </p:txBody>
      </p:sp>
      <p:sp>
        <p:nvSpPr>
          <p:cNvPr id="2" name="Slide Number Placeholder 1">
            <a:extLst>
              <a:ext uri="{FF2B5EF4-FFF2-40B4-BE49-F238E27FC236}">
                <a16:creationId xmlns:a16="http://schemas.microsoft.com/office/drawing/2014/main" id="{1DE72372-C710-4AA6-B8A2-51D4BD254731}"/>
              </a:ext>
            </a:extLst>
          </p:cNvPr>
          <p:cNvSpPr>
            <a:spLocks noGrp="1"/>
          </p:cNvSpPr>
          <p:nvPr>
            <p:ph type="sldNum" sz="quarter" idx="4"/>
          </p:nvPr>
        </p:nvSpPr>
        <p:spPr/>
        <p:txBody>
          <a:bodyPr/>
          <a:lstStyle/>
          <a:p>
            <a:fld id="{44EFA621-F6A9-4475-967F-39ACD74EDAC6}" type="slidenum">
              <a:rPr lang="en-BE" smtClean="0"/>
              <a:pPr/>
              <a:t>21</a:t>
            </a:fld>
            <a:endParaRPr lang="en-BE"/>
          </a:p>
        </p:txBody>
      </p:sp>
    </p:spTree>
    <p:extLst>
      <p:ext uri="{BB962C8B-B14F-4D97-AF65-F5344CB8AC3E}">
        <p14:creationId xmlns:p14="http://schemas.microsoft.com/office/powerpoint/2010/main" val="3673393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39CE1-E8B8-4F78-86FE-3103355B16A2}"/>
              </a:ext>
            </a:extLst>
          </p:cNvPr>
          <p:cNvSpPr txBox="1"/>
          <p:nvPr/>
        </p:nvSpPr>
        <p:spPr>
          <a:xfrm>
            <a:off x="679382" y="6455316"/>
            <a:ext cx="7744584" cy="276999"/>
          </a:xfrm>
          <a:prstGeom prst="rect">
            <a:avLst/>
          </a:prstGeom>
          <a:noFill/>
        </p:spPr>
        <p:txBody>
          <a:bodyPr wrap="square" rtlCol="0">
            <a:spAutoFit/>
          </a:bodyPr>
          <a:lstStyle/>
          <a:p>
            <a:r>
              <a:rPr lang="en-BE" sz="1200" dirty="0">
                <a:solidFill>
                  <a:srgbClr val="414042"/>
                </a:solidFill>
              </a:rPr>
              <a:t>Source: ACER MMR – Energy retail and Consumer protection Volume</a:t>
            </a:r>
          </a:p>
        </p:txBody>
      </p:sp>
      <p:sp>
        <p:nvSpPr>
          <p:cNvPr id="2" name="TextBox 1">
            <a:extLst>
              <a:ext uri="{FF2B5EF4-FFF2-40B4-BE49-F238E27FC236}">
                <a16:creationId xmlns:a16="http://schemas.microsoft.com/office/drawing/2014/main" id="{3723E84E-2959-4977-8E28-6E921A4E5546}"/>
              </a:ext>
            </a:extLst>
          </p:cNvPr>
          <p:cNvSpPr txBox="1"/>
          <p:nvPr/>
        </p:nvSpPr>
        <p:spPr>
          <a:xfrm>
            <a:off x="838200" y="5127593"/>
            <a:ext cx="11017102" cy="738664"/>
          </a:xfrm>
          <a:prstGeom prst="rect">
            <a:avLst/>
          </a:prstGeom>
          <a:noFill/>
        </p:spPr>
        <p:txBody>
          <a:bodyPr wrap="square" rtlCol="0">
            <a:spAutoFit/>
          </a:bodyPr>
          <a:lstStyle/>
          <a:p>
            <a:r>
              <a:rPr lang="en-GB" sz="1400" dirty="0">
                <a:solidFill>
                  <a:srgbClr val="414042"/>
                </a:solidFill>
              </a:rPr>
              <a:t>12 member states achieved 80 % smart meter roll out. It was up to the member states to fix this as a target according to national cost benefit  analysis.  There are a few member states who had this target who did not achieve. Some delays are expected in the future. The 80 % smart meter roll achievement shows disparity among member states with some overachieving and some underachieving</a:t>
            </a:r>
            <a:endParaRPr lang="LID4096" sz="1400" dirty="0">
              <a:solidFill>
                <a:srgbClr val="414042"/>
              </a:solidFill>
            </a:endParaRPr>
          </a:p>
        </p:txBody>
      </p:sp>
      <p:sp>
        <p:nvSpPr>
          <p:cNvPr id="8" name="Title 3">
            <a:extLst>
              <a:ext uri="{FF2B5EF4-FFF2-40B4-BE49-F238E27FC236}">
                <a16:creationId xmlns:a16="http://schemas.microsoft.com/office/drawing/2014/main" id="{07CD776C-C6BD-47E2-9BF6-077085B13DF3}"/>
              </a:ext>
            </a:extLst>
          </p:cNvPr>
          <p:cNvSpPr txBox="1">
            <a:spLocks/>
          </p:cNvSpPr>
          <p:nvPr/>
        </p:nvSpPr>
        <p:spPr>
          <a:xfrm>
            <a:off x="838200" y="365126"/>
            <a:ext cx="10515600" cy="663980"/>
          </a:xfrm>
          <a:prstGeom prst="rect">
            <a:avLst/>
          </a:prstGeom>
        </p:spPr>
        <p:txBody>
          <a:bodyPr/>
          <a:lst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a:lstStyle>
          <a:p>
            <a:r>
              <a:rPr lang="en-GB" sz="2400" dirty="0"/>
              <a:t>Smart meter rollout at 51 % by 2020</a:t>
            </a:r>
            <a:endParaRPr lang="LID4096" sz="2400" dirty="0"/>
          </a:p>
        </p:txBody>
      </p:sp>
      <p:pic>
        <p:nvPicPr>
          <p:cNvPr id="11" name="Picture 10">
            <a:extLst>
              <a:ext uri="{FF2B5EF4-FFF2-40B4-BE49-F238E27FC236}">
                <a16:creationId xmlns:a16="http://schemas.microsoft.com/office/drawing/2014/main" id="{98D23F02-E9BB-4C34-BF53-BA84B770D031}"/>
              </a:ext>
            </a:extLst>
          </p:cNvPr>
          <p:cNvPicPr>
            <a:picLocks noChangeAspect="1"/>
          </p:cNvPicPr>
          <p:nvPr/>
        </p:nvPicPr>
        <p:blipFill>
          <a:blip r:embed="rId3"/>
          <a:stretch>
            <a:fillRect/>
          </a:stretch>
        </p:blipFill>
        <p:spPr>
          <a:xfrm>
            <a:off x="3220370" y="1336883"/>
            <a:ext cx="5203596" cy="3630237"/>
          </a:xfrm>
          <a:prstGeom prst="rect">
            <a:avLst/>
          </a:prstGeom>
        </p:spPr>
      </p:pic>
      <p:sp>
        <p:nvSpPr>
          <p:cNvPr id="12" name="TextBox 11">
            <a:extLst>
              <a:ext uri="{FF2B5EF4-FFF2-40B4-BE49-F238E27FC236}">
                <a16:creationId xmlns:a16="http://schemas.microsoft.com/office/drawing/2014/main" id="{EDC11DFC-61C5-4435-83BF-E364E7EB3026}"/>
              </a:ext>
            </a:extLst>
          </p:cNvPr>
          <p:cNvSpPr txBox="1"/>
          <p:nvPr/>
        </p:nvSpPr>
        <p:spPr>
          <a:xfrm>
            <a:off x="3342248" y="1029106"/>
            <a:ext cx="5674937" cy="307777"/>
          </a:xfrm>
          <a:prstGeom prst="rect">
            <a:avLst/>
          </a:prstGeom>
          <a:noFill/>
        </p:spPr>
        <p:txBody>
          <a:bodyPr wrap="square" rtlCol="0">
            <a:spAutoFit/>
          </a:bodyPr>
          <a:lstStyle/>
          <a:p>
            <a:r>
              <a:rPr lang="en-GB" sz="1400" dirty="0">
                <a:solidFill>
                  <a:srgbClr val="414042"/>
                </a:solidFill>
              </a:rPr>
              <a:t>Status of the roll-out of electricity smart meters – 2020 (%)</a:t>
            </a:r>
            <a:endParaRPr lang="LID4096" sz="1400" dirty="0">
              <a:solidFill>
                <a:srgbClr val="414042"/>
              </a:solidFill>
            </a:endParaRPr>
          </a:p>
        </p:txBody>
      </p:sp>
      <p:sp>
        <p:nvSpPr>
          <p:cNvPr id="10" name="Slide Number Placeholder 5">
            <a:extLst>
              <a:ext uri="{FF2B5EF4-FFF2-40B4-BE49-F238E27FC236}">
                <a16:creationId xmlns:a16="http://schemas.microsoft.com/office/drawing/2014/main" id="{C90BBDC6-4687-4080-B2E0-1BAC1E099737}"/>
              </a:ext>
            </a:extLst>
          </p:cNvPr>
          <p:cNvSpPr txBox="1">
            <a:spLocks/>
          </p:cNvSpPr>
          <p:nvPr/>
        </p:nvSpPr>
        <p:spPr>
          <a:xfrm>
            <a:off x="341671" y="6336777"/>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22</a:t>
            </a:fld>
            <a:endParaRPr lang="en-BE"/>
          </a:p>
        </p:txBody>
      </p:sp>
    </p:spTree>
    <p:extLst>
      <p:ext uri="{BB962C8B-B14F-4D97-AF65-F5344CB8AC3E}">
        <p14:creationId xmlns:p14="http://schemas.microsoft.com/office/powerpoint/2010/main" val="1115720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87A5F9-FCB8-4FCC-AE28-4C2A7BFBC8D7}"/>
              </a:ext>
            </a:extLst>
          </p:cNvPr>
          <p:cNvSpPr>
            <a:spLocks noGrp="1"/>
          </p:cNvSpPr>
          <p:nvPr>
            <p:ph type="ctrTitle"/>
          </p:nvPr>
        </p:nvSpPr>
        <p:spPr/>
        <p:txBody>
          <a:bodyPr>
            <a:normAutofit/>
          </a:bodyPr>
          <a:lstStyle/>
          <a:p>
            <a:r>
              <a:rPr lang="en-BE" dirty="0">
                <a:solidFill>
                  <a:schemeClr val="accent3"/>
                </a:solidFill>
              </a:rPr>
              <a:t>3. </a:t>
            </a:r>
            <a:r>
              <a:rPr lang="en-GB" dirty="0">
                <a:solidFill>
                  <a:schemeClr val="accent3"/>
                </a:solidFill>
              </a:rPr>
              <a:t>State of play of electrification</a:t>
            </a:r>
            <a:br>
              <a:rPr lang="en-GB" dirty="0"/>
            </a:br>
            <a:r>
              <a:rPr lang="en-GB" sz="1800" dirty="0" err="1">
                <a:solidFill>
                  <a:srgbClr val="414042"/>
                </a:solidFill>
              </a:rPr>
              <a:t>Electrification</a:t>
            </a:r>
            <a:r>
              <a:rPr lang="en-GB" sz="1800" dirty="0">
                <a:solidFill>
                  <a:srgbClr val="414042"/>
                </a:solidFill>
              </a:rPr>
              <a:t> is yet to kick off in the entire economy </a:t>
            </a:r>
            <a:r>
              <a:rPr lang="en-BE" sz="1800" dirty="0">
                <a:solidFill>
                  <a:srgbClr val="414042"/>
                </a:solidFill>
              </a:rPr>
              <a:t>.</a:t>
            </a:r>
            <a:r>
              <a:rPr lang="en-GB" sz="1800" dirty="0">
                <a:solidFill>
                  <a:srgbClr val="414042"/>
                </a:solidFill>
              </a:rPr>
              <a:t>Overall, the electrification has been constant in the past decade. However, in specific sectors like road transport and heating, electrification is kicking off. But still there are miles to go. </a:t>
            </a:r>
            <a:r>
              <a:rPr lang="en-BE" sz="1800" dirty="0">
                <a:solidFill>
                  <a:srgbClr val="414042"/>
                </a:solidFill>
              </a:rPr>
              <a:t>The </a:t>
            </a:r>
            <a:r>
              <a:rPr lang="en-BE" sz="1800" dirty="0" err="1">
                <a:solidFill>
                  <a:srgbClr val="414042"/>
                </a:solidFill>
              </a:rPr>
              <a:t>REPowerEU</a:t>
            </a:r>
            <a:r>
              <a:rPr lang="en-BE" sz="1800" dirty="0">
                <a:solidFill>
                  <a:srgbClr val="414042"/>
                </a:solidFill>
              </a:rPr>
              <a:t> strategy is clear, we need to electrify more and now!</a:t>
            </a:r>
            <a:endParaRPr lang="LID4096" dirty="0">
              <a:solidFill>
                <a:srgbClr val="414042"/>
              </a:solidFill>
            </a:endParaRPr>
          </a:p>
        </p:txBody>
      </p:sp>
      <p:sp>
        <p:nvSpPr>
          <p:cNvPr id="3" name="Slide Number Placeholder 5">
            <a:extLst>
              <a:ext uri="{FF2B5EF4-FFF2-40B4-BE49-F238E27FC236}">
                <a16:creationId xmlns:a16="http://schemas.microsoft.com/office/drawing/2014/main" id="{7413FA1C-94BF-4186-B759-94690D62FC6F}"/>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23</a:t>
            </a:fld>
            <a:endParaRPr lang="en-BE" dirty="0"/>
          </a:p>
        </p:txBody>
      </p:sp>
    </p:spTree>
    <p:extLst>
      <p:ext uri="{BB962C8B-B14F-4D97-AF65-F5344CB8AC3E}">
        <p14:creationId xmlns:p14="http://schemas.microsoft.com/office/powerpoint/2010/main" val="119017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6344A-17A4-43CC-874D-6E82EEB7871A}"/>
              </a:ext>
            </a:extLst>
          </p:cNvPr>
          <p:cNvSpPr>
            <a:spLocks noGrp="1"/>
          </p:cNvSpPr>
          <p:nvPr>
            <p:ph type="title"/>
          </p:nvPr>
        </p:nvSpPr>
        <p:spPr>
          <a:xfrm>
            <a:off x="838200" y="365126"/>
            <a:ext cx="10515600" cy="953312"/>
          </a:xfrm>
        </p:spPr>
        <p:txBody>
          <a:bodyPr>
            <a:normAutofit/>
          </a:bodyPr>
          <a:lstStyle/>
          <a:p>
            <a:r>
              <a:rPr lang="en-GB" sz="2800" dirty="0">
                <a:solidFill>
                  <a:srgbClr val="2C63FF"/>
                </a:solidFill>
                <a:latin typeface="Qanelas Medium" panose="00000600000000000000" pitchFamily="50" charset="0"/>
                <a:cs typeface="EDP Preon Regular"/>
              </a:rPr>
              <a:t>Electrification </a:t>
            </a:r>
            <a:r>
              <a:rPr lang="en-BE" sz="2800" dirty="0">
                <a:solidFill>
                  <a:srgbClr val="2C63FF"/>
                </a:solidFill>
                <a:latin typeface="Qanelas Medium" panose="00000600000000000000" pitchFamily="50" charset="0"/>
                <a:cs typeface="EDP Preon Regular"/>
              </a:rPr>
              <a:t>rates are far too slow. Need to pick-up</a:t>
            </a:r>
            <a:endParaRPr lang="en-BE" sz="2800" dirty="0"/>
          </a:p>
        </p:txBody>
      </p:sp>
      <p:sp>
        <p:nvSpPr>
          <p:cNvPr id="3" name="TextBox 2">
            <a:extLst>
              <a:ext uri="{FF2B5EF4-FFF2-40B4-BE49-F238E27FC236}">
                <a16:creationId xmlns:a16="http://schemas.microsoft.com/office/drawing/2014/main" id="{1C3F1678-8720-464A-AA03-B9E3592C91DA}"/>
              </a:ext>
            </a:extLst>
          </p:cNvPr>
          <p:cNvSpPr txBox="1"/>
          <p:nvPr/>
        </p:nvSpPr>
        <p:spPr>
          <a:xfrm>
            <a:off x="655225" y="6492874"/>
            <a:ext cx="10391766" cy="276999"/>
          </a:xfrm>
          <a:prstGeom prst="rect">
            <a:avLst/>
          </a:prstGeom>
          <a:noFill/>
        </p:spPr>
        <p:txBody>
          <a:bodyPr wrap="square" rtlCol="0">
            <a:spAutoFit/>
          </a:bodyPr>
          <a:lstStyle/>
          <a:p>
            <a:r>
              <a:rPr lang="en-BE" sz="1200" dirty="0">
                <a:solidFill>
                  <a:srgbClr val="414042"/>
                </a:solidFill>
                <a:effectLst/>
              </a:rPr>
              <a:t>Source: Eurostat (2010-2020), </a:t>
            </a:r>
            <a:r>
              <a:rPr lang="en-BE" sz="1200" dirty="0" err="1">
                <a:solidFill>
                  <a:srgbClr val="414042"/>
                </a:solidFill>
                <a:effectLst/>
              </a:rPr>
              <a:t>Eurelectric’s</a:t>
            </a:r>
            <a:r>
              <a:rPr lang="en-BE" sz="1200" dirty="0">
                <a:solidFill>
                  <a:srgbClr val="414042"/>
                </a:solidFill>
                <a:effectLst/>
              </a:rPr>
              <a:t> decarbonisation scenarios &amp; EC’s 2030 Climate Target Plan Impact Assessment (2030 REG &amp;MIX)</a:t>
            </a:r>
            <a:endParaRPr lang="en-BE" sz="1200" dirty="0">
              <a:solidFill>
                <a:srgbClr val="414042"/>
              </a:solidFill>
            </a:endParaRPr>
          </a:p>
        </p:txBody>
      </p:sp>
      <p:sp>
        <p:nvSpPr>
          <p:cNvPr id="4" name="Slide Number Placeholder 1">
            <a:extLst>
              <a:ext uri="{FF2B5EF4-FFF2-40B4-BE49-F238E27FC236}">
                <a16:creationId xmlns:a16="http://schemas.microsoft.com/office/drawing/2014/main" id="{0C89DDB7-0BEB-4E01-A42F-1E517A781D97}"/>
              </a:ext>
            </a:extLst>
          </p:cNvPr>
          <p:cNvSpPr txBox="1">
            <a:spLocks/>
          </p:cNvSpPr>
          <p:nvPr/>
        </p:nvSpPr>
        <p:spPr>
          <a:xfrm>
            <a:off x="341671" y="6326144"/>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4B46A78-6AF9-412C-AE9C-E98B1C607C25}" type="slidenum">
              <a:rPr lang="es-ES" sz="1200" smtClean="0">
                <a:solidFill>
                  <a:schemeClr val="tx1">
                    <a:tint val="75000"/>
                  </a:schemeClr>
                </a:solidFill>
              </a:rPr>
              <a:pPr/>
              <a:t>24</a:t>
            </a:fld>
            <a:endParaRPr lang="es-ES" sz="1200" dirty="0">
              <a:solidFill>
                <a:schemeClr val="tx1">
                  <a:tint val="75000"/>
                </a:schemeClr>
              </a:solidFill>
            </a:endParaRPr>
          </a:p>
        </p:txBody>
      </p:sp>
      <p:sp>
        <p:nvSpPr>
          <p:cNvPr id="5" name="TextBox 4">
            <a:extLst>
              <a:ext uri="{FF2B5EF4-FFF2-40B4-BE49-F238E27FC236}">
                <a16:creationId xmlns:a16="http://schemas.microsoft.com/office/drawing/2014/main" id="{E06E0A2D-36FF-456D-BF38-D34C34B9B4E8}"/>
              </a:ext>
            </a:extLst>
          </p:cNvPr>
          <p:cNvSpPr txBox="1"/>
          <p:nvPr/>
        </p:nvSpPr>
        <p:spPr>
          <a:xfrm>
            <a:off x="979325" y="1671618"/>
            <a:ext cx="2821594" cy="2862322"/>
          </a:xfrm>
          <a:prstGeom prst="rect">
            <a:avLst/>
          </a:prstGeom>
          <a:noFill/>
        </p:spPr>
        <p:txBody>
          <a:bodyPr wrap="square" rtlCol="0">
            <a:spAutoFit/>
          </a:bodyPr>
          <a:lstStyle/>
          <a:p>
            <a:r>
              <a:rPr lang="en-GB" dirty="0">
                <a:solidFill>
                  <a:srgbClr val="414042"/>
                </a:solidFill>
                <a:effectLst/>
                <a:latin typeface="Qanelas" panose="00000500000000000000" pitchFamily="50" charset="0"/>
              </a:rPr>
              <a:t>Quicker electrification is essential to European decarbonisation</a:t>
            </a:r>
            <a:r>
              <a:rPr lang="en-BE" dirty="0">
                <a:solidFill>
                  <a:srgbClr val="414042"/>
                </a:solidFill>
                <a:latin typeface="Qanelas" panose="00000500000000000000" pitchFamily="50" charset="0"/>
              </a:rPr>
              <a:t>. L</a:t>
            </a:r>
            <a:r>
              <a:rPr lang="en-GB" dirty="0" err="1">
                <a:solidFill>
                  <a:srgbClr val="414042"/>
                </a:solidFill>
                <a:effectLst/>
                <a:latin typeface="Qanelas" panose="00000500000000000000" pitchFamily="50" charset="0"/>
              </a:rPr>
              <a:t>ooking</a:t>
            </a:r>
            <a:r>
              <a:rPr lang="en-GB" dirty="0">
                <a:solidFill>
                  <a:srgbClr val="414042"/>
                </a:solidFill>
                <a:effectLst/>
                <a:latin typeface="Qanelas" panose="00000500000000000000" pitchFamily="50" charset="0"/>
              </a:rPr>
              <a:t> at 2019</a:t>
            </a:r>
            <a:br>
              <a:rPr lang="en-GB" dirty="0">
                <a:solidFill>
                  <a:srgbClr val="414042"/>
                </a:solidFill>
                <a:latin typeface="Qanelas" panose="00000500000000000000" pitchFamily="50" charset="0"/>
              </a:rPr>
            </a:br>
            <a:r>
              <a:rPr lang="en-GB" dirty="0">
                <a:solidFill>
                  <a:srgbClr val="414042"/>
                </a:solidFill>
                <a:effectLst/>
                <a:latin typeface="Qanelas" panose="00000500000000000000" pitchFamily="50" charset="0"/>
              </a:rPr>
              <a:t>and 2020, the pace needs to urgently pick up.</a:t>
            </a:r>
            <a:br>
              <a:rPr lang="en-GB" dirty="0">
                <a:solidFill>
                  <a:srgbClr val="414042"/>
                </a:solidFill>
                <a:latin typeface="Qanelas" panose="00000500000000000000" pitchFamily="50" charset="0"/>
              </a:rPr>
            </a:br>
            <a:r>
              <a:rPr lang="en-GB" dirty="0">
                <a:solidFill>
                  <a:srgbClr val="414042"/>
                </a:solidFill>
                <a:effectLst/>
                <a:latin typeface="Qanelas" panose="00000500000000000000" pitchFamily="50" charset="0"/>
              </a:rPr>
              <a:t>Eurelectric believes that an electrification rates as high as 34 % by</a:t>
            </a:r>
            <a:br>
              <a:rPr lang="en-GB" dirty="0">
                <a:solidFill>
                  <a:srgbClr val="414042"/>
                </a:solidFill>
                <a:latin typeface="Qanelas" panose="00000500000000000000" pitchFamily="50" charset="0"/>
              </a:rPr>
            </a:br>
            <a:r>
              <a:rPr lang="en-GB" dirty="0">
                <a:solidFill>
                  <a:srgbClr val="414042"/>
                </a:solidFill>
                <a:effectLst/>
                <a:latin typeface="Qanelas" panose="00000500000000000000" pitchFamily="50" charset="0"/>
              </a:rPr>
              <a:t>2030 is possible</a:t>
            </a:r>
            <a:endParaRPr lang="en-BE" dirty="0">
              <a:solidFill>
                <a:srgbClr val="414042"/>
              </a:solidFill>
              <a:latin typeface="Qanelas" panose="00000500000000000000" pitchFamily="50" charset="0"/>
            </a:endParaRPr>
          </a:p>
        </p:txBody>
      </p:sp>
      <p:graphicFrame>
        <p:nvGraphicFramePr>
          <p:cNvPr id="6" name="Chart 5">
            <a:extLst>
              <a:ext uri="{FF2B5EF4-FFF2-40B4-BE49-F238E27FC236}">
                <a16:creationId xmlns:a16="http://schemas.microsoft.com/office/drawing/2014/main" id="{BE2D3409-3F88-48F3-9E94-CC89C0542CB4}"/>
              </a:ext>
            </a:extLst>
          </p:cNvPr>
          <p:cNvGraphicFramePr>
            <a:graphicFrameLocks/>
          </p:cNvGraphicFramePr>
          <p:nvPr>
            <p:extLst>
              <p:ext uri="{D42A27DB-BD31-4B8C-83A1-F6EECF244321}">
                <p14:modId xmlns:p14="http://schemas.microsoft.com/office/powerpoint/2010/main" val="1818615427"/>
              </p:ext>
            </p:extLst>
          </p:nvPr>
        </p:nvGraphicFramePr>
        <p:xfrm>
          <a:off x="5505983" y="1770062"/>
          <a:ext cx="5391150" cy="33178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33896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A3DB95-869D-446C-B9A0-3E185C7B3002}"/>
              </a:ext>
            </a:extLst>
          </p:cNvPr>
          <p:cNvSpPr txBox="1">
            <a:spLocks/>
          </p:cNvSpPr>
          <p:nvPr/>
        </p:nvSpPr>
        <p:spPr>
          <a:xfrm>
            <a:off x="384629" y="0"/>
            <a:ext cx="10069697" cy="750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rgbClr val="2C63FF"/>
                </a:solidFill>
                <a:latin typeface="Qanelas Medium" panose="00000600000000000000" pitchFamily="50" charset="0"/>
                <a:cs typeface="EDP Preon Regular"/>
              </a:rPr>
              <a:t>Electrification varied across the sectors</a:t>
            </a:r>
            <a:endParaRPr lang="es-ES" sz="2400" dirty="0">
              <a:solidFill>
                <a:srgbClr val="2C63FF"/>
              </a:solidFill>
              <a:latin typeface="Qanelas Medium" panose="00000600000000000000" pitchFamily="50" charset="0"/>
              <a:cs typeface="EDP Preon Regular"/>
            </a:endParaRPr>
          </a:p>
        </p:txBody>
      </p:sp>
      <p:pic>
        <p:nvPicPr>
          <p:cNvPr id="4" name="Picture 3" descr="Chart, bar chart&#10;&#10;Description automatically generated">
            <a:extLst>
              <a:ext uri="{FF2B5EF4-FFF2-40B4-BE49-F238E27FC236}">
                <a16:creationId xmlns:a16="http://schemas.microsoft.com/office/drawing/2014/main" id="{34E6601C-90AB-448E-BA42-4EF0463A1C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84" y="3597563"/>
            <a:ext cx="4580357" cy="2751539"/>
          </a:xfrm>
          <a:prstGeom prst="rect">
            <a:avLst/>
          </a:prstGeom>
        </p:spPr>
      </p:pic>
      <p:pic>
        <p:nvPicPr>
          <p:cNvPr id="6" name="Picture 5" descr="Chart, bar chart&#10;&#10;Description automatically generated">
            <a:extLst>
              <a:ext uri="{FF2B5EF4-FFF2-40B4-BE49-F238E27FC236}">
                <a16:creationId xmlns:a16="http://schemas.microsoft.com/office/drawing/2014/main" id="{5D89EFC6-3A50-4BB0-BF6C-7983327ED5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6651" y="3597562"/>
            <a:ext cx="4580357" cy="2751539"/>
          </a:xfrm>
          <a:prstGeom prst="rect">
            <a:avLst/>
          </a:prstGeom>
        </p:spPr>
      </p:pic>
      <p:pic>
        <p:nvPicPr>
          <p:cNvPr id="8" name="Picture 7" descr="Chart, bar chart&#10;&#10;Description automatically generated">
            <a:extLst>
              <a:ext uri="{FF2B5EF4-FFF2-40B4-BE49-F238E27FC236}">
                <a16:creationId xmlns:a16="http://schemas.microsoft.com/office/drawing/2014/main" id="{DEED384F-AE01-44F3-9506-F6475BD73C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885" y="677461"/>
            <a:ext cx="4580357" cy="2751539"/>
          </a:xfrm>
          <a:prstGeom prst="rect">
            <a:avLst/>
          </a:prstGeom>
        </p:spPr>
      </p:pic>
      <p:pic>
        <p:nvPicPr>
          <p:cNvPr id="10" name="Picture 9" descr="Chart, bar chart&#10;&#10;Description automatically generated">
            <a:extLst>
              <a:ext uri="{FF2B5EF4-FFF2-40B4-BE49-F238E27FC236}">
                <a16:creationId xmlns:a16="http://schemas.microsoft.com/office/drawing/2014/main" id="{AD4678CF-2E47-4ED9-8B39-97338BAD2C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6984" y="677461"/>
            <a:ext cx="4580357" cy="2751539"/>
          </a:xfrm>
          <a:prstGeom prst="rect">
            <a:avLst/>
          </a:prstGeom>
        </p:spPr>
      </p:pic>
      <p:sp>
        <p:nvSpPr>
          <p:cNvPr id="11" name="TextBox 10">
            <a:extLst>
              <a:ext uri="{FF2B5EF4-FFF2-40B4-BE49-F238E27FC236}">
                <a16:creationId xmlns:a16="http://schemas.microsoft.com/office/drawing/2014/main" id="{63F66BEF-B3B7-43F2-8F78-330095F712F1}"/>
              </a:ext>
            </a:extLst>
          </p:cNvPr>
          <p:cNvSpPr txBox="1"/>
          <p:nvPr/>
        </p:nvSpPr>
        <p:spPr>
          <a:xfrm>
            <a:off x="537914" y="6563402"/>
            <a:ext cx="9763125" cy="276999"/>
          </a:xfrm>
          <a:prstGeom prst="rect">
            <a:avLst/>
          </a:prstGeom>
          <a:noFill/>
        </p:spPr>
        <p:txBody>
          <a:bodyPr wrap="square" rtlCol="0">
            <a:spAutoFit/>
          </a:bodyPr>
          <a:lstStyle/>
          <a:p>
            <a:r>
              <a:rPr lang="en-BE" sz="1200" dirty="0">
                <a:solidFill>
                  <a:srgbClr val="414042"/>
                </a:solidFill>
                <a:effectLst/>
              </a:rPr>
              <a:t>Source: Eurostat (2010-2020) &amp; EC’s 2030 Climate Target Plan Impact Assessment (2030), average REG-MIX-CPRICE-ALLBNK</a:t>
            </a:r>
            <a:endParaRPr lang="en-BE" sz="1200" dirty="0">
              <a:solidFill>
                <a:srgbClr val="414042"/>
              </a:solidFill>
            </a:endParaRPr>
          </a:p>
        </p:txBody>
      </p:sp>
      <p:sp>
        <p:nvSpPr>
          <p:cNvPr id="12" name="Slide Number Placeholder 5">
            <a:extLst>
              <a:ext uri="{FF2B5EF4-FFF2-40B4-BE49-F238E27FC236}">
                <a16:creationId xmlns:a16="http://schemas.microsoft.com/office/drawing/2014/main" id="{264B4738-517F-414B-A371-3467792D8BCE}"/>
              </a:ext>
            </a:extLst>
          </p:cNvPr>
          <p:cNvSpPr txBox="1">
            <a:spLocks/>
          </p:cNvSpPr>
          <p:nvPr/>
        </p:nvSpPr>
        <p:spPr>
          <a:xfrm>
            <a:off x="341671" y="6336777"/>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25</a:t>
            </a:fld>
            <a:endParaRPr lang="en-BE"/>
          </a:p>
        </p:txBody>
      </p:sp>
    </p:spTree>
    <p:extLst>
      <p:ext uri="{BB962C8B-B14F-4D97-AF65-F5344CB8AC3E}">
        <p14:creationId xmlns:p14="http://schemas.microsoft.com/office/powerpoint/2010/main" val="1548106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F0222-A3B0-409C-9059-C87FC8744191}"/>
              </a:ext>
            </a:extLst>
          </p:cNvPr>
          <p:cNvSpPr>
            <a:spLocks noGrp="1"/>
          </p:cNvSpPr>
          <p:nvPr>
            <p:ph type="title"/>
          </p:nvPr>
        </p:nvSpPr>
        <p:spPr>
          <a:xfrm>
            <a:off x="838200" y="365126"/>
            <a:ext cx="10515600" cy="602438"/>
          </a:xfrm>
        </p:spPr>
        <p:txBody>
          <a:bodyPr>
            <a:normAutofit/>
          </a:bodyPr>
          <a:lstStyle/>
          <a:p>
            <a:r>
              <a:rPr lang="en-BE" sz="2400" dirty="0"/>
              <a:t>66</a:t>
            </a:r>
            <a:r>
              <a:rPr lang="en-GB" sz="2400" dirty="0"/>
              <a:t>% growth in EV car sales in the EU-27</a:t>
            </a:r>
            <a:endParaRPr lang="LID4096" sz="2400" dirty="0"/>
          </a:p>
        </p:txBody>
      </p:sp>
      <p:sp>
        <p:nvSpPr>
          <p:cNvPr id="5" name="TextBox 4">
            <a:extLst>
              <a:ext uri="{FF2B5EF4-FFF2-40B4-BE49-F238E27FC236}">
                <a16:creationId xmlns:a16="http://schemas.microsoft.com/office/drawing/2014/main" id="{E0B78597-DBD1-40D2-BF56-97945CB42D88}"/>
              </a:ext>
            </a:extLst>
          </p:cNvPr>
          <p:cNvSpPr txBox="1"/>
          <p:nvPr/>
        </p:nvSpPr>
        <p:spPr>
          <a:xfrm>
            <a:off x="680486" y="6508706"/>
            <a:ext cx="6076560" cy="276999"/>
          </a:xfrm>
          <a:prstGeom prst="rect">
            <a:avLst/>
          </a:prstGeom>
          <a:noFill/>
        </p:spPr>
        <p:txBody>
          <a:bodyPr wrap="square" rtlCol="0">
            <a:spAutoFit/>
          </a:bodyPr>
          <a:lstStyle/>
          <a:p>
            <a:r>
              <a:rPr lang="en-BE" sz="1200" dirty="0">
                <a:solidFill>
                  <a:srgbClr val="414042"/>
                </a:solidFill>
                <a:latin typeface="Qanelas" panose="00000500000000000000" pitchFamily="50" charset="0"/>
              </a:rPr>
              <a:t>Source: </a:t>
            </a:r>
            <a:r>
              <a:rPr lang="en-GB" sz="1200" dirty="0">
                <a:solidFill>
                  <a:srgbClr val="414042"/>
                </a:solidFill>
                <a:latin typeface="Qanelas" panose="00000500000000000000" pitchFamily="50" charset="0"/>
              </a:rPr>
              <a:t>European Alternative Fuels Observatory</a:t>
            </a:r>
            <a:endParaRPr lang="en-BE" sz="1200" dirty="0">
              <a:solidFill>
                <a:srgbClr val="414042"/>
              </a:solidFill>
              <a:latin typeface="Qanelas" panose="00000500000000000000" pitchFamily="50" charset="0"/>
            </a:endParaRPr>
          </a:p>
        </p:txBody>
      </p:sp>
      <p:sp>
        <p:nvSpPr>
          <p:cNvPr id="3" name="TextBox 2">
            <a:extLst>
              <a:ext uri="{FF2B5EF4-FFF2-40B4-BE49-F238E27FC236}">
                <a16:creationId xmlns:a16="http://schemas.microsoft.com/office/drawing/2014/main" id="{1701D46E-6BAB-702A-1B37-6ACD22D65824}"/>
              </a:ext>
            </a:extLst>
          </p:cNvPr>
          <p:cNvSpPr txBox="1"/>
          <p:nvPr/>
        </p:nvSpPr>
        <p:spPr>
          <a:xfrm>
            <a:off x="1162756" y="5214759"/>
            <a:ext cx="9866488" cy="738664"/>
          </a:xfrm>
          <a:prstGeom prst="rect">
            <a:avLst/>
          </a:prstGeom>
          <a:noFill/>
        </p:spPr>
        <p:txBody>
          <a:bodyPr wrap="square" rtlCol="0">
            <a:spAutoFit/>
          </a:bodyPr>
          <a:lstStyle/>
          <a:p>
            <a:r>
              <a:rPr lang="en-GB" sz="1400" dirty="0">
                <a:solidFill>
                  <a:srgbClr val="414042"/>
                </a:solidFill>
              </a:rPr>
              <a:t>EV car sales saw a tremendous </a:t>
            </a:r>
            <a:r>
              <a:rPr lang="en-BE" sz="1400" dirty="0">
                <a:solidFill>
                  <a:srgbClr val="414042"/>
                </a:solidFill>
              </a:rPr>
              <a:t>66</a:t>
            </a:r>
            <a:r>
              <a:rPr lang="en-GB" sz="1400" dirty="0">
                <a:solidFill>
                  <a:srgbClr val="414042"/>
                </a:solidFill>
              </a:rPr>
              <a:t> % growth in 2021 compared to 2020 sales. What is even more impressive is that the annual EV car sales grew by </a:t>
            </a:r>
            <a:r>
              <a:rPr lang="en-BE" sz="1400" dirty="0">
                <a:solidFill>
                  <a:srgbClr val="414042"/>
                </a:solidFill>
              </a:rPr>
              <a:t>349</a:t>
            </a:r>
            <a:r>
              <a:rPr lang="en-GB" sz="1400" dirty="0">
                <a:solidFill>
                  <a:srgbClr val="414042"/>
                </a:solidFill>
              </a:rPr>
              <a:t> % between a span of last two years (2019-2021). However, when looking at the overall passenger car fleet, EV cars still represent only </a:t>
            </a:r>
            <a:r>
              <a:rPr lang="en-BE" sz="1400" dirty="0">
                <a:solidFill>
                  <a:srgbClr val="414042"/>
                </a:solidFill>
              </a:rPr>
              <a:t>1.61</a:t>
            </a:r>
            <a:r>
              <a:rPr lang="en-GB" sz="1400" dirty="0">
                <a:solidFill>
                  <a:srgbClr val="414042"/>
                </a:solidFill>
              </a:rPr>
              <a:t> % of the total</a:t>
            </a:r>
            <a:endParaRPr lang="LID4096" sz="1400" dirty="0">
              <a:solidFill>
                <a:srgbClr val="414042"/>
              </a:solidFill>
            </a:endParaRPr>
          </a:p>
        </p:txBody>
      </p:sp>
      <p:graphicFrame>
        <p:nvGraphicFramePr>
          <p:cNvPr id="9" name="Content Placeholder 8">
            <a:extLst>
              <a:ext uri="{FF2B5EF4-FFF2-40B4-BE49-F238E27FC236}">
                <a16:creationId xmlns:a16="http://schemas.microsoft.com/office/drawing/2014/main" id="{B57F1799-7227-781C-A21D-4EBC257CD845}"/>
              </a:ext>
            </a:extLst>
          </p:cNvPr>
          <p:cNvGraphicFramePr>
            <a:graphicFrameLocks noGrp="1"/>
          </p:cNvGraphicFramePr>
          <p:nvPr>
            <p:ph idx="1"/>
            <p:extLst>
              <p:ext uri="{D42A27DB-BD31-4B8C-83A1-F6EECF244321}">
                <p14:modId xmlns:p14="http://schemas.microsoft.com/office/powerpoint/2010/main" val="969916123"/>
              </p:ext>
            </p:extLst>
          </p:nvPr>
        </p:nvGraphicFramePr>
        <p:xfrm>
          <a:off x="937633" y="1110447"/>
          <a:ext cx="10001955" cy="3961428"/>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a:extLst>
              <a:ext uri="{FF2B5EF4-FFF2-40B4-BE49-F238E27FC236}">
                <a16:creationId xmlns:a16="http://schemas.microsoft.com/office/drawing/2014/main" id="{AD3F7642-03FD-49AB-89DF-D0C023576A96}"/>
              </a:ext>
            </a:extLst>
          </p:cNvPr>
          <p:cNvSpPr>
            <a:spLocks noGrp="1"/>
          </p:cNvSpPr>
          <p:nvPr>
            <p:ph type="sldNum" sz="quarter" idx="4"/>
          </p:nvPr>
        </p:nvSpPr>
        <p:spPr/>
        <p:txBody>
          <a:bodyPr/>
          <a:lstStyle/>
          <a:p>
            <a:fld id="{44EFA621-F6A9-4475-967F-39ACD74EDAC6}" type="slidenum">
              <a:rPr lang="en-BE" smtClean="0"/>
              <a:pPr/>
              <a:t>26</a:t>
            </a:fld>
            <a:endParaRPr lang="en-BE"/>
          </a:p>
        </p:txBody>
      </p:sp>
    </p:spTree>
    <p:extLst>
      <p:ext uri="{BB962C8B-B14F-4D97-AF65-F5344CB8AC3E}">
        <p14:creationId xmlns:p14="http://schemas.microsoft.com/office/powerpoint/2010/main" val="21428190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5E9638-4EBE-4DC6-AFBC-6FE348CD2F42}"/>
              </a:ext>
            </a:extLst>
          </p:cNvPr>
          <p:cNvSpPr>
            <a:spLocks noGrp="1"/>
          </p:cNvSpPr>
          <p:nvPr>
            <p:ph type="title"/>
          </p:nvPr>
        </p:nvSpPr>
        <p:spPr>
          <a:xfrm>
            <a:off x="838200" y="365125"/>
            <a:ext cx="10515600" cy="623703"/>
          </a:xfrm>
        </p:spPr>
        <p:txBody>
          <a:bodyPr>
            <a:normAutofit/>
          </a:bodyPr>
          <a:lstStyle/>
          <a:p>
            <a:r>
              <a:rPr lang="en-BE" sz="2400" dirty="0"/>
              <a:t>Road Transport - 2</a:t>
            </a:r>
            <a:r>
              <a:rPr lang="en-GB" sz="2400" dirty="0"/>
              <a:t> in 11 cars sold in 2021 were EVs</a:t>
            </a:r>
            <a:endParaRPr lang="LID4096" sz="2400" dirty="0"/>
          </a:p>
        </p:txBody>
      </p:sp>
      <p:graphicFrame>
        <p:nvGraphicFramePr>
          <p:cNvPr id="4" name="Content Placeholder 3">
            <a:extLst>
              <a:ext uri="{FF2B5EF4-FFF2-40B4-BE49-F238E27FC236}">
                <a16:creationId xmlns:a16="http://schemas.microsoft.com/office/drawing/2014/main" id="{9FB9682D-DC39-4794-9907-AC64686E4971}"/>
              </a:ext>
            </a:extLst>
          </p:cNvPr>
          <p:cNvGraphicFramePr>
            <a:graphicFrameLocks noGrp="1"/>
          </p:cNvGraphicFramePr>
          <p:nvPr>
            <p:ph idx="1"/>
            <p:extLst>
              <p:ext uri="{D42A27DB-BD31-4B8C-83A1-F6EECF244321}">
                <p14:modId xmlns:p14="http://schemas.microsoft.com/office/powerpoint/2010/main" val="3607696413"/>
              </p:ext>
            </p:extLst>
          </p:nvPr>
        </p:nvGraphicFramePr>
        <p:xfrm>
          <a:off x="1028700" y="1126176"/>
          <a:ext cx="10134600" cy="400215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C14986E6-0D79-413E-9FFE-96C7888E4417}"/>
              </a:ext>
            </a:extLst>
          </p:cNvPr>
          <p:cNvSpPr txBox="1"/>
          <p:nvPr/>
        </p:nvSpPr>
        <p:spPr>
          <a:xfrm>
            <a:off x="680486" y="6500702"/>
            <a:ext cx="6076560" cy="276999"/>
          </a:xfrm>
          <a:prstGeom prst="rect">
            <a:avLst/>
          </a:prstGeom>
          <a:noFill/>
        </p:spPr>
        <p:txBody>
          <a:bodyPr wrap="square" rtlCol="0">
            <a:spAutoFit/>
          </a:bodyPr>
          <a:lstStyle/>
          <a:p>
            <a:r>
              <a:rPr lang="en-BE" sz="1200" dirty="0">
                <a:solidFill>
                  <a:srgbClr val="414042"/>
                </a:solidFill>
              </a:rPr>
              <a:t>Source: </a:t>
            </a:r>
            <a:r>
              <a:rPr lang="en-GB" sz="1200" dirty="0">
                <a:solidFill>
                  <a:srgbClr val="414042"/>
                </a:solidFill>
              </a:rPr>
              <a:t>European Alternative Fuels Observatory for historic figures,  T&amp;E for 2030</a:t>
            </a:r>
            <a:endParaRPr lang="en-BE" sz="1200" dirty="0">
              <a:solidFill>
                <a:srgbClr val="414042"/>
              </a:solidFill>
            </a:endParaRPr>
          </a:p>
        </p:txBody>
      </p:sp>
      <p:sp>
        <p:nvSpPr>
          <p:cNvPr id="6" name="TextBox 5">
            <a:extLst>
              <a:ext uri="{FF2B5EF4-FFF2-40B4-BE49-F238E27FC236}">
                <a16:creationId xmlns:a16="http://schemas.microsoft.com/office/drawing/2014/main" id="{0D03882E-37F8-0737-6449-370AD6FB034B}"/>
              </a:ext>
            </a:extLst>
          </p:cNvPr>
          <p:cNvSpPr txBox="1"/>
          <p:nvPr/>
        </p:nvSpPr>
        <p:spPr>
          <a:xfrm>
            <a:off x="723956" y="5939145"/>
            <a:ext cx="10305288" cy="276999"/>
          </a:xfrm>
          <a:prstGeom prst="rect">
            <a:avLst/>
          </a:prstGeom>
          <a:noFill/>
        </p:spPr>
        <p:txBody>
          <a:bodyPr wrap="square" rtlCol="0">
            <a:spAutoFit/>
          </a:bodyPr>
          <a:lstStyle/>
          <a:p>
            <a:r>
              <a:rPr lang="en-GB" sz="1200" dirty="0">
                <a:solidFill>
                  <a:srgbClr val="414042"/>
                </a:solidFill>
              </a:rPr>
              <a:t>*2030 forecast takes into account the CO2 emissions standard ambitions under Fit for 55 package</a:t>
            </a:r>
            <a:endParaRPr lang="LID4096" sz="1200" dirty="0">
              <a:solidFill>
                <a:srgbClr val="414042"/>
              </a:solidFill>
            </a:endParaRPr>
          </a:p>
        </p:txBody>
      </p:sp>
      <p:sp>
        <p:nvSpPr>
          <p:cNvPr id="8" name="TextBox 7">
            <a:extLst>
              <a:ext uri="{FF2B5EF4-FFF2-40B4-BE49-F238E27FC236}">
                <a16:creationId xmlns:a16="http://schemas.microsoft.com/office/drawing/2014/main" id="{D9D8A9A6-6C6D-4935-D748-314F6FDBD50E}"/>
              </a:ext>
            </a:extLst>
          </p:cNvPr>
          <p:cNvSpPr txBox="1"/>
          <p:nvPr/>
        </p:nvSpPr>
        <p:spPr>
          <a:xfrm>
            <a:off x="1162756" y="5214759"/>
            <a:ext cx="9866488" cy="523220"/>
          </a:xfrm>
          <a:prstGeom prst="rect">
            <a:avLst/>
          </a:prstGeom>
          <a:noFill/>
        </p:spPr>
        <p:txBody>
          <a:bodyPr wrap="square" rtlCol="0">
            <a:spAutoFit/>
          </a:bodyPr>
          <a:lstStyle/>
          <a:p>
            <a:r>
              <a:rPr lang="en-GB" sz="1400" dirty="0">
                <a:solidFill>
                  <a:srgbClr val="414042"/>
                </a:solidFill>
              </a:rPr>
              <a:t>Two in 11 cars sold in 2021 were EVs. The annual EV car sales grew by </a:t>
            </a:r>
            <a:r>
              <a:rPr lang="en-BE" sz="1400" dirty="0">
                <a:solidFill>
                  <a:srgbClr val="414042"/>
                </a:solidFill>
              </a:rPr>
              <a:t>349</a:t>
            </a:r>
            <a:r>
              <a:rPr lang="en-GB" sz="1400" dirty="0">
                <a:solidFill>
                  <a:srgbClr val="414042"/>
                </a:solidFill>
              </a:rPr>
              <a:t> % between a span of last two years (2019-2021). However, when looking at the overall passenger car fleet, EV cars still represent only </a:t>
            </a:r>
            <a:r>
              <a:rPr lang="en-BE" sz="1400" dirty="0">
                <a:solidFill>
                  <a:srgbClr val="414042"/>
                </a:solidFill>
              </a:rPr>
              <a:t>1.61</a:t>
            </a:r>
            <a:r>
              <a:rPr lang="en-GB" sz="1400" dirty="0">
                <a:solidFill>
                  <a:srgbClr val="414042"/>
                </a:solidFill>
              </a:rPr>
              <a:t> % of the total</a:t>
            </a:r>
            <a:endParaRPr lang="LID4096" sz="1400" dirty="0">
              <a:solidFill>
                <a:srgbClr val="414042"/>
              </a:solidFill>
            </a:endParaRPr>
          </a:p>
        </p:txBody>
      </p:sp>
      <p:sp>
        <p:nvSpPr>
          <p:cNvPr id="2" name="Slide Number Placeholder 1">
            <a:extLst>
              <a:ext uri="{FF2B5EF4-FFF2-40B4-BE49-F238E27FC236}">
                <a16:creationId xmlns:a16="http://schemas.microsoft.com/office/drawing/2014/main" id="{43727B8F-E386-4159-AE75-588D52B3D24F}"/>
              </a:ext>
            </a:extLst>
          </p:cNvPr>
          <p:cNvSpPr>
            <a:spLocks noGrp="1"/>
          </p:cNvSpPr>
          <p:nvPr>
            <p:ph type="sldNum" sz="quarter" idx="4"/>
          </p:nvPr>
        </p:nvSpPr>
        <p:spPr/>
        <p:txBody>
          <a:bodyPr/>
          <a:lstStyle/>
          <a:p>
            <a:fld id="{44EFA621-F6A9-4475-967F-39ACD74EDAC6}" type="slidenum">
              <a:rPr lang="en-BE" smtClean="0"/>
              <a:pPr/>
              <a:t>27</a:t>
            </a:fld>
            <a:endParaRPr lang="en-BE"/>
          </a:p>
        </p:txBody>
      </p:sp>
    </p:spTree>
    <p:extLst>
      <p:ext uri="{BB962C8B-B14F-4D97-AF65-F5344CB8AC3E}">
        <p14:creationId xmlns:p14="http://schemas.microsoft.com/office/powerpoint/2010/main" val="3230664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B28817-DC71-4D01-B027-D371EC100E9B}"/>
              </a:ext>
            </a:extLst>
          </p:cNvPr>
          <p:cNvSpPr>
            <a:spLocks noGrp="1"/>
          </p:cNvSpPr>
          <p:nvPr>
            <p:ph type="title"/>
          </p:nvPr>
        </p:nvSpPr>
        <p:spPr>
          <a:xfrm>
            <a:off x="838200" y="365125"/>
            <a:ext cx="10515600" cy="450849"/>
          </a:xfrm>
        </p:spPr>
        <p:txBody>
          <a:bodyPr>
            <a:normAutofit/>
          </a:bodyPr>
          <a:lstStyle/>
          <a:p>
            <a:r>
              <a:rPr lang="en-GB" sz="2400" dirty="0"/>
              <a:t>75 % EV car fleet concentrated in 5 member states</a:t>
            </a:r>
            <a:endParaRPr lang="LID4096" sz="2400" dirty="0"/>
          </a:p>
        </p:txBody>
      </p:sp>
      <mc:AlternateContent xmlns:mc="http://schemas.openxmlformats.org/markup-compatibility/2006" xmlns:cx1="http://schemas.microsoft.com/office/drawing/2015/9/8/chartex">
        <mc:Choice Requires="cx1">
          <p:graphicFrame>
            <p:nvGraphicFramePr>
              <p:cNvPr id="4" name="Content Placeholder 3">
                <a:extLst>
                  <a:ext uri="{FF2B5EF4-FFF2-40B4-BE49-F238E27FC236}">
                    <a16:creationId xmlns:a16="http://schemas.microsoft.com/office/drawing/2014/main" id="{426C0950-0AE4-499F-ABA6-E2143E928F1E}"/>
                  </a:ext>
                </a:extLst>
              </p:cNvPr>
              <p:cNvGraphicFramePr>
                <a:graphicFrameLocks noGrp="1"/>
              </p:cNvGraphicFramePr>
              <p:nvPr>
                <p:ph idx="1"/>
                <p:extLst>
                  <p:ext uri="{D42A27DB-BD31-4B8C-83A1-F6EECF244321}">
                    <p14:modId xmlns:p14="http://schemas.microsoft.com/office/powerpoint/2010/main" val="852928267"/>
                  </p:ext>
                </p:extLst>
              </p:nvPr>
            </p:nvGraphicFramePr>
            <p:xfrm>
              <a:off x="657447" y="1110717"/>
              <a:ext cx="10515600" cy="4351338"/>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4" name="Content Placeholder 3">
                <a:extLst>
                  <a:ext uri="{FF2B5EF4-FFF2-40B4-BE49-F238E27FC236}">
                    <a16:creationId xmlns:a16="http://schemas.microsoft.com/office/drawing/2014/main" id="{426C0950-0AE4-499F-ABA6-E2143E928F1E}"/>
                  </a:ext>
                </a:extLst>
              </p:cNvPr>
              <p:cNvPicPr>
                <a:picLocks noGrp="1" noRot="1" noChangeAspect="1" noMove="1" noResize="1" noEditPoints="1" noAdjustHandles="1" noChangeArrowheads="1" noChangeShapeType="1"/>
              </p:cNvPicPr>
              <p:nvPr/>
            </p:nvPicPr>
            <p:blipFill>
              <a:blip r:embed="rId4"/>
              <a:stretch>
                <a:fillRect/>
              </a:stretch>
            </p:blipFill>
            <p:spPr>
              <a:xfrm>
                <a:off x="657447" y="1110717"/>
                <a:ext cx="10515600" cy="4351338"/>
              </a:xfrm>
              <a:prstGeom prst="rect">
                <a:avLst/>
              </a:prstGeom>
            </p:spPr>
          </p:pic>
        </mc:Fallback>
      </mc:AlternateContent>
      <p:sp>
        <p:nvSpPr>
          <p:cNvPr id="5" name="TextBox 4">
            <a:extLst>
              <a:ext uri="{FF2B5EF4-FFF2-40B4-BE49-F238E27FC236}">
                <a16:creationId xmlns:a16="http://schemas.microsoft.com/office/drawing/2014/main" id="{25E73045-9740-4421-A897-508573EE6F4C}"/>
              </a:ext>
            </a:extLst>
          </p:cNvPr>
          <p:cNvSpPr txBox="1"/>
          <p:nvPr/>
        </p:nvSpPr>
        <p:spPr>
          <a:xfrm>
            <a:off x="657448" y="5679813"/>
            <a:ext cx="10613064" cy="523220"/>
          </a:xfrm>
          <a:prstGeom prst="rect">
            <a:avLst/>
          </a:prstGeom>
          <a:noFill/>
        </p:spPr>
        <p:txBody>
          <a:bodyPr wrap="square" rtlCol="0">
            <a:spAutoFit/>
          </a:bodyPr>
          <a:lstStyle/>
          <a:p>
            <a:r>
              <a:rPr lang="en-GB" sz="1400" dirty="0">
                <a:solidFill>
                  <a:srgbClr val="414042"/>
                </a:solidFill>
              </a:rPr>
              <a:t>Most of the EV car fleet is concentrated in a few EU member states which shows that EV growth is yet to pick up in many member states</a:t>
            </a:r>
            <a:endParaRPr lang="LID4096" sz="1400" dirty="0">
              <a:solidFill>
                <a:srgbClr val="414042"/>
              </a:solidFill>
            </a:endParaRPr>
          </a:p>
        </p:txBody>
      </p:sp>
      <p:sp>
        <p:nvSpPr>
          <p:cNvPr id="6" name="TextBox 5">
            <a:extLst>
              <a:ext uri="{FF2B5EF4-FFF2-40B4-BE49-F238E27FC236}">
                <a16:creationId xmlns:a16="http://schemas.microsoft.com/office/drawing/2014/main" id="{38568319-32FD-4C4C-B85D-6DAA27437454}"/>
              </a:ext>
            </a:extLst>
          </p:cNvPr>
          <p:cNvSpPr txBox="1"/>
          <p:nvPr/>
        </p:nvSpPr>
        <p:spPr>
          <a:xfrm>
            <a:off x="657447" y="6565259"/>
            <a:ext cx="6076560" cy="276999"/>
          </a:xfrm>
          <a:prstGeom prst="rect">
            <a:avLst/>
          </a:prstGeom>
          <a:noFill/>
        </p:spPr>
        <p:txBody>
          <a:bodyPr wrap="square" rtlCol="0">
            <a:spAutoFit/>
          </a:bodyPr>
          <a:lstStyle/>
          <a:p>
            <a:r>
              <a:rPr lang="en-BE" sz="1200" dirty="0"/>
              <a:t>Source: </a:t>
            </a:r>
            <a:r>
              <a:rPr lang="en-GB" sz="1200" dirty="0"/>
              <a:t>European Alternative Fuels Observatory</a:t>
            </a:r>
            <a:endParaRPr lang="en-BE" sz="1200" dirty="0"/>
          </a:p>
        </p:txBody>
      </p:sp>
      <p:sp>
        <p:nvSpPr>
          <p:cNvPr id="2" name="Slide Number Placeholder 1">
            <a:extLst>
              <a:ext uri="{FF2B5EF4-FFF2-40B4-BE49-F238E27FC236}">
                <a16:creationId xmlns:a16="http://schemas.microsoft.com/office/drawing/2014/main" id="{A5A9C59D-A6F5-49A3-ADC3-1BA0BFD196C5}"/>
              </a:ext>
            </a:extLst>
          </p:cNvPr>
          <p:cNvSpPr>
            <a:spLocks noGrp="1"/>
          </p:cNvSpPr>
          <p:nvPr>
            <p:ph type="sldNum" sz="quarter" idx="4"/>
          </p:nvPr>
        </p:nvSpPr>
        <p:spPr/>
        <p:txBody>
          <a:bodyPr/>
          <a:lstStyle/>
          <a:p>
            <a:fld id="{44EFA621-F6A9-4475-967F-39ACD74EDAC6}" type="slidenum">
              <a:rPr lang="en-BE" smtClean="0"/>
              <a:pPr/>
              <a:t>28</a:t>
            </a:fld>
            <a:endParaRPr lang="en-BE"/>
          </a:p>
        </p:txBody>
      </p:sp>
    </p:spTree>
    <p:extLst>
      <p:ext uri="{BB962C8B-B14F-4D97-AF65-F5344CB8AC3E}">
        <p14:creationId xmlns:p14="http://schemas.microsoft.com/office/powerpoint/2010/main" val="37536465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E18062-C936-4E41-8495-A2A3DF4368AE}"/>
              </a:ext>
            </a:extLst>
          </p:cNvPr>
          <p:cNvSpPr>
            <a:spLocks noGrp="1"/>
          </p:cNvSpPr>
          <p:nvPr>
            <p:ph type="title"/>
          </p:nvPr>
        </p:nvSpPr>
        <p:spPr>
          <a:xfrm>
            <a:off x="838199" y="365125"/>
            <a:ext cx="11027735" cy="740661"/>
          </a:xfrm>
        </p:spPr>
        <p:txBody>
          <a:bodyPr>
            <a:normAutofit/>
          </a:bodyPr>
          <a:lstStyle/>
          <a:p>
            <a:r>
              <a:rPr lang="en-GB" sz="2400" dirty="0"/>
              <a:t>EVs per thousand inhabitants show large contrast between member states</a:t>
            </a:r>
            <a:endParaRPr lang="LID4096" sz="2400" dirty="0"/>
          </a:p>
        </p:txBody>
      </p:sp>
      <p:graphicFrame>
        <p:nvGraphicFramePr>
          <p:cNvPr id="4" name="Content Placeholder 3">
            <a:extLst>
              <a:ext uri="{FF2B5EF4-FFF2-40B4-BE49-F238E27FC236}">
                <a16:creationId xmlns:a16="http://schemas.microsoft.com/office/drawing/2014/main" id="{8F915D48-F4E4-61C6-9186-685E29019AA6}"/>
              </a:ext>
            </a:extLst>
          </p:cNvPr>
          <p:cNvGraphicFramePr>
            <a:graphicFrameLocks noGrp="1"/>
          </p:cNvGraphicFramePr>
          <p:nvPr>
            <p:ph idx="1"/>
            <p:extLst>
              <p:ext uri="{D42A27DB-BD31-4B8C-83A1-F6EECF244321}">
                <p14:modId xmlns:p14="http://schemas.microsoft.com/office/powerpoint/2010/main" val="255044013"/>
              </p:ext>
            </p:extLst>
          </p:nvPr>
        </p:nvGraphicFramePr>
        <p:xfrm>
          <a:off x="838200" y="1559811"/>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2" name="Slide Number Placeholder 1">
            <a:extLst>
              <a:ext uri="{FF2B5EF4-FFF2-40B4-BE49-F238E27FC236}">
                <a16:creationId xmlns:a16="http://schemas.microsoft.com/office/drawing/2014/main" id="{1F94F091-8A74-465A-AD5A-86AF14DADA8B}"/>
              </a:ext>
            </a:extLst>
          </p:cNvPr>
          <p:cNvSpPr>
            <a:spLocks noGrp="1"/>
          </p:cNvSpPr>
          <p:nvPr>
            <p:ph type="sldNum" sz="quarter" idx="4"/>
          </p:nvPr>
        </p:nvSpPr>
        <p:spPr/>
        <p:txBody>
          <a:bodyPr/>
          <a:lstStyle/>
          <a:p>
            <a:fld id="{44EFA621-F6A9-4475-967F-39ACD74EDAC6}" type="slidenum">
              <a:rPr lang="en-BE" smtClean="0"/>
              <a:pPr/>
              <a:t>29</a:t>
            </a:fld>
            <a:endParaRPr lang="en-BE"/>
          </a:p>
        </p:txBody>
      </p:sp>
    </p:spTree>
    <p:extLst>
      <p:ext uri="{BB962C8B-B14F-4D97-AF65-F5344CB8AC3E}">
        <p14:creationId xmlns:p14="http://schemas.microsoft.com/office/powerpoint/2010/main" val="321988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E2F6-1609-746E-B521-E1717D31D3DC}"/>
              </a:ext>
            </a:extLst>
          </p:cNvPr>
          <p:cNvSpPr>
            <a:spLocks noGrp="1"/>
          </p:cNvSpPr>
          <p:nvPr>
            <p:ph type="title"/>
          </p:nvPr>
        </p:nvSpPr>
        <p:spPr/>
        <p:txBody>
          <a:bodyPr/>
          <a:lstStyle/>
          <a:p>
            <a:r>
              <a:rPr lang="en-BE" dirty="0"/>
              <a:t>Outline </a:t>
            </a:r>
          </a:p>
        </p:txBody>
      </p:sp>
      <p:sp>
        <p:nvSpPr>
          <p:cNvPr id="3" name="TextBox 2">
            <a:extLst>
              <a:ext uri="{FF2B5EF4-FFF2-40B4-BE49-F238E27FC236}">
                <a16:creationId xmlns:a16="http://schemas.microsoft.com/office/drawing/2014/main" id="{0B72183D-A7D1-4C11-EB22-5BC06658F2B2}"/>
              </a:ext>
            </a:extLst>
          </p:cNvPr>
          <p:cNvSpPr txBox="1"/>
          <p:nvPr/>
        </p:nvSpPr>
        <p:spPr>
          <a:xfrm>
            <a:off x="1077074" y="1690688"/>
            <a:ext cx="7067466" cy="3046988"/>
          </a:xfrm>
          <a:prstGeom prst="rect">
            <a:avLst/>
          </a:prstGeom>
          <a:noFill/>
        </p:spPr>
        <p:txBody>
          <a:bodyPr wrap="square" rtlCol="0">
            <a:spAutoFit/>
          </a:bodyPr>
          <a:lstStyle/>
          <a:p>
            <a:r>
              <a:rPr lang="fr-BE" sz="1600" dirty="0" err="1">
                <a:solidFill>
                  <a:srgbClr val="414042"/>
                </a:solidFill>
              </a:rPr>
              <a:t>We</a:t>
            </a:r>
            <a:r>
              <a:rPr lang="en-BE" sz="1600" dirty="0">
                <a:solidFill>
                  <a:srgbClr val="414042"/>
                </a:solidFill>
              </a:rPr>
              <a:t> are going to look at the following</a:t>
            </a:r>
            <a:r>
              <a:rPr lang="en-US" sz="1600" dirty="0">
                <a:solidFill>
                  <a:srgbClr val="414042"/>
                </a:solidFill>
              </a:rPr>
              <a:t>: </a:t>
            </a:r>
            <a:endParaRPr lang="en-BE" sz="1600" dirty="0">
              <a:solidFill>
                <a:srgbClr val="414042"/>
              </a:solidFill>
            </a:endParaRPr>
          </a:p>
          <a:p>
            <a:endParaRPr lang="en-BE" sz="1600" dirty="0">
              <a:solidFill>
                <a:srgbClr val="414042"/>
              </a:solidFill>
            </a:endParaRPr>
          </a:p>
          <a:p>
            <a:pPr marL="342900" indent="-342900">
              <a:buAutoNum type="arabicPeriod"/>
            </a:pPr>
            <a:r>
              <a:rPr lang="en-BE" sz="1600" dirty="0">
                <a:solidFill>
                  <a:srgbClr val="2C63FF"/>
                </a:solidFill>
                <a:latin typeface="Qanelas Black" panose="00000A00000000000000" pitchFamily="50" charset="0"/>
              </a:rPr>
              <a:t>Key developments in </a:t>
            </a:r>
            <a:r>
              <a:rPr lang="en-GB" sz="1600" dirty="0">
                <a:solidFill>
                  <a:srgbClr val="2C63FF"/>
                </a:solidFill>
                <a:latin typeface="Qanelas Black" panose="00000A00000000000000" pitchFamily="50" charset="0"/>
              </a:rPr>
              <a:t>the past year</a:t>
            </a:r>
            <a:endParaRPr lang="en-BE" sz="1600" dirty="0">
              <a:solidFill>
                <a:srgbClr val="2C63FF"/>
              </a:solidFill>
              <a:latin typeface="Qanelas Black" panose="00000A00000000000000" pitchFamily="50" charset="0"/>
            </a:endParaRPr>
          </a:p>
          <a:p>
            <a:pPr marL="342900" indent="-342900">
              <a:buAutoNum type="arabicPeriod"/>
            </a:pPr>
            <a:r>
              <a:rPr lang="en-BE" sz="1600" dirty="0">
                <a:solidFill>
                  <a:srgbClr val="2C63FF"/>
                </a:solidFill>
                <a:latin typeface="Qanelas Black" panose="00000A00000000000000" pitchFamily="50" charset="0"/>
              </a:rPr>
              <a:t>Power sector decarbonisation </a:t>
            </a:r>
          </a:p>
          <a:p>
            <a:pPr marL="342900" indent="-342900">
              <a:buAutoNum type="arabicPeriod"/>
            </a:pPr>
            <a:r>
              <a:rPr lang="fr-BE" sz="1600" dirty="0">
                <a:solidFill>
                  <a:srgbClr val="2C63FF"/>
                </a:solidFill>
                <a:latin typeface="Qanelas Black" panose="00000A00000000000000" pitchFamily="50" charset="0"/>
              </a:rPr>
              <a:t>State</a:t>
            </a:r>
            <a:r>
              <a:rPr lang="en-BE" sz="1600" dirty="0">
                <a:solidFill>
                  <a:srgbClr val="2C63FF"/>
                </a:solidFill>
                <a:latin typeface="Qanelas Black" panose="00000A00000000000000" pitchFamily="50" charset="0"/>
              </a:rPr>
              <a:t> of Play of electrification </a:t>
            </a:r>
          </a:p>
          <a:p>
            <a:pPr marL="342900" indent="-342900">
              <a:buAutoNum type="arabicPeriod"/>
            </a:pPr>
            <a:r>
              <a:rPr lang="en-BE" sz="1600" dirty="0">
                <a:solidFill>
                  <a:srgbClr val="2C63FF"/>
                </a:solidFill>
                <a:latin typeface="Qanelas Black" panose="00000A00000000000000" pitchFamily="50" charset="0"/>
              </a:rPr>
              <a:t>Technology costs and bottleneck issues</a:t>
            </a:r>
          </a:p>
          <a:p>
            <a:pPr marL="342900" indent="-342900">
              <a:buAutoNum type="arabicPeriod"/>
            </a:pPr>
            <a:r>
              <a:rPr lang="en-BE" sz="1600" dirty="0">
                <a:solidFill>
                  <a:srgbClr val="2C63FF"/>
                </a:solidFill>
                <a:latin typeface="Qanelas Black" panose="00000A00000000000000" pitchFamily="50" charset="0"/>
              </a:rPr>
              <a:t>The Regulatory Framework   </a:t>
            </a:r>
          </a:p>
          <a:p>
            <a:pPr marL="342900" indent="-342900">
              <a:buAutoNum type="arabicPeriod"/>
            </a:pPr>
            <a:endParaRPr lang="en-BE" sz="1600" dirty="0">
              <a:solidFill>
                <a:srgbClr val="2C63FF"/>
              </a:solidFill>
            </a:endParaRPr>
          </a:p>
          <a:p>
            <a:endParaRPr lang="en-US" sz="1600" dirty="0">
              <a:solidFill>
                <a:srgbClr val="414042"/>
              </a:solidFill>
            </a:endParaRPr>
          </a:p>
          <a:p>
            <a:r>
              <a:rPr lang="en-BE" sz="1600" dirty="0">
                <a:solidFill>
                  <a:srgbClr val="414042"/>
                </a:solidFill>
              </a:rPr>
              <a:t>And our finally, our Recommendations </a:t>
            </a:r>
          </a:p>
          <a:p>
            <a:pPr marL="342900" indent="-342900">
              <a:buAutoNum type="arabicPeriod"/>
            </a:pPr>
            <a:endParaRPr lang="en-BE" sz="1600" dirty="0"/>
          </a:p>
          <a:p>
            <a:endParaRPr lang="en-BE" sz="1600" dirty="0"/>
          </a:p>
        </p:txBody>
      </p:sp>
      <p:sp>
        <p:nvSpPr>
          <p:cNvPr id="4" name="Slide Number Placeholder 5">
            <a:extLst>
              <a:ext uri="{FF2B5EF4-FFF2-40B4-BE49-F238E27FC236}">
                <a16:creationId xmlns:a16="http://schemas.microsoft.com/office/drawing/2014/main" id="{90D3A477-6AC5-4916-8702-5E29B4F7936A}"/>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3</a:t>
            </a:fld>
            <a:endParaRPr lang="en-BE"/>
          </a:p>
        </p:txBody>
      </p:sp>
    </p:spTree>
    <p:extLst>
      <p:ext uri="{BB962C8B-B14F-4D97-AF65-F5344CB8AC3E}">
        <p14:creationId xmlns:p14="http://schemas.microsoft.com/office/powerpoint/2010/main" val="1835550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567155-E905-4C99-911C-CFBB69298FC4}"/>
              </a:ext>
            </a:extLst>
          </p:cNvPr>
          <p:cNvSpPr>
            <a:spLocks noGrp="1"/>
          </p:cNvSpPr>
          <p:nvPr>
            <p:ph type="title"/>
          </p:nvPr>
        </p:nvSpPr>
        <p:spPr>
          <a:xfrm>
            <a:off x="838200" y="365125"/>
            <a:ext cx="10515600" cy="523221"/>
          </a:xfrm>
        </p:spPr>
        <p:txBody>
          <a:bodyPr>
            <a:normAutofit/>
          </a:bodyPr>
          <a:lstStyle/>
          <a:p>
            <a:r>
              <a:rPr lang="en-GB" sz="2400" dirty="0"/>
              <a:t>Publicly accessible charging stations growing but many more needed</a:t>
            </a:r>
            <a:endParaRPr lang="LID4096" sz="2400" dirty="0"/>
          </a:p>
        </p:txBody>
      </p:sp>
      <p:sp>
        <p:nvSpPr>
          <p:cNvPr id="9" name="TextBox 8">
            <a:extLst>
              <a:ext uri="{FF2B5EF4-FFF2-40B4-BE49-F238E27FC236}">
                <a16:creationId xmlns:a16="http://schemas.microsoft.com/office/drawing/2014/main" id="{8599509D-E737-C067-A3E7-42A866252767}"/>
              </a:ext>
            </a:extLst>
          </p:cNvPr>
          <p:cNvSpPr txBox="1"/>
          <p:nvPr/>
        </p:nvSpPr>
        <p:spPr>
          <a:xfrm>
            <a:off x="791726" y="6442807"/>
            <a:ext cx="9476528" cy="461665"/>
          </a:xfrm>
          <a:prstGeom prst="rect">
            <a:avLst/>
          </a:prstGeom>
          <a:noFill/>
        </p:spPr>
        <p:txBody>
          <a:bodyPr wrap="square" rtlCol="0">
            <a:spAutoFit/>
          </a:bodyPr>
          <a:lstStyle/>
          <a:p>
            <a:r>
              <a:rPr lang="en-BE" sz="1200" dirty="0">
                <a:solidFill>
                  <a:srgbClr val="414042"/>
                </a:solidFill>
              </a:rPr>
              <a:t>Source: </a:t>
            </a:r>
            <a:r>
              <a:rPr lang="en-GB" sz="1200" dirty="0">
                <a:solidFill>
                  <a:schemeClr val="accent1"/>
                </a:solidFill>
                <a:hlinkClick r:id="rId3">
                  <a:extLst>
                    <a:ext uri="{A12FA001-AC4F-418D-AE19-62706E023703}">
                      <ahyp:hlinkClr xmlns:ahyp="http://schemas.microsoft.com/office/drawing/2018/hyperlinkcolor" val="tx"/>
                    </a:ext>
                  </a:extLst>
                </a:hlinkClick>
              </a:rPr>
              <a:t>European Alternative Fuels Observatory</a:t>
            </a:r>
            <a:r>
              <a:rPr lang="en-GB" sz="1200" dirty="0">
                <a:solidFill>
                  <a:srgbClr val="414042"/>
                </a:solidFill>
              </a:rPr>
              <a:t>, 2030 projection based on EC’s AFIR impact assessment study. The projection based on member states’ plans would be less ambitious</a:t>
            </a:r>
            <a:endParaRPr lang="en-BE" sz="1200" dirty="0">
              <a:solidFill>
                <a:srgbClr val="414042"/>
              </a:solidFill>
            </a:endParaRPr>
          </a:p>
        </p:txBody>
      </p:sp>
      <p:sp>
        <p:nvSpPr>
          <p:cNvPr id="11" name="TextBox 10">
            <a:extLst>
              <a:ext uri="{FF2B5EF4-FFF2-40B4-BE49-F238E27FC236}">
                <a16:creationId xmlns:a16="http://schemas.microsoft.com/office/drawing/2014/main" id="{3535458F-BD1D-F909-3C39-5CDD502BBB44}"/>
              </a:ext>
            </a:extLst>
          </p:cNvPr>
          <p:cNvSpPr txBox="1"/>
          <p:nvPr/>
        </p:nvSpPr>
        <p:spPr>
          <a:xfrm>
            <a:off x="791726" y="5766150"/>
            <a:ext cx="10400044" cy="523220"/>
          </a:xfrm>
          <a:prstGeom prst="rect">
            <a:avLst/>
          </a:prstGeom>
          <a:noFill/>
        </p:spPr>
        <p:txBody>
          <a:bodyPr wrap="square" rtlCol="0">
            <a:spAutoFit/>
          </a:bodyPr>
          <a:lstStyle/>
          <a:p>
            <a:r>
              <a:rPr lang="en-GB" sz="1400" dirty="0">
                <a:solidFill>
                  <a:srgbClr val="414042"/>
                </a:solidFill>
              </a:rPr>
              <a:t>Note: 2030 projection is based on EC’s AFIR impact assessment study. The projection based on member states’ plans would be less ambitious</a:t>
            </a:r>
            <a:endParaRPr lang="LID4096" sz="1400" dirty="0">
              <a:solidFill>
                <a:srgbClr val="414042"/>
              </a:solidFill>
            </a:endParaRPr>
          </a:p>
        </p:txBody>
      </p:sp>
      <p:graphicFrame>
        <p:nvGraphicFramePr>
          <p:cNvPr id="12" name="Content Placeholder 11">
            <a:extLst>
              <a:ext uri="{FF2B5EF4-FFF2-40B4-BE49-F238E27FC236}">
                <a16:creationId xmlns:a16="http://schemas.microsoft.com/office/drawing/2014/main" id="{872260DA-8F75-E50F-5C6A-E588D2F94454}"/>
              </a:ext>
            </a:extLst>
          </p:cNvPr>
          <p:cNvGraphicFramePr>
            <a:graphicFrameLocks noGrp="1"/>
          </p:cNvGraphicFramePr>
          <p:nvPr>
            <p:ph idx="1"/>
            <p:extLst>
              <p:ext uri="{D42A27DB-BD31-4B8C-83A1-F6EECF244321}">
                <p14:modId xmlns:p14="http://schemas.microsoft.com/office/powerpoint/2010/main" val="2899371956"/>
              </p:ext>
            </p:extLst>
          </p:nvPr>
        </p:nvGraphicFramePr>
        <p:xfrm>
          <a:off x="1046703" y="1070650"/>
          <a:ext cx="10098594" cy="3871791"/>
        </p:xfrm>
        <a:graphic>
          <a:graphicData uri="http://schemas.openxmlformats.org/drawingml/2006/chart">
            <c:chart xmlns:c="http://schemas.openxmlformats.org/drawingml/2006/chart" xmlns:r="http://schemas.openxmlformats.org/officeDocument/2006/relationships" r:id="rId4"/>
          </a:graphicData>
        </a:graphic>
      </p:graphicFrame>
      <p:cxnSp>
        <p:nvCxnSpPr>
          <p:cNvPr id="6" name="Straight Connector 5">
            <a:extLst>
              <a:ext uri="{FF2B5EF4-FFF2-40B4-BE49-F238E27FC236}">
                <a16:creationId xmlns:a16="http://schemas.microsoft.com/office/drawing/2014/main" id="{0FAB408E-6025-DABE-3D19-A682280A560B}"/>
              </a:ext>
            </a:extLst>
          </p:cNvPr>
          <p:cNvCxnSpPr>
            <a:cxnSpLocks/>
          </p:cNvCxnSpPr>
          <p:nvPr/>
        </p:nvCxnSpPr>
        <p:spPr>
          <a:xfrm flipV="1">
            <a:off x="7911205" y="2444345"/>
            <a:ext cx="1577366" cy="2498096"/>
          </a:xfrm>
          <a:prstGeom prst="line">
            <a:avLst/>
          </a:prstGeom>
          <a:ln>
            <a:solidFill>
              <a:schemeClr val="accent3"/>
            </a:solidFill>
            <a:prstDash val="lgDashDot"/>
          </a:ln>
        </p:spPr>
        <p:style>
          <a:lnRef idx="1">
            <a:schemeClr val="accent1"/>
          </a:lnRef>
          <a:fillRef idx="0">
            <a:schemeClr val="accent1"/>
          </a:fillRef>
          <a:effectRef idx="0">
            <a:schemeClr val="accent1"/>
          </a:effectRef>
          <a:fontRef idx="minor">
            <a:schemeClr val="tx1"/>
          </a:fontRef>
        </p:style>
      </p:cxnSp>
      <p:sp>
        <p:nvSpPr>
          <p:cNvPr id="10" name="TextBox 1">
            <a:extLst>
              <a:ext uri="{FF2B5EF4-FFF2-40B4-BE49-F238E27FC236}">
                <a16:creationId xmlns:a16="http://schemas.microsoft.com/office/drawing/2014/main" id="{B1629981-3710-6C45-9F36-20E46BDD2D56}"/>
              </a:ext>
            </a:extLst>
          </p:cNvPr>
          <p:cNvSpPr txBox="1"/>
          <p:nvPr/>
        </p:nvSpPr>
        <p:spPr>
          <a:xfrm>
            <a:off x="7779766" y="3455557"/>
            <a:ext cx="989063" cy="61580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2800" dirty="0">
                <a:solidFill>
                  <a:schemeClr val="accent3"/>
                </a:solidFill>
              </a:rPr>
              <a:t>≈x11</a:t>
            </a:r>
            <a:endParaRPr lang="LID4096" sz="2800" dirty="0">
              <a:solidFill>
                <a:schemeClr val="accent3"/>
              </a:solidFill>
            </a:endParaRPr>
          </a:p>
        </p:txBody>
      </p:sp>
      <p:sp>
        <p:nvSpPr>
          <p:cNvPr id="13" name="TextBox 12">
            <a:extLst>
              <a:ext uri="{FF2B5EF4-FFF2-40B4-BE49-F238E27FC236}">
                <a16:creationId xmlns:a16="http://schemas.microsoft.com/office/drawing/2014/main" id="{8A619CD9-5937-2EFF-2479-5ABBD09226BC}"/>
              </a:ext>
            </a:extLst>
          </p:cNvPr>
          <p:cNvSpPr txBox="1"/>
          <p:nvPr/>
        </p:nvSpPr>
        <p:spPr>
          <a:xfrm>
            <a:off x="838200" y="5180089"/>
            <a:ext cx="10307097" cy="523220"/>
          </a:xfrm>
          <a:prstGeom prst="rect">
            <a:avLst/>
          </a:prstGeom>
          <a:noFill/>
        </p:spPr>
        <p:txBody>
          <a:bodyPr wrap="square" rtlCol="0">
            <a:spAutoFit/>
          </a:bodyPr>
          <a:lstStyle/>
          <a:p>
            <a:r>
              <a:rPr lang="en-GB" sz="1400" dirty="0">
                <a:solidFill>
                  <a:srgbClr val="414042"/>
                </a:solidFill>
              </a:rPr>
              <a:t>There was 57 % growth in the public charging stations between 2020 and 2021. But this need to grow 11 times to achieve the 2030 ambition</a:t>
            </a:r>
            <a:endParaRPr lang="LID4096" sz="1400" dirty="0">
              <a:solidFill>
                <a:srgbClr val="414042"/>
              </a:solidFill>
            </a:endParaRPr>
          </a:p>
        </p:txBody>
      </p:sp>
      <p:sp>
        <p:nvSpPr>
          <p:cNvPr id="2" name="Slide Number Placeholder 1">
            <a:extLst>
              <a:ext uri="{FF2B5EF4-FFF2-40B4-BE49-F238E27FC236}">
                <a16:creationId xmlns:a16="http://schemas.microsoft.com/office/drawing/2014/main" id="{085E755A-2C2B-42AC-B180-4B5CFD2A701B}"/>
              </a:ext>
            </a:extLst>
          </p:cNvPr>
          <p:cNvSpPr>
            <a:spLocks noGrp="1"/>
          </p:cNvSpPr>
          <p:nvPr>
            <p:ph type="sldNum" sz="quarter" idx="4"/>
          </p:nvPr>
        </p:nvSpPr>
        <p:spPr/>
        <p:txBody>
          <a:bodyPr/>
          <a:lstStyle/>
          <a:p>
            <a:fld id="{44EFA621-F6A9-4475-967F-39ACD74EDAC6}" type="slidenum">
              <a:rPr lang="en-BE" smtClean="0"/>
              <a:pPr/>
              <a:t>30</a:t>
            </a:fld>
            <a:endParaRPr lang="en-BE"/>
          </a:p>
        </p:txBody>
      </p:sp>
    </p:spTree>
    <p:extLst>
      <p:ext uri="{BB962C8B-B14F-4D97-AF65-F5344CB8AC3E}">
        <p14:creationId xmlns:p14="http://schemas.microsoft.com/office/powerpoint/2010/main" val="1118914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3D931E-688F-4A5A-B798-36B850A5CCE4}"/>
              </a:ext>
            </a:extLst>
          </p:cNvPr>
          <p:cNvSpPr>
            <a:spLocks noGrp="1"/>
          </p:cNvSpPr>
          <p:nvPr>
            <p:ph type="title"/>
          </p:nvPr>
        </p:nvSpPr>
        <p:spPr>
          <a:xfrm>
            <a:off x="838200" y="365126"/>
            <a:ext cx="10515600" cy="613070"/>
          </a:xfrm>
        </p:spPr>
        <p:txBody>
          <a:bodyPr>
            <a:normAutofit/>
          </a:bodyPr>
          <a:lstStyle/>
          <a:p>
            <a:r>
              <a:rPr lang="en-GB" sz="2400" dirty="0"/>
              <a:t>75 % public charging stations concentrated in 6 member states</a:t>
            </a:r>
            <a:endParaRPr lang="LID4096" sz="2400" dirty="0"/>
          </a:p>
        </p:txBody>
      </p:sp>
      <p:sp>
        <p:nvSpPr>
          <p:cNvPr id="5" name="TextBox 4">
            <a:extLst>
              <a:ext uri="{FF2B5EF4-FFF2-40B4-BE49-F238E27FC236}">
                <a16:creationId xmlns:a16="http://schemas.microsoft.com/office/drawing/2014/main" id="{841FFAF9-BF00-4BCC-9CC5-4C5E2F1774C8}"/>
              </a:ext>
            </a:extLst>
          </p:cNvPr>
          <p:cNvSpPr txBox="1"/>
          <p:nvPr/>
        </p:nvSpPr>
        <p:spPr>
          <a:xfrm>
            <a:off x="970742" y="5738623"/>
            <a:ext cx="8644379" cy="307777"/>
          </a:xfrm>
          <a:prstGeom prst="rect">
            <a:avLst/>
          </a:prstGeom>
          <a:noFill/>
        </p:spPr>
        <p:txBody>
          <a:bodyPr wrap="square" rtlCol="0">
            <a:spAutoFit/>
          </a:bodyPr>
          <a:lstStyle/>
          <a:p>
            <a:r>
              <a:rPr lang="en-GB" sz="1400" dirty="0">
                <a:solidFill>
                  <a:srgbClr val="414042"/>
                </a:solidFill>
              </a:rPr>
              <a:t>Most of the charging stations concentrated in a few EU member states</a:t>
            </a:r>
            <a:endParaRPr lang="LID4096" sz="1400" dirty="0">
              <a:solidFill>
                <a:srgbClr val="414042"/>
              </a:solidFill>
            </a:endParaRPr>
          </a:p>
        </p:txBody>
      </p:sp>
      <p:sp>
        <p:nvSpPr>
          <p:cNvPr id="7" name="TextBox 6">
            <a:extLst>
              <a:ext uri="{FF2B5EF4-FFF2-40B4-BE49-F238E27FC236}">
                <a16:creationId xmlns:a16="http://schemas.microsoft.com/office/drawing/2014/main" id="{F75322E7-E22B-44B6-A426-62337BA7C611}"/>
              </a:ext>
            </a:extLst>
          </p:cNvPr>
          <p:cNvSpPr txBox="1"/>
          <p:nvPr/>
        </p:nvSpPr>
        <p:spPr>
          <a:xfrm>
            <a:off x="670746" y="6508706"/>
            <a:ext cx="6076560" cy="276999"/>
          </a:xfrm>
          <a:prstGeom prst="rect">
            <a:avLst/>
          </a:prstGeom>
          <a:noFill/>
        </p:spPr>
        <p:txBody>
          <a:bodyPr wrap="square" rtlCol="0">
            <a:spAutoFit/>
          </a:bodyPr>
          <a:lstStyle/>
          <a:p>
            <a:r>
              <a:rPr lang="en-BE" sz="1200" dirty="0">
                <a:solidFill>
                  <a:srgbClr val="414042"/>
                </a:solidFill>
              </a:rPr>
              <a:t>Source: </a:t>
            </a:r>
            <a:r>
              <a:rPr lang="en-GB" sz="1200" dirty="0">
                <a:solidFill>
                  <a:srgbClr val="414042"/>
                </a:solidFill>
              </a:rPr>
              <a:t>European Alternative Fuels Observatory</a:t>
            </a:r>
            <a:endParaRPr lang="en-BE" sz="1200" dirty="0">
              <a:solidFill>
                <a:srgbClr val="414042"/>
              </a:solidFill>
            </a:endParaRPr>
          </a:p>
        </p:txBody>
      </p:sp>
      <mc:AlternateContent xmlns:mc="http://schemas.openxmlformats.org/markup-compatibility/2006" xmlns:cx1="http://schemas.microsoft.com/office/drawing/2015/9/8/chartex">
        <mc:Choice Requires="cx1">
          <p:graphicFrame>
            <p:nvGraphicFramePr>
              <p:cNvPr id="9" name="Content Placeholder 8">
                <a:extLst>
                  <a:ext uri="{FF2B5EF4-FFF2-40B4-BE49-F238E27FC236}">
                    <a16:creationId xmlns:a16="http://schemas.microsoft.com/office/drawing/2014/main" id="{8AD4CECB-1458-E182-4E50-9C5B680F9ED4}"/>
                  </a:ext>
                </a:extLst>
              </p:cNvPr>
              <p:cNvGraphicFramePr>
                <a:graphicFrameLocks noGrp="1"/>
              </p:cNvGraphicFramePr>
              <p:nvPr>
                <p:ph idx="1"/>
                <p:extLst>
                  <p:ext uri="{D42A27DB-BD31-4B8C-83A1-F6EECF244321}">
                    <p14:modId xmlns:p14="http://schemas.microsoft.com/office/powerpoint/2010/main" val="243017038"/>
                  </p:ext>
                </p:extLst>
              </p:nvPr>
            </p:nvGraphicFramePr>
            <p:xfrm>
              <a:off x="670746" y="1181643"/>
              <a:ext cx="10515600" cy="4351338"/>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9" name="Content Placeholder 8">
                <a:extLst>
                  <a:ext uri="{FF2B5EF4-FFF2-40B4-BE49-F238E27FC236}">
                    <a16:creationId xmlns:a16="http://schemas.microsoft.com/office/drawing/2014/main" id="{8AD4CECB-1458-E182-4E50-9C5B680F9ED4}"/>
                  </a:ext>
                </a:extLst>
              </p:cNvPr>
              <p:cNvPicPr>
                <a:picLocks noGrp="1" noRot="1" noChangeAspect="1" noMove="1" noResize="1" noEditPoints="1" noAdjustHandles="1" noChangeArrowheads="1" noChangeShapeType="1"/>
              </p:cNvPicPr>
              <p:nvPr/>
            </p:nvPicPr>
            <p:blipFill>
              <a:blip r:embed="rId4"/>
              <a:stretch>
                <a:fillRect/>
              </a:stretch>
            </p:blipFill>
            <p:spPr>
              <a:xfrm>
                <a:off x="670746" y="1181643"/>
                <a:ext cx="10515600" cy="4351338"/>
              </a:xfrm>
              <a:prstGeom prst="rect">
                <a:avLst/>
              </a:prstGeom>
            </p:spPr>
          </p:pic>
        </mc:Fallback>
      </mc:AlternateContent>
      <p:sp>
        <p:nvSpPr>
          <p:cNvPr id="2" name="Slide Number Placeholder 1">
            <a:extLst>
              <a:ext uri="{FF2B5EF4-FFF2-40B4-BE49-F238E27FC236}">
                <a16:creationId xmlns:a16="http://schemas.microsoft.com/office/drawing/2014/main" id="{95EF9846-C1D2-4FBE-A640-78DAEC5B9E7C}"/>
              </a:ext>
            </a:extLst>
          </p:cNvPr>
          <p:cNvSpPr>
            <a:spLocks noGrp="1"/>
          </p:cNvSpPr>
          <p:nvPr>
            <p:ph type="sldNum" sz="quarter" idx="4"/>
          </p:nvPr>
        </p:nvSpPr>
        <p:spPr/>
        <p:txBody>
          <a:bodyPr/>
          <a:lstStyle/>
          <a:p>
            <a:fld id="{44EFA621-F6A9-4475-967F-39ACD74EDAC6}" type="slidenum">
              <a:rPr lang="en-BE" smtClean="0"/>
              <a:pPr/>
              <a:t>31</a:t>
            </a:fld>
            <a:endParaRPr lang="en-BE"/>
          </a:p>
        </p:txBody>
      </p:sp>
    </p:spTree>
    <p:extLst>
      <p:ext uri="{BB962C8B-B14F-4D97-AF65-F5344CB8AC3E}">
        <p14:creationId xmlns:p14="http://schemas.microsoft.com/office/powerpoint/2010/main" val="26632080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AFFEF5-E66D-FE17-CDAE-07C21DD5CA72}"/>
              </a:ext>
            </a:extLst>
          </p:cNvPr>
          <p:cNvSpPr>
            <a:spLocks noGrp="1"/>
          </p:cNvSpPr>
          <p:nvPr>
            <p:ph type="title"/>
          </p:nvPr>
        </p:nvSpPr>
        <p:spPr>
          <a:xfrm>
            <a:off x="838200" y="365126"/>
            <a:ext cx="10515600" cy="868252"/>
          </a:xfrm>
        </p:spPr>
        <p:txBody>
          <a:bodyPr>
            <a:noAutofit/>
          </a:bodyPr>
          <a:lstStyle/>
          <a:p>
            <a:r>
              <a:rPr lang="en-GB" sz="2400" dirty="0"/>
              <a:t>Public charging points per 10,000 inhabitants show large contrast between member states</a:t>
            </a:r>
            <a:endParaRPr lang="LID4096" sz="2400" dirty="0"/>
          </a:p>
        </p:txBody>
      </p:sp>
      <p:graphicFrame>
        <p:nvGraphicFramePr>
          <p:cNvPr id="7" name="Content Placeholder 6">
            <a:extLst>
              <a:ext uri="{FF2B5EF4-FFF2-40B4-BE49-F238E27FC236}">
                <a16:creationId xmlns:a16="http://schemas.microsoft.com/office/drawing/2014/main" id="{23EF3394-1F66-D3D3-04AE-2F7641C12A6A}"/>
              </a:ext>
            </a:extLst>
          </p:cNvPr>
          <p:cNvGraphicFramePr>
            <a:graphicFrameLocks noGrp="1"/>
          </p:cNvGraphicFramePr>
          <p:nvPr>
            <p:ph idx="1"/>
            <p:extLst>
              <p:ext uri="{D42A27DB-BD31-4B8C-83A1-F6EECF244321}">
                <p14:modId xmlns:p14="http://schemas.microsoft.com/office/powerpoint/2010/main" val="2224154781"/>
              </p:ext>
            </p:extLst>
          </p:nvPr>
        </p:nvGraphicFramePr>
        <p:xfrm>
          <a:off x="838200" y="1538546"/>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2" name="Slide Number Placeholder 1">
            <a:extLst>
              <a:ext uri="{FF2B5EF4-FFF2-40B4-BE49-F238E27FC236}">
                <a16:creationId xmlns:a16="http://schemas.microsoft.com/office/drawing/2014/main" id="{D3FFEA33-F0BA-4C7E-B8C4-A13CABB1056F}"/>
              </a:ext>
            </a:extLst>
          </p:cNvPr>
          <p:cNvSpPr>
            <a:spLocks noGrp="1"/>
          </p:cNvSpPr>
          <p:nvPr>
            <p:ph type="sldNum" sz="quarter" idx="4"/>
          </p:nvPr>
        </p:nvSpPr>
        <p:spPr/>
        <p:txBody>
          <a:bodyPr/>
          <a:lstStyle/>
          <a:p>
            <a:fld id="{44EFA621-F6A9-4475-967F-39ACD74EDAC6}" type="slidenum">
              <a:rPr lang="en-BE" smtClean="0"/>
              <a:pPr/>
              <a:t>32</a:t>
            </a:fld>
            <a:endParaRPr lang="en-BE"/>
          </a:p>
        </p:txBody>
      </p:sp>
      <p:sp>
        <p:nvSpPr>
          <p:cNvPr id="5" name="TextBox 4">
            <a:extLst>
              <a:ext uri="{FF2B5EF4-FFF2-40B4-BE49-F238E27FC236}">
                <a16:creationId xmlns:a16="http://schemas.microsoft.com/office/drawing/2014/main" id="{79BA1232-4849-8934-31DF-AB793C0B640D}"/>
              </a:ext>
            </a:extLst>
          </p:cNvPr>
          <p:cNvSpPr txBox="1"/>
          <p:nvPr/>
        </p:nvSpPr>
        <p:spPr>
          <a:xfrm>
            <a:off x="670746" y="6508706"/>
            <a:ext cx="6076560" cy="276999"/>
          </a:xfrm>
          <a:prstGeom prst="rect">
            <a:avLst/>
          </a:prstGeom>
          <a:noFill/>
        </p:spPr>
        <p:txBody>
          <a:bodyPr wrap="square" rtlCol="0">
            <a:spAutoFit/>
          </a:bodyPr>
          <a:lstStyle/>
          <a:p>
            <a:r>
              <a:rPr lang="en-BE" sz="1200" dirty="0">
                <a:solidFill>
                  <a:srgbClr val="414042"/>
                </a:solidFill>
              </a:rPr>
              <a:t>Source: </a:t>
            </a:r>
            <a:r>
              <a:rPr lang="en-GB" sz="1200" dirty="0">
                <a:solidFill>
                  <a:srgbClr val="414042"/>
                </a:solidFill>
              </a:rPr>
              <a:t>European Alternative Fuels Observatory</a:t>
            </a:r>
            <a:endParaRPr lang="en-BE" sz="1200" dirty="0">
              <a:solidFill>
                <a:srgbClr val="414042"/>
              </a:solidFill>
            </a:endParaRPr>
          </a:p>
        </p:txBody>
      </p:sp>
    </p:spTree>
    <p:extLst>
      <p:ext uri="{BB962C8B-B14F-4D97-AF65-F5344CB8AC3E}">
        <p14:creationId xmlns:p14="http://schemas.microsoft.com/office/powerpoint/2010/main" val="4150675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4E02E9-046F-43E3-8E80-4FD479D1E3E6}"/>
              </a:ext>
            </a:extLst>
          </p:cNvPr>
          <p:cNvSpPr>
            <a:spLocks noGrp="1"/>
          </p:cNvSpPr>
          <p:nvPr>
            <p:ph type="title"/>
          </p:nvPr>
        </p:nvSpPr>
        <p:spPr>
          <a:xfrm>
            <a:off x="531630" y="365125"/>
            <a:ext cx="10822170" cy="708763"/>
          </a:xfrm>
        </p:spPr>
        <p:txBody>
          <a:bodyPr>
            <a:normAutofit fontScale="90000"/>
          </a:bodyPr>
          <a:lstStyle/>
          <a:p>
            <a:r>
              <a:rPr lang="en-GB" sz="2400" dirty="0"/>
              <a:t>Electrification in other segments picking up, but enabling framework not enough</a:t>
            </a:r>
            <a:endParaRPr lang="LID4096" sz="2400" dirty="0"/>
          </a:p>
        </p:txBody>
      </p:sp>
      <p:graphicFrame>
        <p:nvGraphicFramePr>
          <p:cNvPr id="4" name="Content Placeholder 3">
            <a:extLst>
              <a:ext uri="{FF2B5EF4-FFF2-40B4-BE49-F238E27FC236}">
                <a16:creationId xmlns:a16="http://schemas.microsoft.com/office/drawing/2014/main" id="{01539446-6C4A-49FA-8180-AF6DD36D2129}"/>
              </a:ext>
            </a:extLst>
          </p:cNvPr>
          <p:cNvGraphicFramePr>
            <a:graphicFrameLocks noGrp="1"/>
          </p:cNvGraphicFramePr>
          <p:nvPr>
            <p:ph idx="1"/>
            <p:extLst>
              <p:ext uri="{D42A27DB-BD31-4B8C-83A1-F6EECF244321}">
                <p14:modId xmlns:p14="http://schemas.microsoft.com/office/powerpoint/2010/main" val="2341254174"/>
              </p:ext>
            </p:extLst>
          </p:nvPr>
        </p:nvGraphicFramePr>
        <p:xfrm>
          <a:off x="1090656" y="1208929"/>
          <a:ext cx="3864990" cy="24541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DB501B27-AB45-401B-AD84-013A2DB6C19C}"/>
              </a:ext>
            </a:extLst>
          </p:cNvPr>
          <p:cNvGraphicFramePr>
            <a:graphicFrameLocks/>
          </p:cNvGraphicFramePr>
          <p:nvPr>
            <p:extLst>
              <p:ext uri="{D42A27DB-BD31-4B8C-83A1-F6EECF244321}">
                <p14:modId xmlns:p14="http://schemas.microsoft.com/office/powerpoint/2010/main" val="3013904118"/>
              </p:ext>
            </p:extLst>
          </p:nvPr>
        </p:nvGraphicFramePr>
        <p:xfrm>
          <a:off x="6323034" y="1208929"/>
          <a:ext cx="4127637" cy="24541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a:extLst>
              <a:ext uri="{FF2B5EF4-FFF2-40B4-BE49-F238E27FC236}">
                <a16:creationId xmlns:a16="http://schemas.microsoft.com/office/drawing/2014/main" id="{A964C306-9EFB-4078-9AC3-56D0A616B2B0}"/>
              </a:ext>
            </a:extLst>
          </p:cNvPr>
          <p:cNvGraphicFramePr>
            <a:graphicFrameLocks/>
          </p:cNvGraphicFramePr>
          <p:nvPr>
            <p:extLst>
              <p:ext uri="{D42A27DB-BD31-4B8C-83A1-F6EECF244321}">
                <p14:modId xmlns:p14="http://schemas.microsoft.com/office/powerpoint/2010/main" val="3055908040"/>
              </p:ext>
            </p:extLst>
          </p:nvPr>
        </p:nvGraphicFramePr>
        <p:xfrm>
          <a:off x="1005444" y="3637333"/>
          <a:ext cx="4775950" cy="22388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Chart 6">
            <a:extLst>
              <a:ext uri="{FF2B5EF4-FFF2-40B4-BE49-F238E27FC236}">
                <a16:creationId xmlns:a16="http://schemas.microsoft.com/office/drawing/2014/main" id="{285AB7ED-6AF1-40FB-89F1-3BF7131E937E}"/>
              </a:ext>
            </a:extLst>
          </p:cNvPr>
          <p:cNvGraphicFramePr>
            <a:graphicFrameLocks/>
          </p:cNvGraphicFramePr>
          <p:nvPr>
            <p:extLst>
              <p:ext uri="{D42A27DB-BD31-4B8C-83A1-F6EECF244321}">
                <p14:modId xmlns:p14="http://schemas.microsoft.com/office/powerpoint/2010/main" val="4258360594"/>
              </p:ext>
            </p:extLst>
          </p:nvPr>
        </p:nvGraphicFramePr>
        <p:xfrm>
          <a:off x="6212137" y="3422034"/>
          <a:ext cx="5008640" cy="2454144"/>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a:extLst>
              <a:ext uri="{FF2B5EF4-FFF2-40B4-BE49-F238E27FC236}">
                <a16:creationId xmlns:a16="http://schemas.microsoft.com/office/drawing/2014/main" id="{9446C195-B6EB-420C-83F3-303AEBBC280A}"/>
              </a:ext>
            </a:extLst>
          </p:cNvPr>
          <p:cNvSpPr txBox="1"/>
          <p:nvPr/>
        </p:nvSpPr>
        <p:spPr>
          <a:xfrm>
            <a:off x="680486" y="6508706"/>
            <a:ext cx="6076560" cy="276999"/>
          </a:xfrm>
          <a:prstGeom prst="rect">
            <a:avLst/>
          </a:prstGeom>
          <a:noFill/>
        </p:spPr>
        <p:txBody>
          <a:bodyPr wrap="square" rtlCol="0">
            <a:spAutoFit/>
          </a:bodyPr>
          <a:lstStyle/>
          <a:p>
            <a:r>
              <a:rPr lang="en-BE" sz="1200" dirty="0">
                <a:solidFill>
                  <a:srgbClr val="414042"/>
                </a:solidFill>
              </a:rPr>
              <a:t>Source: </a:t>
            </a:r>
            <a:r>
              <a:rPr lang="en-GB" sz="1200" dirty="0">
                <a:solidFill>
                  <a:srgbClr val="414042"/>
                </a:solidFill>
              </a:rPr>
              <a:t>European Alternative Fuels Observatory</a:t>
            </a:r>
            <a:endParaRPr lang="en-BE" sz="1200" dirty="0">
              <a:solidFill>
                <a:srgbClr val="414042"/>
              </a:solidFill>
            </a:endParaRPr>
          </a:p>
        </p:txBody>
      </p:sp>
      <p:sp>
        <p:nvSpPr>
          <p:cNvPr id="2" name="Slide Number Placeholder 1">
            <a:extLst>
              <a:ext uri="{FF2B5EF4-FFF2-40B4-BE49-F238E27FC236}">
                <a16:creationId xmlns:a16="http://schemas.microsoft.com/office/drawing/2014/main" id="{C2CDC62B-5A84-48A8-8734-1DFCDD7CDE9A}"/>
              </a:ext>
            </a:extLst>
          </p:cNvPr>
          <p:cNvSpPr>
            <a:spLocks noGrp="1"/>
          </p:cNvSpPr>
          <p:nvPr>
            <p:ph type="sldNum" sz="quarter" idx="4"/>
          </p:nvPr>
        </p:nvSpPr>
        <p:spPr/>
        <p:txBody>
          <a:bodyPr/>
          <a:lstStyle/>
          <a:p>
            <a:fld id="{44EFA621-F6A9-4475-967F-39ACD74EDAC6}" type="slidenum">
              <a:rPr lang="en-BE" smtClean="0"/>
              <a:pPr/>
              <a:t>33</a:t>
            </a:fld>
            <a:endParaRPr lang="en-BE"/>
          </a:p>
        </p:txBody>
      </p:sp>
    </p:spTree>
    <p:extLst>
      <p:ext uri="{BB962C8B-B14F-4D97-AF65-F5344CB8AC3E}">
        <p14:creationId xmlns:p14="http://schemas.microsoft.com/office/powerpoint/2010/main" val="511042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C7AE7-5516-4A56-86FB-6736E19F6152}"/>
              </a:ext>
            </a:extLst>
          </p:cNvPr>
          <p:cNvSpPr>
            <a:spLocks noGrp="1"/>
          </p:cNvSpPr>
          <p:nvPr>
            <p:ph type="title"/>
          </p:nvPr>
        </p:nvSpPr>
        <p:spPr>
          <a:xfrm>
            <a:off x="838200" y="365125"/>
            <a:ext cx="10515600" cy="384735"/>
          </a:xfrm>
        </p:spPr>
        <p:txBody>
          <a:bodyPr>
            <a:noAutofit/>
          </a:bodyPr>
          <a:lstStyle/>
          <a:p>
            <a:r>
              <a:rPr lang="en-GB" sz="2400" dirty="0"/>
              <a:t>Heat pump stock is growing but sales should double in 5 years</a:t>
            </a:r>
            <a:endParaRPr lang="LID4096" sz="2400" dirty="0"/>
          </a:p>
        </p:txBody>
      </p:sp>
      <p:sp>
        <p:nvSpPr>
          <p:cNvPr id="6" name="TextBox 5">
            <a:extLst>
              <a:ext uri="{FF2B5EF4-FFF2-40B4-BE49-F238E27FC236}">
                <a16:creationId xmlns:a16="http://schemas.microsoft.com/office/drawing/2014/main" id="{958B4A61-C322-4DDC-B05C-8BF6B958FC41}"/>
              </a:ext>
            </a:extLst>
          </p:cNvPr>
          <p:cNvSpPr txBox="1"/>
          <p:nvPr/>
        </p:nvSpPr>
        <p:spPr>
          <a:xfrm>
            <a:off x="838200" y="6226029"/>
            <a:ext cx="9763125" cy="646331"/>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EHPA for historic data, </a:t>
            </a:r>
            <a:r>
              <a:rPr lang="en-GB" sz="1200" dirty="0" err="1">
                <a:solidFill>
                  <a:srgbClr val="414042"/>
                </a:solidFill>
                <a:effectLst/>
              </a:rPr>
              <a:t>RePowerEU</a:t>
            </a:r>
            <a:r>
              <a:rPr lang="en-GB" sz="1200" dirty="0">
                <a:solidFill>
                  <a:srgbClr val="414042"/>
                </a:solidFill>
                <a:effectLst/>
              </a:rPr>
              <a:t> and EHPA for 2026 projection, Eurelectric estimate for 2030 based on annual deployment target in the </a:t>
            </a:r>
            <a:r>
              <a:rPr lang="en-GB" sz="1200" dirty="0" err="1">
                <a:solidFill>
                  <a:srgbClr val="414042"/>
                </a:solidFill>
                <a:effectLst/>
              </a:rPr>
              <a:t>RePowerEU</a:t>
            </a:r>
            <a:r>
              <a:rPr lang="en-GB" sz="1200" dirty="0">
                <a:solidFill>
                  <a:srgbClr val="414042"/>
                </a:solidFill>
                <a:effectLst/>
              </a:rPr>
              <a:t> </a:t>
            </a:r>
          </a:p>
          <a:p>
            <a:r>
              <a:rPr lang="en-GB" sz="1200" dirty="0">
                <a:solidFill>
                  <a:srgbClr val="414042"/>
                </a:solidFill>
              </a:rPr>
              <a:t>*The data is from 21 European countries. The marker share is insignificant in the other EU states</a:t>
            </a:r>
            <a:endParaRPr lang="en-BE" sz="1200" dirty="0">
              <a:solidFill>
                <a:srgbClr val="414042"/>
              </a:solidFill>
            </a:endParaRPr>
          </a:p>
        </p:txBody>
      </p:sp>
      <p:graphicFrame>
        <p:nvGraphicFramePr>
          <p:cNvPr id="7" name="Content Placeholder 6">
            <a:extLst>
              <a:ext uri="{FF2B5EF4-FFF2-40B4-BE49-F238E27FC236}">
                <a16:creationId xmlns:a16="http://schemas.microsoft.com/office/drawing/2014/main" id="{C43BF8E5-E670-4EFA-A2A3-01E861665E85}"/>
              </a:ext>
            </a:extLst>
          </p:cNvPr>
          <p:cNvGraphicFramePr>
            <a:graphicFrameLocks noGrp="1"/>
          </p:cNvGraphicFramePr>
          <p:nvPr>
            <p:ph sz="half" idx="2"/>
            <p:extLst>
              <p:ext uri="{D42A27DB-BD31-4B8C-83A1-F6EECF244321}">
                <p14:modId xmlns:p14="http://schemas.microsoft.com/office/powerpoint/2010/main" val="2678434345"/>
              </p:ext>
            </p:extLst>
          </p:nvPr>
        </p:nvGraphicFramePr>
        <p:xfrm>
          <a:off x="6248400" y="1149050"/>
          <a:ext cx="5181600" cy="4351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ontent Placeholder 12">
            <a:extLst>
              <a:ext uri="{FF2B5EF4-FFF2-40B4-BE49-F238E27FC236}">
                <a16:creationId xmlns:a16="http://schemas.microsoft.com/office/drawing/2014/main" id="{48673DA1-B03E-43CD-9EF6-05507042C8EB}"/>
              </a:ext>
            </a:extLst>
          </p:cNvPr>
          <p:cNvGraphicFramePr>
            <a:graphicFrameLocks noGrp="1"/>
          </p:cNvGraphicFramePr>
          <p:nvPr>
            <p:ph sz="half" idx="1"/>
            <p:extLst>
              <p:ext uri="{D42A27DB-BD31-4B8C-83A1-F6EECF244321}">
                <p14:modId xmlns:p14="http://schemas.microsoft.com/office/powerpoint/2010/main" val="4211198253"/>
              </p:ext>
            </p:extLst>
          </p:nvPr>
        </p:nvGraphicFramePr>
        <p:xfrm>
          <a:off x="838200" y="1046872"/>
          <a:ext cx="5181600" cy="4351338"/>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id="{12CD83F6-2742-4E53-8D8B-AF4A56636F64}"/>
              </a:ext>
            </a:extLst>
          </p:cNvPr>
          <p:cNvSpPr txBox="1"/>
          <p:nvPr/>
        </p:nvSpPr>
        <p:spPr>
          <a:xfrm>
            <a:off x="775026" y="5468401"/>
            <a:ext cx="10515600" cy="923330"/>
          </a:xfrm>
          <a:prstGeom prst="rect">
            <a:avLst/>
          </a:prstGeom>
          <a:noFill/>
        </p:spPr>
        <p:txBody>
          <a:bodyPr wrap="square" rtlCol="0">
            <a:spAutoFit/>
          </a:bodyPr>
          <a:lstStyle/>
          <a:p>
            <a:pPr marL="171450" indent="-171450">
              <a:buFont typeface="Arial" panose="020B0604020202020204" pitchFamily="34" charset="0"/>
              <a:buChar char="•"/>
            </a:pPr>
            <a:r>
              <a:rPr lang="en-GB" sz="1200" dirty="0">
                <a:solidFill>
                  <a:srgbClr val="414042"/>
                </a:solidFill>
              </a:rPr>
              <a:t>The heat pump sales which grew by 25 % in 2021 to 2 million should double to 4 million in 2026 according to the </a:t>
            </a:r>
            <a:r>
              <a:rPr lang="en-GB" sz="1200" dirty="0" err="1">
                <a:solidFill>
                  <a:srgbClr val="414042"/>
                </a:solidFill>
              </a:rPr>
              <a:t>RePower</a:t>
            </a:r>
            <a:r>
              <a:rPr lang="en-GB" sz="1200" dirty="0">
                <a:solidFill>
                  <a:srgbClr val="414042"/>
                </a:solidFill>
              </a:rPr>
              <a:t> EU plan of the EC. Based on the current stock, this annual deployment target translate to a cumulative installation of 50 million heat pumps by 2030.</a:t>
            </a:r>
          </a:p>
          <a:p>
            <a:pPr marL="171450" indent="-171450">
              <a:buFont typeface="Arial" panose="020B0604020202020204" pitchFamily="34" charset="0"/>
              <a:buChar char="•"/>
            </a:pPr>
            <a:r>
              <a:rPr lang="en-GB" sz="1200" dirty="0">
                <a:solidFill>
                  <a:srgbClr val="414042"/>
                </a:solidFill>
              </a:rPr>
              <a:t>Reaching 50 million cumulative stock by 2030 means tripling the current stock of 2021 </a:t>
            </a:r>
          </a:p>
          <a:p>
            <a:endParaRPr lang="LID4096" dirty="0">
              <a:solidFill>
                <a:srgbClr val="414042"/>
              </a:solidFill>
            </a:endParaRPr>
          </a:p>
        </p:txBody>
      </p:sp>
      <p:sp>
        <p:nvSpPr>
          <p:cNvPr id="3" name="Slide Number Placeholder 2">
            <a:extLst>
              <a:ext uri="{FF2B5EF4-FFF2-40B4-BE49-F238E27FC236}">
                <a16:creationId xmlns:a16="http://schemas.microsoft.com/office/drawing/2014/main" id="{B3229A5B-0957-4E95-90EB-EDA2C21B143B}"/>
              </a:ext>
            </a:extLst>
          </p:cNvPr>
          <p:cNvSpPr>
            <a:spLocks noGrp="1"/>
          </p:cNvSpPr>
          <p:nvPr>
            <p:ph type="sldNum" sz="quarter" idx="4"/>
          </p:nvPr>
        </p:nvSpPr>
        <p:spPr/>
        <p:txBody>
          <a:bodyPr/>
          <a:lstStyle/>
          <a:p>
            <a:fld id="{44EFA621-F6A9-4475-967F-39ACD74EDAC6}" type="slidenum">
              <a:rPr lang="en-BE" smtClean="0"/>
              <a:pPr/>
              <a:t>34</a:t>
            </a:fld>
            <a:endParaRPr lang="en-BE"/>
          </a:p>
        </p:txBody>
      </p:sp>
    </p:spTree>
    <p:extLst>
      <p:ext uri="{BB962C8B-B14F-4D97-AF65-F5344CB8AC3E}">
        <p14:creationId xmlns:p14="http://schemas.microsoft.com/office/powerpoint/2010/main" val="28588249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5857E-6840-4640-BDEF-C7B657CA9ACE}"/>
              </a:ext>
            </a:extLst>
          </p:cNvPr>
          <p:cNvSpPr>
            <a:spLocks noGrp="1"/>
          </p:cNvSpPr>
          <p:nvPr>
            <p:ph type="title"/>
          </p:nvPr>
        </p:nvSpPr>
        <p:spPr>
          <a:xfrm>
            <a:off x="838200" y="365125"/>
            <a:ext cx="10515600" cy="783191"/>
          </a:xfrm>
        </p:spPr>
        <p:txBody>
          <a:bodyPr>
            <a:normAutofit/>
          </a:bodyPr>
          <a:lstStyle/>
          <a:p>
            <a:r>
              <a:rPr lang="en-GB" sz="2400" dirty="0"/>
              <a:t>Heat Pump sale grew by 25 % but 50 % of the market is concentrated in 3 countries</a:t>
            </a:r>
            <a:endParaRPr lang="LID4096" sz="2400" dirty="0"/>
          </a:p>
        </p:txBody>
      </p:sp>
      <p:sp>
        <p:nvSpPr>
          <p:cNvPr id="4" name="TextBox 3">
            <a:extLst>
              <a:ext uri="{FF2B5EF4-FFF2-40B4-BE49-F238E27FC236}">
                <a16:creationId xmlns:a16="http://schemas.microsoft.com/office/drawing/2014/main" id="{D99211F2-CF56-E8A8-74F2-11DC5D257D8E}"/>
              </a:ext>
            </a:extLst>
          </p:cNvPr>
          <p:cNvSpPr txBox="1"/>
          <p:nvPr/>
        </p:nvSpPr>
        <p:spPr>
          <a:xfrm>
            <a:off x="694490" y="6563451"/>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European Heat Pumps Association</a:t>
            </a:r>
          </a:p>
        </p:txBody>
      </p:sp>
      <p:graphicFrame>
        <p:nvGraphicFramePr>
          <p:cNvPr id="7" name="Content Placeholder 6">
            <a:extLst>
              <a:ext uri="{FF2B5EF4-FFF2-40B4-BE49-F238E27FC236}">
                <a16:creationId xmlns:a16="http://schemas.microsoft.com/office/drawing/2014/main" id="{3BC720BF-1492-5D13-C24D-221DD8F7AB95}"/>
              </a:ext>
            </a:extLst>
          </p:cNvPr>
          <p:cNvGraphicFramePr>
            <a:graphicFrameLocks noGrp="1"/>
          </p:cNvGraphicFramePr>
          <p:nvPr>
            <p:ph idx="1"/>
            <p:extLst>
              <p:ext uri="{D42A27DB-BD31-4B8C-83A1-F6EECF244321}">
                <p14:modId xmlns:p14="http://schemas.microsoft.com/office/powerpoint/2010/main" val="1147906674"/>
              </p:ext>
            </p:extLst>
          </p:nvPr>
        </p:nvGraphicFramePr>
        <p:xfrm>
          <a:off x="838200" y="1676769"/>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a:extLst>
              <a:ext uri="{FF2B5EF4-FFF2-40B4-BE49-F238E27FC236}">
                <a16:creationId xmlns:a16="http://schemas.microsoft.com/office/drawing/2014/main" id="{86F84596-0E80-4B83-838B-A84DA42F1CD9}"/>
              </a:ext>
            </a:extLst>
          </p:cNvPr>
          <p:cNvSpPr>
            <a:spLocks noGrp="1"/>
          </p:cNvSpPr>
          <p:nvPr>
            <p:ph type="sldNum" sz="quarter" idx="4"/>
          </p:nvPr>
        </p:nvSpPr>
        <p:spPr/>
        <p:txBody>
          <a:bodyPr/>
          <a:lstStyle/>
          <a:p>
            <a:fld id="{44EFA621-F6A9-4475-967F-39ACD74EDAC6}" type="slidenum">
              <a:rPr lang="en-BE" smtClean="0"/>
              <a:pPr/>
              <a:t>35</a:t>
            </a:fld>
            <a:endParaRPr lang="en-BE"/>
          </a:p>
        </p:txBody>
      </p:sp>
    </p:spTree>
    <p:extLst>
      <p:ext uri="{BB962C8B-B14F-4D97-AF65-F5344CB8AC3E}">
        <p14:creationId xmlns:p14="http://schemas.microsoft.com/office/powerpoint/2010/main" val="4222647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2C45B1-D708-6997-9B7A-9215BF059B92}"/>
              </a:ext>
            </a:extLst>
          </p:cNvPr>
          <p:cNvSpPr>
            <a:spLocks noGrp="1"/>
          </p:cNvSpPr>
          <p:nvPr>
            <p:ph type="title"/>
          </p:nvPr>
        </p:nvSpPr>
        <p:spPr>
          <a:xfrm>
            <a:off x="838200" y="365126"/>
            <a:ext cx="10515600" cy="730028"/>
          </a:xfrm>
        </p:spPr>
        <p:txBody>
          <a:bodyPr>
            <a:normAutofit/>
          </a:bodyPr>
          <a:lstStyle/>
          <a:p>
            <a:r>
              <a:rPr lang="en-GB" sz="2400" dirty="0"/>
              <a:t>Road to heating electrification: 7 MSs adopted bans on gas boilers</a:t>
            </a:r>
            <a:endParaRPr lang="LID4096" sz="2400" dirty="0"/>
          </a:p>
        </p:txBody>
      </p:sp>
      <p:sp>
        <p:nvSpPr>
          <p:cNvPr id="5" name="Content Placeholder 4">
            <a:extLst>
              <a:ext uri="{FF2B5EF4-FFF2-40B4-BE49-F238E27FC236}">
                <a16:creationId xmlns:a16="http://schemas.microsoft.com/office/drawing/2014/main" id="{74614FC9-3DDB-8618-BC24-72F1327E84E5}"/>
              </a:ext>
            </a:extLst>
          </p:cNvPr>
          <p:cNvSpPr>
            <a:spLocks noGrp="1"/>
          </p:cNvSpPr>
          <p:nvPr>
            <p:ph sz="half" idx="1"/>
          </p:nvPr>
        </p:nvSpPr>
        <p:spPr>
          <a:xfrm>
            <a:off x="838200" y="2085662"/>
            <a:ext cx="5181600" cy="2321073"/>
          </a:xfrm>
        </p:spPr>
        <p:txBody>
          <a:bodyPr>
            <a:normAutofit/>
          </a:bodyPr>
          <a:lstStyle/>
          <a:p>
            <a:r>
              <a:rPr lang="en-GB" sz="1400" dirty="0">
                <a:solidFill>
                  <a:schemeClr val="accent3"/>
                </a:solidFill>
                <a:latin typeface="Qanelas Black" panose="00000A00000000000000" pitchFamily="50" charset="0"/>
              </a:rPr>
              <a:t>7 countries </a:t>
            </a:r>
            <a:r>
              <a:rPr lang="en-GB" sz="1400" dirty="0">
                <a:solidFill>
                  <a:srgbClr val="414042"/>
                </a:solidFill>
              </a:rPr>
              <a:t>adopted national bans on gas boilers</a:t>
            </a:r>
            <a:r>
              <a:rPr lang="en-GB" sz="1400" baseline="30000" dirty="0">
                <a:solidFill>
                  <a:srgbClr val="414042"/>
                </a:solidFill>
              </a:rPr>
              <a:t>1</a:t>
            </a:r>
            <a:r>
              <a:rPr lang="en-GB" sz="1400" dirty="0">
                <a:solidFill>
                  <a:srgbClr val="414042"/>
                </a:solidFill>
              </a:rPr>
              <a:t> that is encouraging for heating electrification</a:t>
            </a:r>
          </a:p>
          <a:p>
            <a:pPr marL="0" indent="0">
              <a:buNone/>
            </a:pPr>
            <a:endParaRPr lang="en-GB" sz="1400" dirty="0"/>
          </a:p>
          <a:p>
            <a:r>
              <a:rPr lang="en-GB" sz="1400" dirty="0">
                <a:solidFill>
                  <a:srgbClr val="414042"/>
                </a:solidFill>
              </a:rPr>
              <a:t>At EU level two main proposal were made</a:t>
            </a:r>
          </a:p>
          <a:p>
            <a:pPr lvl="1">
              <a:buFont typeface="Arial" panose="020B0604020202020204" pitchFamily="34" charset="0"/>
              <a:buChar char="•"/>
            </a:pPr>
            <a:r>
              <a:rPr lang="en-GB" sz="1400" dirty="0">
                <a:solidFill>
                  <a:srgbClr val="414042"/>
                </a:solidFill>
              </a:rPr>
              <a:t>2029 ban on ‘stand-alone’ fossil fuel boilers sales – EU Save Energy Communication</a:t>
            </a:r>
          </a:p>
          <a:p>
            <a:pPr lvl="1">
              <a:buFont typeface="Arial" panose="020B0604020202020204" pitchFamily="34" charset="0"/>
              <a:buChar char="•"/>
            </a:pPr>
            <a:r>
              <a:rPr lang="en-GB" sz="1400" dirty="0">
                <a:solidFill>
                  <a:srgbClr val="414042"/>
                </a:solidFill>
              </a:rPr>
              <a:t>2025 ban on fossil-fuel boiler subsidies- EU Save Energy Communication</a:t>
            </a:r>
            <a:endParaRPr lang="LID4096" sz="1400" dirty="0">
              <a:solidFill>
                <a:srgbClr val="414042"/>
              </a:solidFill>
            </a:endParaRPr>
          </a:p>
        </p:txBody>
      </p:sp>
      <p:sp>
        <p:nvSpPr>
          <p:cNvPr id="4" name="Slide Number Placeholder 3">
            <a:extLst>
              <a:ext uri="{FF2B5EF4-FFF2-40B4-BE49-F238E27FC236}">
                <a16:creationId xmlns:a16="http://schemas.microsoft.com/office/drawing/2014/main" id="{AD6BA869-07B3-DED0-1195-9483A75E3C01}"/>
              </a:ext>
            </a:extLst>
          </p:cNvPr>
          <p:cNvSpPr>
            <a:spLocks noGrp="1"/>
          </p:cNvSpPr>
          <p:nvPr>
            <p:ph type="sldNum" sz="quarter" idx="4"/>
          </p:nvPr>
        </p:nvSpPr>
        <p:spPr/>
        <p:txBody>
          <a:bodyPr/>
          <a:lstStyle/>
          <a:p>
            <a:fld id="{44EFA621-F6A9-4475-967F-39ACD74EDAC6}" type="slidenum">
              <a:rPr lang="en-BE" smtClean="0"/>
              <a:pPr/>
              <a:t>36</a:t>
            </a:fld>
            <a:endParaRPr lang="en-BE"/>
          </a:p>
        </p:txBody>
      </p:sp>
      <p:graphicFrame>
        <p:nvGraphicFramePr>
          <p:cNvPr id="7" name="Content Placeholder 6">
            <a:extLst>
              <a:ext uri="{FF2B5EF4-FFF2-40B4-BE49-F238E27FC236}">
                <a16:creationId xmlns:a16="http://schemas.microsoft.com/office/drawing/2014/main" id="{75904ABF-2004-C054-B5CC-15ED1A3B7B61}"/>
              </a:ext>
            </a:extLst>
          </p:cNvPr>
          <p:cNvGraphicFramePr>
            <a:graphicFrameLocks noGrp="1"/>
          </p:cNvGraphicFramePr>
          <p:nvPr>
            <p:ph sz="half" idx="2"/>
            <p:extLst>
              <p:ext uri="{D42A27DB-BD31-4B8C-83A1-F6EECF244321}">
                <p14:modId xmlns:p14="http://schemas.microsoft.com/office/powerpoint/2010/main" val="2870423204"/>
              </p:ext>
            </p:extLst>
          </p:nvPr>
        </p:nvGraphicFramePr>
        <p:xfrm>
          <a:off x="6172200" y="1253331"/>
          <a:ext cx="5181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5480BE32-D7C6-5745-5606-5BDCC60225C3}"/>
              </a:ext>
            </a:extLst>
          </p:cNvPr>
          <p:cNvSpPr txBox="1"/>
          <p:nvPr/>
        </p:nvSpPr>
        <p:spPr>
          <a:xfrm>
            <a:off x="7169728" y="5704425"/>
            <a:ext cx="4184072" cy="338554"/>
          </a:xfrm>
          <a:prstGeom prst="rect">
            <a:avLst/>
          </a:prstGeom>
          <a:noFill/>
        </p:spPr>
        <p:txBody>
          <a:bodyPr wrap="square" rtlCol="0">
            <a:spAutoFit/>
          </a:bodyPr>
          <a:lstStyle/>
          <a:p>
            <a:r>
              <a:rPr lang="en-GB" sz="1600" dirty="0">
                <a:solidFill>
                  <a:schemeClr val="accent1"/>
                </a:solidFill>
                <a:latin typeface="Qanelas Black" panose="00000A00000000000000" pitchFamily="50" charset="0"/>
              </a:rPr>
              <a:t>Countries in green have adopted ban</a:t>
            </a:r>
            <a:endParaRPr lang="LID4096" sz="1600" dirty="0">
              <a:solidFill>
                <a:schemeClr val="accent1"/>
              </a:solidFill>
              <a:latin typeface="Qanelas Black" panose="00000A00000000000000" pitchFamily="50" charset="0"/>
            </a:endParaRPr>
          </a:p>
        </p:txBody>
      </p:sp>
      <p:sp>
        <p:nvSpPr>
          <p:cNvPr id="9" name="TextBox 8">
            <a:extLst>
              <a:ext uri="{FF2B5EF4-FFF2-40B4-BE49-F238E27FC236}">
                <a16:creationId xmlns:a16="http://schemas.microsoft.com/office/drawing/2014/main" id="{A1A40BC4-BBE0-1ADD-9B19-F8F1FC6546D5}"/>
              </a:ext>
            </a:extLst>
          </p:cNvPr>
          <p:cNvSpPr txBox="1"/>
          <p:nvPr/>
        </p:nvSpPr>
        <p:spPr>
          <a:xfrm>
            <a:off x="621231" y="6347181"/>
            <a:ext cx="9763125" cy="461665"/>
          </a:xfrm>
          <a:prstGeom prst="rect">
            <a:avLst/>
          </a:prstGeom>
          <a:noFill/>
        </p:spPr>
        <p:txBody>
          <a:bodyPr wrap="square" rtlCol="0">
            <a:spAutoFit/>
          </a:bodyPr>
          <a:lstStyle/>
          <a:p>
            <a:r>
              <a:rPr lang="en-BE" sz="1200" dirty="0">
                <a:solidFill>
                  <a:srgbClr val="414042"/>
                </a:solidFill>
                <a:effectLst/>
              </a:rPr>
              <a:t>Source: </a:t>
            </a:r>
            <a:r>
              <a:rPr lang="en-GB" sz="1200" dirty="0">
                <a:solidFill>
                  <a:srgbClr val="414042"/>
                </a:solidFill>
                <a:effectLst/>
              </a:rPr>
              <a:t>Enel based on Eurostat, institutional and governmental information</a:t>
            </a:r>
          </a:p>
          <a:p>
            <a:r>
              <a:rPr lang="en-GB" sz="1200" dirty="0">
                <a:solidFill>
                  <a:srgbClr val="414042"/>
                </a:solidFill>
              </a:rPr>
              <a:t>1) Austria: no legislation yet but Government proposal approved(preponing gas ban in new buildings to 2023 from original proposal of 2025</a:t>
            </a:r>
            <a:endParaRPr lang="en-GB" sz="1200" dirty="0">
              <a:solidFill>
                <a:srgbClr val="414042"/>
              </a:solidFill>
              <a:effectLst/>
            </a:endParaRPr>
          </a:p>
        </p:txBody>
      </p:sp>
    </p:spTree>
    <p:extLst>
      <p:ext uri="{BB962C8B-B14F-4D97-AF65-F5344CB8AC3E}">
        <p14:creationId xmlns:p14="http://schemas.microsoft.com/office/powerpoint/2010/main" val="580470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82B5C7F8-94E4-4927-A430-76F3AC19C034}"/>
              </a:ext>
            </a:extLst>
          </p:cNvPr>
          <p:cNvSpPr txBox="1">
            <a:spLocks/>
          </p:cNvSpPr>
          <p:nvPr/>
        </p:nvSpPr>
        <p:spPr>
          <a:xfrm>
            <a:off x="744279" y="37496"/>
            <a:ext cx="11355253" cy="93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BE" sz="2400" b="1" dirty="0" err="1">
                <a:solidFill>
                  <a:srgbClr val="2C63FF"/>
                </a:solidFill>
                <a:cs typeface="EDP Preon Regular"/>
              </a:rPr>
              <a:t>REPowerEU</a:t>
            </a:r>
            <a:r>
              <a:rPr lang="en-BE" sz="2400" b="1" dirty="0">
                <a:solidFill>
                  <a:srgbClr val="2C63FF"/>
                </a:solidFill>
                <a:cs typeface="EDP Preon Regular"/>
              </a:rPr>
              <a:t> – Additional RES capacities and grid investments</a:t>
            </a:r>
            <a:endParaRPr lang="es-ES" sz="2400" b="1" dirty="0">
              <a:solidFill>
                <a:srgbClr val="2C63FF"/>
              </a:solidFill>
              <a:cs typeface="EDP Preon Regular"/>
            </a:endParaRPr>
          </a:p>
        </p:txBody>
      </p:sp>
      <p:sp>
        <p:nvSpPr>
          <p:cNvPr id="9" name="TextBox 8">
            <a:extLst>
              <a:ext uri="{FF2B5EF4-FFF2-40B4-BE49-F238E27FC236}">
                <a16:creationId xmlns:a16="http://schemas.microsoft.com/office/drawing/2014/main" id="{681A69C9-1D35-4C12-910F-8F651D783A70}"/>
              </a:ext>
            </a:extLst>
          </p:cNvPr>
          <p:cNvSpPr txBox="1"/>
          <p:nvPr/>
        </p:nvSpPr>
        <p:spPr>
          <a:xfrm>
            <a:off x="661684" y="6566376"/>
            <a:ext cx="4746660" cy="276999"/>
          </a:xfrm>
          <a:prstGeom prst="rect">
            <a:avLst/>
          </a:prstGeom>
          <a:noFill/>
        </p:spPr>
        <p:txBody>
          <a:bodyPr wrap="square" rtlCol="0">
            <a:spAutoFit/>
          </a:bodyPr>
          <a:lstStyle/>
          <a:p>
            <a:r>
              <a:rPr lang="en-BE" sz="1200" dirty="0">
                <a:solidFill>
                  <a:srgbClr val="414042"/>
                </a:solidFill>
              </a:rPr>
              <a:t>Source: REPowerEU – Staff Working Document</a:t>
            </a:r>
          </a:p>
        </p:txBody>
      </p:sp>
      <p:graphicFrame>
        <p:nvGraphicFramePr>
          <p:cNvPr id="7" name="Chart 6">
            <a:extLst>
              <a:ext uri="{FF2B5EF4-FFF2-40B4-BE49-F238E27FC236}">
                <a16:creationId xmlns:a16="http://schemas.microsoft.com/office/drawing/2014/main" id="{79CE71BE-F300-4F81-0EDA-E5E7E2979715}"/>
              </a:ext>
            </a:extLst>
          </p:cNvPr>
          <p:cNvGraphicFramePr>
            <a:graphicFrameLocks/>
          </p:cNvGraphicFramePr>
          <p:nvPr>
            <p:extLst>
              <p:ext uri="{D42A27DB-BD31-4B8C-83A1-F6EECF244321}">
                <p14:modId xmlns:p14="http://schemas.microsoft.com/office/powerpoint/2010/main" val="404348511"/>
              </p:ext>
            </p:extLst>
          </p:nvPr>
        </p:nvGraphicFramePr>
        <p:xfrm>
          <a:off x="661684" y="1022665"/>
          <a:ext cx="5277679" cy="40356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3DDD2B5E-0A77-7318-EBA7-709D3D54C9E9}"/>
              </a:ext>
            </a:extLst>
          </p:cNvPr>
          <p:cNvGraphicFramePr>
            <a:graphicFrameLocks/>
          </p:cNvGraphicFramePr>
          <p:nvPr>
            <p:extLst>
              <p:ext uri="{D42A27DB-BD31-4B8C-83A1-F6EECF244321}">
                <p14:modId xmlns:p14="http://schemas.microsoft.com/office/powerpoint/2010/main" val="1758849563"/>
              </p:ext>
            </p:extLst>
          </p:nvPr>
        </p:nvGraphicFramePr>
        <p:xfrm>
          <a:off x="6252641" y="1114638"/>
          <a:ext cx="5277680" cy="3934501"/>
        </p:xfrm>
        <a:graphic>
          <a:graphicData uri="http://schemas.openxmlformats.org/drawingml/2006/chart">
            <c:chart xmlns:c="http://schemas.openxmlformats.org/drawingml/2006/chart" xmlns:r="http://schemas.openxmlformats.org/officeDocument/2006/relationships" r:id="rId3"/>
          </a:graphicData>
        </a:graphic>
      </p:graphicFrame>
      <p:sp>
        <p:nvSpPr>
          <p:cNvPr id="11" name="Slide Number Placeholder 5">
            <a:extLst>
              <a:ext uri="{FF2B5EF4-FFF2-40B4-BE49-F238E27FC236}">
                <a16:creationId xmlns:a16="http://schemas.microsoft.com/office/drawing/2014/main" id="{B760DE5D-B921-4A1B-81E1-BEE4D0AF4AC9}"/>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37</a:t>
            </a:fld>
            <a:endParaRPr lang="en-BE"/>
          </a:p>
        </p:txBody>
      </p:sp>
      <p:sp>
        <p:nvSpPr>
          <p:cNvPr id="12" name="TextBox 11">
            <a:extLst>
              <a:ext uri="{FF2B5EF4-FFF2-40B4-BE49-F238E27FC236}">
                <a16:creationId xmlns:a16="http://schemas.microsoft.com/office/drawing/2014/main" id="{1E7FCD29-CEEE-17DC-0058-0E0F127BEB5F}"/>
              </a:ext>
            </a:extLst>
          </p:cNvPr>
          <p:cNvSpPr txBox="1"/>
          <p:nvPr/>
        </p:nvSpPr>
        <p:spPr>
          <a:xfrm>
            <a:off x="661684" y="5080877"/>
            <a:ext cx="10555358" cy="461665"/>
          </a:xfrm>
          <a:prstGeom prst="rect">
            <a:avLst/>
          </a:prstGeom>
          <a:noFill/>
        </p:spPr>
        <p:txBody>
          <a:bodyPr wrap="square" rtlCol="0">
            <a:spAutoFit/>
          </a:bodyPr>
          <a:lstStyle/>
          <a:p>
            <a:r>
              <a:rPr lang="en-GB" sz="1200" dirty="0">
                <a:solidFill>
                  <a:srgbClr val="414042"/>
                </a:solidFill>
              </a:rPr>
              <a:t>Overall the combined wind and solar capacity needed by 2030 would be 1102 GW as per </a:t>
            </a:r>
            <a:r>
              <a:rPr lang="en-GB" sz="1200" dirty="0" err="1">
                <a:solidFill>
                  <a:srgbClr val="414042"/>
                </a:solidFill>
              </a:rPr>
              <a:t>RePowerEU</a:t>
            </a:r>
            <a:r>
              <a:rPr lang="en-GB" sz="1200" dirty="0">
                <a:solidFill>
                  <a:srgbClr val="414042"/>
                </a:solidFill>
              </a:rPr>
              <a:t>. This is more than 3 times the current solar and wind capacities in the EU</a:t>
            </a:r>
            <a:endParaRPr lang="LID4096" sz="1200" dirty="0">
              <a:solidFill>
                <a:srgbClr val="414042"/>
              </a:solidFill>
            </a:endParaRPr>
          </a:p>
        </p:txBody>
      </p:sp>
      <p:sp>
        <p:nvSpPr>
          <p:cNvPr id="13" name="TextBox 12">
            <a:extLst>
              <a:ext uri="{FF2B5EF4-FFF2-40B4-BE49-F238E27FC236}">
                <a16:creationId xmlns:a16="http://schemas.microsoft.com/office/drawing/2014/main" id="{6C6EA78A-9099-0B83-D63D-2772014F6FAD}"/>
              </a:ext>
            </a:extLst>
          </p:cNvPr>
          <p:cNvSpPr txBox="1"/>
          <p:nvPr/>
        </p:nvSpPr>
        <p:spPr>
          <a:xfrm>
            <a:off x="661684" y="5527707"/>
            <a:ext cx="10555358" cy="646331"/>
          </a:xfrm>
          <a:prstGeom prst="rect">
            <a:avLst/>
          </a:prstGeom>
          <a:noFill/>
        </p:spPr>
        <p:txBody>
          <a:bodyPr wrap="square" rtlCol="0">
            <a:spAutoFit/>
          </a:bodyPr>
          <a:lstStyle/>
          <a:p>
            <a:r>
              <a:rPr lang="en-GB" sz="1200" dirty="0">
                <a:solidFill>
                  <a:srgbClr val="414042"/>
                </a:solidFill>
              </a:rPr>
              <a:t>Grids, particularly, the distribution grids are the backbone of the digital and energy transition. They connect the dots by integrating the majority of renewables, enabling the creation of new services for consumers, and ensuring a reliable electricity flow. Investments in them must more than double from the past decade’s average investments</a:t>
            </a:r>
            <a:endParaRPr lang="LID4096" sz="1200" dirty="0">
              <a:solidFill>
                <a:srgbClr val="414042"/>
              </a:solidFill>
            </a:endParaRPr>
          </a:p>
        </p:txBody>
      </p:sp>
    </p:spTree>
    <p:extLst>
      <p:ext uri="{BB962C8B-B14F-4D97-AF65-F5344CB8AC3E}">
        <p14:creationId xmlns:p14="http://schemas.microsoft.com/office/powerpoint/2010/main" val="1612632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82B5C7F8-94E4-4927-A430-76F3AC19C034}"/>
              </a:ext>
            </a:extLst>
          </p:cNvPr>
          <p:cNvSpPr txBox="1">
            <a:spLocks/>
          </p:cNvSpPr>
          <p:nvPr/>
        </p:nvSpPr>
        <p:spPr>
          <a:xfrm>
            <a:off x="632610" y="143247"/>
            <a:ext cx="6964451" cy="750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BE" sz="2400" dirty="0" err="1">
                <a:solidFill>
                  <a:srgbClr val="2C63FF"/>
                </a:solidFill>
                <a:latin typeface="Qanelas Medium" panose="00000600000000000000" pitchFamily="50" charset="0"/>
                <a:cs typeface="EDP Preon Regular"/>
              </a:rPr>
              <a:t>REPowerEU</a:t>
            </a:r>
            <a:r>
              <a:rPr lang="en-BE" sz="2400" dirty="0">
                <a:solidFill>
                  <a:srgbClr val="2C63FF"/>
                </a:solidFill>
                <a:latin typeface="Qanelas Medium" panose="00000600000000000000" pitchFamily="50" charset="0"/>
                <a:cs typeface="EDP Preon Regular"/>
              </a:rPr>
              <a:t> – Electrification acceleration</a:t>
            </a:r>
            <a:endParaRPr lang="es-ES" sz="2400" dirty="0">
              <a:solidFill>
                <a:srgbClr val="2C63FF"/>
              </a:solidFill>
              <a:latin typeface="Qanelas Medium" panose="00000600000000000000" pitchFamily="50" charset="0"/>
              <a:cs typeface="EDP Preon Regular"/>
            </a:endParaRPr>
          </a:p>
        </p:txBody>
      </p:sp>
      <p:grpSp>
        <p:nvGrpSpPr>
          <p:cNvPr id="3" name="Group 2">
            <a:extLst>
              <a:ext uri="{FF2B5EF4-FFF2-40B4-BE49-F238E27FC236}">
                <a16:creationId xmlns:a16="http://schemas.microsoft.com/office/drawing/2014/main" id="{496A8BC0-34F9-29E0-B478-6DFD75C71D48}"/>
              </a:ext>
            </a:extLst>
          </p:cNvPr>
          <p:cNvGrpSpPr/>
          <p:nvPr/>
        </p:nvGrpSpPr>
        <p:grpSpPr>
          <a:xfrm>
            <a:off x="7597061" y="1078571"/>
            <a:ext cx="4080875" cy="3183845"/>
            <a:chOff x="7597061" y="1078571"/>
            <a:chExt cx="4080875" cy="3183845"/>
          </a:xfrm>
        </p:grpSpPr>
        <p:grpSp>
          <p:nvGrpSpPr>
            <p:cNvPr id="55" name="Group 54">
              <a:extLst>
                <a:ext uri="{FF2B5EF4-FFF2-40B4-BE49-F238E27FC236}">
                  <a16:creationId xmlns:a16="http://schemas.microsoft.com/office/drawing/2014/main" id="{9ABBB3D4-C1DF-CC0E-DCC2-7A3A6C1B1537}"/>
                </a:ext>
              </a:extLst>
            </p:cNvPr>
            <p:cNvGrpSpPr/>
            <p:nvPr/>
          </p:nvGrpSpPr>
          <p:grpSpPr>
            <a:xfrm>
              <a:off x="7599879" y="1078571"/>
              <a:ext cx="4078057" cy="2425476"/>
              <a:chOff x="7556300" y="1864611"/>
              <a:chExt cx="5635583" cy="3729526"/>
            </a:xfrm>
          </p:grpSpPr>
          <p:grpSp>
            <p:nvGrpSpPr>
              <p:cNvPr id="51" name="Group 50">
                <a:extLst>
                  <a:ext uri="{FF2B5EF4-FFF2-40B4-BE49-F238E27FC236}">
                    <a16:creationId xmlns:a16="http://schemas.microsoft.com/office/drawing/2014/main" id="{6CDA82D8-7110-7F45-60DC-EAABC1F930D5}"/>
                  </a:ext>
                </a:extLst>
              </p:cNvPr>
              <p:cNvGrpSpPr/>
              <p:nvPr/>
            </p:nvGrpSpPr>
            <p:grpSpPr>
              <a:xfrm>
                <a:off x="7556300" y="2335800"/>
                <a:ext cx="5635583" cy="2603753"/>
                <a:chOff x="7181768" y="2324752"/>
                <a:chExt cx="5635583" cy="2603753"/>
              </a:xfrm>
            </p:grpSpPr>
            <p:pic>
              <p:nvPicPr>
                <p:cNvPr id="20" name="Picture 19" descr="Icon&#10;&#10;Description automatically generated">
                  <a:extLst>
                    <a:ext uri="{FF2B5EF4-FFF2-40B4-BE49-F238E27FC236}">
                      <a16:creationId xmlns:a16="http://schemas.microsoft.com/office/drawing/2014/main" id="{6BA606C8-06D3-6F1C-B765-B42C8DE74D2B}"/>
                    </a:ext>
                  </a:extLst>
                </p:cNvPr>
                <p:cNvPicPr preferRelativeResize="0">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1768" y="2324752"/>
                  <a:ext cx="2017990" cy="2603753"/>
                </a:xfrm>
                <a:prstGeom prst="rect">
                  <a:avLst/>
                </a:prstGeom>
              </p:spPr>
            </p:pic>
            <p:sp>
              <p:nvSpPr>
                <p:cNvPr id="50" name="TextBox 49">
                  <a:extLst>
                    <a:ext uri="{FF2B5EF4-FFF2-40B4-BE49-F238E27FC236}">
                      <a16:creationId xmlns:a16="http://schemas.microsoft.com/office/drawing/2014/main" id="{FCA797C3-3950-D665-94F5-2D9DCD9997D9}"/>
                    </a:ext>
                  </a:extLst>
                </p:cNvPr>
                <p:cNvSpPr txBox="1"/>
                <p:nvPr/>
              </p:nvSpPr>
              <p:spPr>
                <a:xfrm>
                  <a:off x="10392650" y="2660390"/>
                  <a:ext cx="2424701" cy="1656381"/>
                </a:xfrm>
                <a:prstGeom prst="rect">
                  <a:avLst/>
                </a:prstGeom>
                <a:noFill/>
              </p:spPr>
              <p:txBody>
                <a:bodyPr wrap="square" rtlCol="0">
                  <a:spAutoFit/>
                </a:bodyPr>
                <a:lstStyle/>
                <a:p>
                  <a:r>
                    <a:rPr lang="en-GB" sz="1600" b="1" dirty="0">
                      <a:solidFill>
                        <a:schemeClr val="accent1"/>
                      </a:solidFill>
                    </a:rPr>
                    <a:t>Additional 4.4 million ton H2</a:t>
                  </a:r>
                </a:p>
                <a:p>
                  <a:r>
                    <a:rPr lang="en-GB" sz="1600" b="1" dirty="0">
                      <a:solidFill>
                        <a:schemeClr val="accent1"/>
                      </a:solidFill>
                    </a:rPr>
                    <a:t>≈+</a:t>
                  </a:r>
                  <a:r>
                    <a:rPr lang="en-BE" sz="1600" b="1" dirty="0">
                      <a:solidFill>
                        <a:schemeClr val="accent1"/>
                      </a:solidFill>
                    </a:rPr>
                    <a:t>2</a:t>
                  </a:r>
                  <a:r>
                    <a:rPr lang="en-GB" sz="1600" b="1" dirty="0">
                      <a:solidFill>
                        <a:schemeClr val="accent1"/>
                      </a:solidFill>
                    </a:rPr>
                    <a:t>19</a:t>
                  </a:r>
                  <a:r>
                    <a:rPr lang="en-BE" sz="1600" b="1" dirty="0">
                      <a:solidFill>
                        <a:schemeClr val="accent1"/>
                      </a:solidFill>
                    </a:rPr>
                    <a:t> </a:t>
                  </a:r>
                  <a:r>
                    <a:rPr lang="en-GB" sz="1600" b="1" dirty="0" err="1">
                      <a:solidFill>
                        <a:schemeClr val="accent1"/>
                      </a:solidFill>
                    </a:rPr>
                    <a:t>TWh</a:t>
                  </a:r>
                  <a:r>
                    <a:rPr lang="en-GB" sz="1600" b="1" dirty="0">
                      <a:solidFill>
                        <a:schemeClr val="accent1"/>
                      </a:solidFill>
                    </a:rPr>
                    <a:t> electricity</a:t>
                  </a:r>
                  <a:endParaRPr lang="en-BE" sz="1600" b="1" dirty="0">
                    <a:solidFill>
                      <a:schemeClr val="accent1"/>
                    </a:solidFill>
                  </a:endParaRPr>
                </a:p>
              </p:txBody>
            </p:sp>
          </p:grpSp>
          <p:sp>
            <p:nvSpPr>
              <p:cNvPr id="53" name="TextBox 52">
                <a:extLst>
                  <a:ext uri="{FF2B5EF4-FFF2-40B4-BE49-F238E27FC236}">
                    <a16:creationId xmlns:a16="http://schemas.microsoft.com/office/drawing/2014/main" id="{0B989899-D8E1-42CB-2BBA-80E8DD7EBA36}"/>
                  </a:ext>
                </a:extLst>
              </p:cNvPr>
              <p:cNvSpPr txBox="1"/>
              <p:nvPr/>
            </p:nvSpPr>
            <p:spPr>
              <a:xfrm>
                <a:off x="9271320" y="1864611"/>
                <a:ext cx="2424707" cy="567902"/>
              </a:xfrm>
              <a:prstGeom prst="rect">
                <a:avLst/>
              </a:prstGeom>
              <a:noFill/>
            </p:spPr>
            <p:txBody>
              <a:bodyPr wrap="square" rtlCol="0">
                <a:spAutoFit/>
              </a:bodyPr>
              <a:lstStyle/>
              <a:p>
                <a:r>
                  <a:rPr lang="en-BE" b="1" dirty="0" err="1">
                    <a:solidFill>
                      <a:schemeClr val="accent1"/>
                    </a:solidFill>
                    <a:latin typeface="Qanelas Black" panose="00000A00000000000000" pitchFamily="50" charset="0"/>
                  </a:rPr>
                  <a:t>REPowerEU</a:t>
                </a:r>
                <a:endParaRPr lang="en-BE" b="1" dirty="0">
                  <a:solidFill>
                    <a:schemeClr val="accent1"/>
                  </a:solidFill>
                  <a:latin typeface="Qanelas Black" panose="00000A00000000000000" pitchFamily="50" charset="0"/>
                </a:endParaRPr>
              </a:p>
            </p:txBody>
          </p:sp>
          <p:sp>
            <p:nvSpPr>
              <p:cNvPr id="54" name="TextBox 53">
                <a:extLst>
                  <a:ext uri="{FF2B5EF4-FFF2-40B4-BE49-F238E27FC236}">
                    <a16:creationId xmlns:a16="http://schemas.microsoft.com/office/drawing/2014/main" id="{C81A6EA5-C954-ACF4-9B6F-B930F3C71C97}"/>
                  </a:ext>
                </a:extLst>
              </p:cNvPr>
              <p:cNvSpPr txBox="1"/>
              <p:nvPr/>
            </p:nvSpPr>
            <p:spPr>
              <a:xfrm>
                <a:off x="9506643" y="5026235"/>
                <a:ext cx="1830098" cy="567902"/>
              </a:xfrm>
              <a:prstGeom prst="rect">
                <a:avLst/>
              </a:prstGeom>
              <a:noFill/>
            </p:spPr>
            <p:txBody>
              <a:bodyPr wrap="square" rtlCol="0">
                <a:spAutoFit/>
              </a:bodyPr>
              <a:lstStyle/>
              <a:p>
                <a:r>
                  <a:rPr lang="en-BE" b="1" dirty="0">
                    <a:solidFill>
                      <a:schemeClr val="accent1"/>
                    </a:solidFill>
                    <a:latin typeface="Qanelas Black" panose="00000A00000000000000" pitchFamily="50" charset="0"/>
                  </a:rPr>
                  <a:t>Fit for 55</a:t>
                </a:r>
              </a:p>
            </p:txBody>
          </p:sp>
        </p:grpSp>
        <p:sp>
          <p:nvSpPr>
            <p:cNvPr id="64" name="TextBox 63">
              <a:extLst>
                <a:ext uri="{FF2B5EF4-FFF2-40B4-BE49-F238E27FC236}">
                  <a16:creationId xmlns:a16="http://schemas.microsoft.com/office/drawing/2014/main" id="{B68EC190-C033-7966-6B35-983E7F62115E}"/>
                </a:ext>
              </a:extLst>
            </p:cNvPr>
            <p:cNvSpPr txBox="1"/>
            <p:nvPr/>
          </p:nvSpPr>
          <p:spPr>
            <a:xfrm>
              <a:off x="7597061" y="3923862"/>
              <a:ext cx="3963989" cy="338554"/>
            </a:xfrm>
            <a:prstGeom prst="rect">
              <a:avLst/>
            </a:prstGeom>
            <a:noFill/>
          </p:spPr>
          <p:txBody>
            <a:bodyPr wrap="square">
              <a:spAutoFit/>
            </a:bodyPr>
            <a:lstStyle/>
            <a:p>
              <a:r>
                <a:rPr lang="en-BE" sz="1600" b="1" dirty="0">
                  <a:solidFill>
                    <a:schemeClr val="accent3"/>
                  </a:solidFill>
                  <a:latin typeface="Qanelas Medium" panose="00000600000000000000" pitchFamily="50" charset="0"/>
                  <a:cs typeface="EDP Preon Regular"/>
                </a:rPr>
                <a:t>Additional electrolyser capacities</a:t>
              </a:r>
              <a:endParaRPr lang="en-BE" sz="1600" b="1" dirty="0">
                <a:solidFill>
                  <a:schemeClr val="accent3"/>
                </a:solidFill>
              </a:endParaRPr>
            </a:p>
          </p:txBody>
        </p:sp>
      </p:grpSp>
      <p:sp>
        <p:nvSpPr>
          <p:cNvPr id="9" name="TextBox 8">
            <a:extLst>
              <a:ext uri="{FF2B5EF4-FFF2-40B4-BE49-F238E27FC236}">
                <a16:creationId xmlns:a16="http://schemas.microsoft.com/office/drawing/2014/main" id="{681A69C9-1D35-4C12-910F-8F651D783A70}"/>
              </a:ext>
            </a:extLst>
          </p:cNvPr>
          <p:cNvSpPr txBox="1"/>
          <p:nvPr/>
        </p:nvSpPr>
        <p:spPr>
          <a:xfrm>
            <a:off x="754447" y="6562758"/>
            <a:ext cx="3364750" cy="276999"/>
          </a:xfrm>
          <a:prstGeom prst="rect">
            <a:avLst/>
          </a:prstGeom>
          <a:noFill/>
        </p:spPr>
        <p:txBody>
          <a:bodyPr wrap="square" rtlCol="0">
            <a:spAutoFit/>
          </a:bodyPr>
          <a:lstStyle/>
          <a:p>
            <a:r>
              <a:rPr lang="en-BE" sz="1200" dirty="0">
                <a:solidFill>
                  <a:srgbClr val="414042"/>
                </a:solidFill>
              </a:rPr>
              <a:t>Source: </a:t>
            </a:r>
            <a:r>
              <a:rPr lang="en-BE" sz="1200" dirty="0" err="1">
                <a:solidFill>
                  <a:srgbClr val="414042"/>
                </a:solidFill>
              </a:rPr>
              <a:t>REPowerEU</a:t>
            </a:r>
            <a:r>
              <a:rPr lang="en-BE" sz="1200" dirty="0">
                <a:solidFill>
                  <a:srgbClr val="414042"/>
                </a:solidFill>
              </a:rPr>
              <a:t> – Staff Working Document</a:t>
            </a:r>
          </a:p>
        </p:txBody>
      </p:sp>
      <p:cxnSp>
        <p:nvCxnSpPr>
          <p:cNvPr id="59" name="Straight Connector 58">
            <a:extLst>
              <a:ext uri="{FF2B5EF4-FFF2-40B4-BE49-F238E27FC236}">
                <a16:creationId xmlns:a16="http://schemas.microsoft.com/office/drawing/2014/main" id="{F4C9E9EA-6D5F-1B0C-D5B4-728817296019}"/>
              </a:ext>
            </a:extLst>
          </p:cNvPr>
          <p:cNvCxnSpPr>
            <a:cxnSpLocks/>
          </p:cNvCxnSpPr>
          <p:nvPr/>
        </p:nvCxnSpPr>
        <p:spPr>
          <a:xfrm>
            <a:off x="6645376" y="421538"/>
            <a:ext cx="0" cy="4034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5AE03B59-3343-A698-84E0-B22523DF8F06}"/>
              </a:ext>
            </a:extLst>
          </p:cNvPr>
          <p:cNvGrpSpPr/>
          <p:nvPr/>
        </p:nvGrpSpPr>
        <p:grpSpPr>
          <a:xfrm>
            <a:off x="630950" y="1075326"/>
            <a:ext cx="5832141" cy="3187090"/>
            <a:chOff x="-2402" y="1685517"/>
            <a:chExt cx="8621941" cy="4864082"/>
          </a:xfrm>
        </p:grpSpPr>
        <p:sp>
          <p:nvSpPr>
            <p:cNvPr id="11" name="TextBox 10">
              <a:extLst>
                <a:ext uri="{FF2B5EF4-FFF2-40B4-BE49-F238E27FC236}">
                  <a16:creationId xmlns:a16="http://schemas.microsoft.com/office/drawing/2014/main" id="{34A5A1EE-A3F1-98ED-0DAE-417D54839887}"/>
                </a:ext>
              </a:extLst>
            </p:cNvPr>
            <p:cNvSpPr txBox="1"/>
            <p:nvPr/>
          </p:nvSpPr>
          <p:spPr>
            <a:xfrm>
              <a:off x="3928122" y="1685517"/>
              <a:ext cx="2676282" cy="563668"/>
            </a:xfrm>
            <a:prstGeom prst="rect">
              <a:avLst/>
            </a:prstGeom>
            <a:noFill/>
          </p:spPr>
          <p:txBody>
            <a:bodyPr wrap="square" rtlCol="0">
              <a:spAutoFit/>
            </a:bodyPr>
            <a:lstStyle/>
            <a:p>
              <a:r>
                <a:rPr lang="en-BE" b="1" dirty="0" err="1">
                  <a:solidFill>
                    <a:schemeClr val="accent1"/>
                  </a:solidFill>
                  <a:latin typeface="Qanelas Black" panose="00000A00000000000000" pitchFamily="50" charset="0"/>
                </a:rPr>
                <a:t>REPowerEU</a:t>
              </a:r>
              <a:endParaRPr lang="en-BE" b="1" dirty="0">
                <a:solidFill>
                  <a:schemeClr val="accent1"/>
                </a:solidFill>
                <a:latin typeface="Qanelas Black" panose="00000A00000000000000" pitchFamily="50" charset="0"/>
              </a:endParaRPr>
            </a:p>
          </p:txBody>
        </p:sp>
        <p:sp>
          <p:nvSpPr>
            <p:cNvPr id="12" name="TextBox 11">
              <a:extLst>
                <a:ext uri="{FF2B5EF4-FFF2-40B4-BE49-F238E27FC236}">
                  <a16:creationId xmlns:a16="http://schemas.microsoft.com/office/drawing/2014/main" id="{CDFBAFE3-E1AA-375C-B1AF-AE3BDB0F27F2}"/>
                </a:ext>
              </a:extLst>
            </p:cNvPr>
            <p:cNvSpPr txBox="1"/>
            <p:nvPr/>
          </p:nvSpPr>
          <p:spPr>
            <a:xfrm>
              <a:off x="4135233" y="4949911"/>
              <a:ext cx="1972495" cy="563668"/>
            </a:xfrm>
            <a:prstGeom prst="rect">
              <a:avLst/>
            </a:prstGeom>
            <a:noFill/>
          </p:spPr>
          <p:txBody>
            <a:bodyPr wrap="square" rtlCol="0">
              <a:spAutoFit/>
            </a:bodyPr>
            <a:lstStyle/>
            <a:p>
              <a:r>
                <a:rPr lang="en-BE" b="1" dirty="0">
                  <a:solidFill>
                    <a:schemeClr val="accent1"/>
                  </a:solidFill>
                  <a:latin typeface="Qanelas Black" panose="00000A00000000000000" pitchFamily="50" charset="0"/>
                </a:rPr>
                <a:t>Fit for 55</a:t>
              </a:r>
            </a:p>
          </p:txBody>
        </p:sp>
        <p:sp>
          <p:nvSpPr>
            <p:cNvPr id="47" name="Arrow: Up 46">
              <a:extLst>
                <a:ext uri="{FF2B5EF4-FFF2-40B4-BE49-F238E27FC236}">
                  <a16:creationId xmlns:a16="http://schemas.microsoft.com/office/drawing/2014/main" id="{F5DF6F48-4619-7607-AC1A-793396DE4159}"/>
                </a:ext>
              </a:extLst>
            </p:cNvPr>
            <p:cNvSpPr/>
            <p:nvPr/>
          </p:nvSpPr>
          <p:spPr>
            <a:xfrm>
              <a:off x="4732953" y="2389867"/>
              <a:ext cx="993652" cy="2241851"/>
            </a:xfrm>
            <a:prstGeom prst="up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dirty="0"/>
            </a:p>
          </p:txBody>
        </p:sp>
        <p:sp>
          <p:nvSpPr>
            <p:cNvPr id="48" name="TextBox 47">
              <a:extLst>
                <a:ext uri="{FF2B5EF4-FFF2-40B4-BE49-F238E27FC236}">
                  <a16:creationId xmlns:a16="http://schemas.microsoft.com/office/drawing/2014/main" id="{74D2227C-6B9A-01EA-9827-79B6FCDF55DD}"/>
                </a:ext>
              </a:extLst>
            </p:cNvPr>
            <p:cNvSpPr txBox="1"/>
            <p:nvPr/>
          </p:nvSpPr>
          <p:spPr>
            <a:xfrm>
              <a:off x="5747315" y="2482716"/>
              <a:ext cx="2872224" cy="1644032"/>
            </a:xfrm>
            <a:prstGeom prst="rect">
              <a:avLst/>
            </a:prstGeom>
            <a:noFill/>
          </p:spPr>
          <p:txBody>
            <a:bodyPr wrap="square" rtlCol="0">
              <a:spAutoFit/>
            </a:bodyPr>
            <a:lstStyle/>
            <a:p>
              <a:r>
                <a:rPr lang="en-GB" sz="1600" b="1" dirty="0">
                  <a:solidFill>
                    <a:schemeClr val="accent1"/>
                  </a:solidFill>
                </a:rPr>
                <a:t>Additional 1.6 million heat pumps </a:t>
              </a:r>
            </a:p>
            <a:p>
              <a:r>
                <a:rPr lang="en-GB" sz="1600" b="1" dirty="0">
                  <a:solidFill>
                    <a:schemeClr val="accent1"/>
                  </a:solidFill>
                </a:rPr>
                <a:t>≈+6.4 </a:t>
              </a:r>
              <a:r>
                <a:rPr lang="en-GB" sz="1600" b="1" dirty="0" err="1">
                  <a:solidFill>
                    <a:schemeClr val="accent1"/>
                  </a:solidFill>
                </a:rPr>
                <a:t>TWh</a:t>
              </a:r>
              <a:endParaRPr lang="en-GB" sz="1600" b="1" dirty="0">
                <a:solidFill>
                  <a:schemeClr val="accent1"/>
                </a:solidFill>
              </a:endParaRPr>
            </a:p>
            <a:p>
              <a:r>
                <a:rPr lang="en-GB" sz="1600" b="1" dirty="0">
                  <a:solidFill>
                    <a:schemeClr val="accent1"/>
                  </a:solidFill>
                </a:rPr>
                <a:t>electricity</a:t>
              </a:r>
              <a:endParaRPr lang="en-BE" sz="1600" b="1" dirty="0">
                <a:solidFill>
                  <a:schemeClr val="accent1"/>
                </a:solidFill>
              </a:endParaRPr>
            </a:p>
          </p:txBody>
        </p:sp>
        <p:sp>
          <p:nvSpPr>
            <p:cNvPr id="63" name="TextBox 62">
              <a:extLst>
                <a:ext uri="{FF2B5EF4-FFF2-40B4-BE49-F238E27FC236}">
                  <a16:creationId xmlns:a16="http://schemas.microsoft.com/office/drawing/2014/main" id="{49E27C14-FE19-1E9D-7F3C-1BEB76B8A251}"/>
                </a:ext>
              </a:extLst>
            </p:cNvPr>
            <p:cNvSpPr txBox="1"/>
            <p:nvPr/>
          </p:nvSpPr>
          <p:spPr>
            <a:xfrm>
              <a:off x="-2402" y="6032904"/>
              <a:ext cx="8578254" cy="516695"/>
            </a:xfrm>
            <a:prstGeom prst="rect">
              <a:avLst/>
            </a:prstGeom>
            <a:noFill/>
          </p:spPr>
          <p:txBody>
            <a:bodyPr wrap="square">
              <a:spAutoFit/>
            </a:bodyPr>
            <a:lstStyle/>
            <a:p>
              <a:r>
                <a:rPr lang="en-BE" sz="1600" b="1" dirty="0">
                  <a:solidFill>
                    <a:schemeClr val="accent3"/>
                  </a:solidFill>
                  <a:latin typeface="Qanelas Medium" panose="00000600000000000000" pitchFamily="50" charset="0"/>
                  <a:cs typeface="EDP Preon Regular"/>
                </a:rPr>
                <a:t>Additional installed heat pumps in residential and services </a:t>
              </a:r>
              <a:endParaRPr lang="en-BE" sz="1600" b="1" dirty="0">
                <a:solidFill>
                  <a:schemeClr val="accent3"/>
                </a:solidFill>
              </a:endParaRPr>
            </a:p>
          </p:txBody>
        </p:sp>
        <p:pic>
          <p:nvPicPr>
            <p:cNvPr id="67" name="Picture 66" descr="A picture containing icon&#10;&#10;Description automatically generated">
              <a:extLst>
                <a:ext uri="{FF2B5EF4-FFF2-40B4-BE49-F238E27FC236}">
                  <a16:creationId xmlns:a16="http://schemas.microsoft.com/office/drawing/2014/main" id="{68C2D166-0331-35CD-AF2C-118C18185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004" y="2519819"/>
              <a:ext cx="3199638" cy="2209038"/>
            </a:xfrm>
            <a:prstGeom prst="rect">
              <a:avLst/>
            </a:prstGeom>
          </p:spPr>
        </p:pic>
      </p:grpSp>
      <p:grpSp>
        <p:nvGrpSpPr>
          <p:cNvPr id="2" name="Group 1">
            <a:extLst>
              <a:ext uri="{FF2B5EF4-FFF2-40B4-BE49-F238E27FC236}">
                <a16:creationId xmlns:a16="http://schemas.microsoft.com/office/drawing/2014/main" id="{229D8CCE-274F-27D2-239F-6E62FA6CC5B0}"/>
              </a:ext>
            </a:extLst>
          </p:cNvPr>
          <p:cNvGrpSpPr/>
          <p:nvPr/>
        </p:nvGrpSpPr>
        <p:grpSpPr>
          <a:xfrm>
            <a:off x="1624588" y="4571668"/>
            <a:ext cx="8549280" cy="879393"/>
            <a:chOff x="1704975" y="4657725"/>
            <a:chExt cx="8549280" cy="1777139"/>
          </a:xfrm>
        </p:grpSpPr>
        <p:grpSp>
          <p:nvGrpSpPr>
            <p:cNvPr id="14" name="Group 13">
              <a:extLst>
                <a:ext uri="{FF2B5EF4-FFF2-40B4-BE49-F238E27FC236}">
                  <a16:creationId xmlns:a16="http://schemas.microsoft.com/office/drawing/2014/main" id="{E549D04A-190A-6A9F-E1A1-F853B7287A9F}"/>
                </a:ext>
              </a:extLst>
            </p:cNvPr>
            <p:cNvGrpSpPr/>
            <p:nvPr/>
          </p:nvGrpSpPr>
          <p:grpSpPr>
            <a:xfrm>
              <a:off x="2212759" y="4781806"/>
              <a:ext cx="7977836" cy="1336435"/>
              <a:chOff x="2485609" y="5277940"/>
              <a:chExt cx="6546314" cy="980222"/>
            </a:xfrm>
          </p:grpSpPr>
          <p:pic>
            <p:nvPicPr>
              <p:cNvPr id="8" name="Picture 7" descr="A picture containing shape&#10;&#10;Description automatically generated">
                <a:extLst>
                  <a:ext uri="{FF2B5EF4-FFF2-40B4-BE49-F238E27FC236}">
                    <a16:creationId xmlns:a16="http://schemas.microsoft.com/office/drawing/2014/main" id="{BD60939B-8BFE-E8DC-DDA1-03DA21A6C5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254" t="11436" r="18976" b="24977"/>
              <a:stretch/>
            </p:blipFill>
            <p:spPr>
              <a:xfrm>
                <a:off x="4276543" y="5277940"/>
                <a:ext cx="1375836" cy="929739"/>
              </a:xfrm>
              <a:prstGeom prst="rect">
                <a:avLst/>
              </a:prstGeom>
            </p:spPr>
          </p:pic>
          <p:sp>
            <p:nvSpPr>
              <p:cNvPr id="13" name="Arrow: Right 12">
                <a:extLst>
                  <a:ext uri="{FF2B5EF4-FFF2-40B4-BE49-F238E27FC236}">
                    <a16:creationId xmlns:a16="http://schemas.microsoft.com/office/drawing/2014/main" id="{98495B64-54C5-C803-33BA-00E187E559DC}"/>
                  </a:ext>
                </a:extLst>
              </p:cNvPr>
              <p:cNvSpPr/>
              <p:nvPr/>
            </p:nvSpPr>
            <p:spPr>
              <a:xfrm>
                <a:off x="2485609" y="5445714"/>
                <a:ext cx="1488244" cy="39339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3" name="TextBox 32">
                <a:extLst>
                  <a:ext uri="{FF2B5EF4-FFF2-40B4-BE49-F238E27FC236}">
                    <a16:creationId xmlns:a16="http://schemas.microsoft.com/office/drawing/2014/main" id="{7C82C956-9040-8ACF-B6DF-F2844532A076}"/>
                  </a:ext>
                </a:extLst>
              </p:cNvPr>
              <p:cNvSpPr txBox="1"/>
              <p:nvPr/>
            </p:nvSpPr>
            <p:spPr>
              <a:xfrm>
                <a:off x="5751136" y="5300153"/>
                <a:ext cx="3280787" cy="958009"/>
              </a:xfrm>
              <a:prstGeom prst="rect">
                <a:avLst/>
              </a:prstGeom>
              <a:noFill/>
            </p:spPr>
            <p:txBody>
              <a:bodyPr wrap="square" rtlCol="0">
                <a:spAutoFit/>
              </a:bodyPr>
              <a:lstStyle/>
              <a:p>
                <a:r>
                  <a:rPr lang="en-BE" b="1" dirty="0">
                    <a:solidFill>
                      <a:schemeClr val="accent1"/>
                    </a:solidFill>
                  </a:rPr>
                  <a:t>≈+</a:t>
                </a:r>
                <a:r>
                  <a:rPr lang="en-GB" b="1" dirty="0">
                    <a:solidFill>
                      <a:schemeClr val="accent1"/>
                    </a:solidFill>
                  </a:rPr>
                  <a:t>225.4</a:t>
                </a:r>
                <a:r>
                  <a:rPr lang="en-BE" b="1" dirty="0">
                    <a:solidFill>
                      <a:schemeClr val="accent1"/>
                    </a:solidFill>
                  </a:rPr>
                  <a:t> TWh electricity demand</a:t>
                </a:r>
                <a:r>
                  <a:rPr lang="en-GB" b="1" dirty="0">
                    <a:solidFill>
                      <a:schemeClr val="accent1"/>
                    </a:solidFill>
                  </a:rPr>
                  <a:t> addition in 2030 </a:t>
                </a:r>
                <a:endParaRPr lang="en-BE" b="1" dirty="0">
                  <a:solidFill>
                    <a:schemeClr val="accent1"/>
                  </a:solidFill>
                </a:endParaRPr>
              </a:p>
            </p:txBody>
          </p:sp>
        </p:grpSp>
        <p:sp>
          <p:nvSpPr>
            <p:cNvPr id="57" name="Rectangle 56">
              <a:extLst>
                <a:ext uri="{FF2B5EF4-FFF2-40B4-BE49-F238E27FC236}">
                  <a16:creationId xmlns:a16="http://schemas.microsoft.com/office/drawing/2014/main" id="{1D3AB540-4FFD-514E-51FC-B29236F2D84D}"/>
                </a:ext>
              </a:extLst>
            </p:cNvPr>
            <p:cNvSpPr/>
            <p:nvPr/>
          </p:nvSpPr>
          <p:spPr>
            <a:xfrm>
              <a:off x="1704975" y="4657725"/>
              <a:ext cx="8549280" cy="177713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sp>
        <p:nvSpPr>
          <p:cNvPr id="6" name="TextBox 5">
            <a:extLst>
              <a:ext uri="{FF2B5EF4-FFF2-40B4-BE49-F238E27FC236}">
                <a16:creationId xmlns:a16="http://schemas.microsoft.com/office/drawing/2014/main" id="{E2948FFA-E2F5-F7DF-E1D9-96C14CD2BA09}"/>
              </a:ext>
            </a:extLst>
          </p:cNvPr>
          <p:cNvSpPr txBox="1"/>
          <p:nvPr/>
        </p:nvSpPr>
        <p:spPr>
          <a:xfrm>
            <a:off x="630950" y="6028948"/>
            <a:ext cx="10271711" cy="276999"/>
          </a:xfrm>
          <a:prstGeom prst="rect">
            <a:avLst/>
          </a:prstGeom>
          <a:noFill/>
        </p:spPr>
        <p:txBody>
          <a:bodyPr wrap="square" rtlCol="0">
            <a:spAutoFit/>
          </a:bodyPr>
          <a:lstStyle/>
          <a:p>
            <a:r>
              <a:rPr lang="en-GB" sz="1200" dirty="0">
                <a:solidFill>
                  <a:srgbClr val="414042"/>
                </a:solidFill>
              </a:rPr>
              <a:t>Note: An average consumption of 4000 kWh considered for 1 HP unit. 67 % electrolyser efficiency considered for electricity calculation for hydrogen</a:t>
            </a:r>
            <a:endParaRPr lang="LID4096" sz="1200" dirty="0">
              <a:solidFill>
                <a:srgbClr val="414042"/>
              </a:solidFill>
            </a:endParaRPr>
          </a:p>
        </p:txBody>
      </p:sp>
      <p:sp>
        <p:nvSpPr>
          <p:cNvPr id="36" name="TextBox 35">
            <a:extLst>
              <a:ext uri="{FF2B5EF4-FFF2-40B4-BE49-F238E27FC236}">
                <a16:creationId xmlns:a16="http://schemas.microsoft.com/office/drawing/2014/main" id="{A5E71076-1AEE-9755-4C99-678587C27E19}"/>
              </a:ext>
            </a:extLst>
          </p:cNvPr>
          <p:cNvSpPr txBox="1"/>
          <p:nvPr/>
        </p:nvSpPr>
        <p:spPr>
          <a:xfrm>
            <a:off x="630950" y="5724615"/>
            <a:ext cx="9838525" cy="307777"/>
          </a:xfrm>
          <a:prstGeom prst="rect">
            <a:avLst/>
          </a:prstGeom>
          <a:noFill/>
        </p:spPr>
        <p:txBody>
          <a:bodyPr wrap="square" rtlCol="0">
            <a:spAutoFit/>
          </a:bodyPr>
          <a:lstStyle/>
          <a:p>
            <a:r>
              <a:rPr lang="en-GB" sz="1400" dirty="0">
                <a:solidFill>
                  <a:srgbClr val="414042"/>
                </a:solidFill>
              </a:rPr>
              <a:t>10 </a:t>
            </a:r>
            <a:r>
              <a:rPr lang="en-GB" sz="1400" dirty="0" err="1">
                <a:solidFill>
                  <a:srgbClr val="414042"/>
                </a:solidFill>
              </a:rPr>
              <a:t>Mton</a:t>
            </a:r>
            <a:r>
              <a:rPr lang="en-GB" sz="1400" dirty="0">
                <a:solidFill>
                  <a:srgbClr val="414042"/>
                </a:solidFill>
              </a:rPr>
              <a:t> H2 ambition in </a:t>
            </a:r>
            <a:r>
              <a:rPr lang="en-GB" sz="1400" dirty="0" err="1">
                <a:solidFill>
                  <a:srgbClr val="414042"/>
                </a:solidFill>
              </a:rPr>
              <a:t>RePowerEU</a:t>
            </a:r>
            <a:r>
              <a:rPr lang="en-GB" sz="1400" dirty="0">
                <a:solidFill>
                  <a:srgbClr val="414042"/>
                </a:solidFill>
              </a:rPr>
              <a:t> plan would need around 497 </a:t>
            </a:r>
            <a:r>
              <a:rPr lang="en-GB" sz="1400" dirty="0" err="1">
                <a:solidFill>
                  <a:srgbClr val="414042"/>
                </a:solidFill>
              </a:rPr>
              <a:t>TWh</a:t>
            </a:r>
            <a:r>
              <a:rPr lang="en-GB" sz="1400" dirty="0">
                <a:solidFill>
                  <a:srgbClr val="414042"/>
                </a:solidFill>
              </a:rPr>
              <a:t> electricity by 2030</a:t>
            </a:r>
            <a:endParaRPr lang="LID4096" sz="1400" dirty="0">
              <a:solidFill>
                <a:srgbClr val="414042"/>
              </a:solidFill>
            </a:endParaRPr>
          </a:p>
        </p:txBody>
      </p:sp>
      <p:sp>
        <p:nvSpPr>
          <p:cNvPr id="37" name="Arrow: Up 36">
            <a:extLst>
              <a:ext uri="{FF2B5EF4-FFF2-40B4-BE49-F238E27FC236}">
                <a16:creationId xmlns:a16="http://schemas.microsoft.com/office/drawing/2014/main" id="{36F7A7D5-4F05-19F9-0487-AD7CC17E4AD0}"/>
              </a:ext>
            </a:extLst>
          </p:cNvPr>
          <p:cNvSpPr/>
          <p:nvPr/>
        </p:nvSpPr>
        <p:spPr>
          <a:xfrm>
            <a:off x="9155686" y="1519515"/>
            <a:ext cx="672136" cy="1468927"/>
          </a:xfrm>
          <a:prstGeom prst="up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dirty="0"/>
          </a:p>
        </p:txBody>
      </p:sp>
      <p:sp>
        <p:nvSpPr>
          <p:cNvPr id="30" name="Slide Number Placeholder 5">
            <a:extLst>
              <a:ext uri="{FF2B5EF4-FFF2-40B4-BE49-F238E27FC236}">
                <a16:creationId xmlns:a16="http://schemas.microsoft.com/office/drawing/2014/main" id="{F32D2500-4C47-4F15-BC00-C168B1AC3ED3}"/>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38</a:t>
            </a:fld>
            <a:endParaRPr lang="en-BE"/>
          </a:p>
        </p:txBody>
      </p:sp>
    </p:spTree>
    <p:extLst>
      <p:ext uri="{BB962C8B-B14F-4D97-AF65-F5344CB8AC3E}">
        <p14:creationId xmlns:p14="http://schemas.microsoft.com/office/powerpoint/2010/main" val="1296292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1F31EC-1EF5-F931-268C-58135EB2C423}"/>
              </a:ext>
            </a:extLst>
          </p:cNvPr>
          <p:cNvSpPr>
            <a:spLocks noGrp="1"/>
          </p:cNvSpPr>
          <p:nvPr>
            <p:ph type="ctrTitle"/>
          </p:nvPr>
        </p:nvSpPr>
        <p:spPr/>
        <p:txBody>
          <a:bodyPr>
            <a:normAutofit fontScale="90000"/>
          </a:bodyPr>
          <a:lstStyle/>
          <a:p>
            <a:r>
              <a:rPr lang="en-BE" dirty="0">
                <a:solidFill>
                  <a:schemeClr val="accent3"/>
                </a:solidFill>
              </a:rPr>
              <a:t>4. </a:t>
            </a:r>
            <a:r>
              <a:rPr lang="en-GB" dirty="0">
                <a:solidFill>
                  <a:schemeClr val="accent3"/>
                </a:solidFill>
              </a:rPr>
              <a:t>Bottlenecks &amp; </a:t>
            </a:r>
            <a:r>
              <a:rPr lang="en-BE" dirty="0">
                <a:solidFill>
                  <a:schemeClr val="accent3"/>
                </a:solidFill>
              </a:rPr>
              <a:t>State of Play of Technology Costs </a:t>
            </a:r>
            <a:br>
              <a:rPr lang="en-GB" dirty="0"/>
            </a:br>
            <a:r>
              <a:rPr lang="en-GB" sz="1800" dirty="0">
                <a:solidFill>
                  <a:srgbClr val="414042"/>
                </a:solidFill>
                <a:latin typeface="Qanelas Medium"/>
              </a:rPr>
              <a:t>For accelerated electrification, many bottlenecks have to be overcome. </a:t>
            </a:r>
            <a:br>
              <a:rPr lang="en-BE" sz="1800" dirty="0">
                <a:solidFill>
                  <a:srgbClr val="414042"/>
                </a:solidFill>
                <a:latin typeface="Qanelas Medium"/>
              </a:rPr>
            </a:br>
            <a:r>
              <a:rPr lang="fr-BE" sz="1800" dirty="0">
                <a:solidFill>
                  <a:srgbClr val="414042"/>
                </a:solidFill>
                <a:latin typeface="Qanelas Medium"/>
              </a:rPr>
              <a:t>Of</a:t>
            </a:r>
            <a:r>
              <a:rPr lang="en-BE" sz="1800" dirty="0">
                <a:solidFill>
                  <a:srgbClr val="414042"/>
                </a:solidFill>
                <a:latin typeface="Qanelas Medium"/>
              </a:rPr>
              <a:t> concern, we are seeing </a:t>
            </a:r>
            <a:r>
              <a:rPr lang="en-GB" sz="1800" dirty="0">
                <a:solidFill>
                  <a:srgbClr val="414042"/>
                </a:solidFill>
                <a:latin typeface="Qanelas Medium"/>
              </a:rPr>
              <a:t> permitting delays, investment challenges and </a:t>
            </a:r>
            <a:r>
              <a:rPr lang="en-BE" sz="1800" dirty="0">
                <a:solidFill>
                  <a:srgbClr val="414042"/>
                </a:solidFill>
                <a:latin typeface="Qanelas Medium"/>
              </a:rPr>
              <a:t>major supply chain concerns for renewables. To reach our REPowerEU targets, these </a:t>
            </a:r>
            <a:r>
              <a:rPr lang="en-GB" sz="1800" dirty="0">
                <a:solidFill>
                  <a:srgbClr val="414042"/>
                </a:solidFill>
                <a:latin typeface="Qanelas Medium"/>
              </a:rPr>
              <a:t>bottlenecks must be overcome.</a:t>
            </a:r>
            <a:br>
              <a:rPr lang="en-BE" sz="1800" dirty="0">
                <a:solidFill>
                  <a:srgbClr val="414042"/>
                </a:solidFill>
                <a:latin typeface="Qanelas Medium"/>
              </a:rPr>
            </a:br>
            <a:r>
              <a:rPr lang="en-BE" sz="1800" dirty="0">
                <a:solidFill>
                  <a:srgbClr val="414042"/>
                </a:solidFill>
                <a:latin typeface="Qanelas Medium"/>
              </a:rPr>
              <a:t>Huge investments in distribution grids</a:t>
            </a:r>
            <a:r>
              <a:rPr lang="en-GB" sz="1800" dirty="0">
                <a:solidFill>
                  <a:srgbClr val="414042"/>
                </a:solidFill>
                <a:latin typeface="Qanelas Medium"/>
              </a:rPr>
              <a:t> and generation assets</a:t>
            </a:r>
            <a:r>
              <a:rPr lang="en-BE" sz="1800" dirty="0">
                <a:solidFill>
                  <a:srgbClr val="414042"/>
                </a:solidFill>
                <a:latin typeface="Qanelas Medium"/>
              </a:rPr>
              <a:t> are needed </a:t>
            </a:r>
            <a:br>
              <a:rPr lang="en-BE" sz="1800" i="1" dirty="0">
                <a:solidFill>
                  <a:srgbClr val="2C63FF"/>
                </a:solidFill>
                <a:latin typeface="Qanelas Medium"/>
              </a:rPr>
            </a:br>
            <a:br>
              <a:rPr lang="en-BE" sz="1800" i="1" dirty="0">
                <a:solidFill>
                  <a:srgbClr val="2C63FF"/>
                </a:solidFill>
                <a:latin typeface="Qanelas Medium"/>
              </a:rPr>
            </a:br>
            <a:br>
              <a:rPr lang="en-BE" sz="1800" i="1" dirty="0">
                <a:solidFill>
                  <a:srgbClr val="2C63FF"/>
                </a:solidFill>
                <a:latin typeface="Qanelas Medium"/>
              </a:rPr>
            </a:br>
            <a:endParaRPr lang="LID4096" dirty="0"/>
          </a:p>
        </p:txBody>
      </p:sp>
      <p:sp>
        <p:nvSpPr>
          <p:cNvPr id="3" name="Slide Number Placeholder 5">
            <a:extLst>
              <a:ext uri="{FF2B5EF4-FFF2-40B4-BE49-F238E27FC236}">
                <a16:creationId xmlns:a16="http://schemas.microsoft.com/office/drawing/2014/main" id="{7A01CEBE-F08A-4CA2-8182-BBF147425708}"/>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39</a:t>
            </a:fld>
            <a:endParaRPr lang="en-BE"/>
          </a:p>
        </p:txBody>
      </p:sp>
    </p:spTree>
    <p:extLst>
      <p:ext uri="{BB962C8B-B14F-4D97-AF65-F5344CB8AC3E}">
        <p14:creationId xmlns:p14="http://schemas.microsoft.com/office/powerpoint/2010/main" val="3722074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9918A-E91F-D24C-3AB8-5C70164E097C}"/>
              </a:ext>
            </a:extLst>
          </p:cNvPr>
          <p:cNvSpPr>
            <a:spLocks noGrp="1"/>
          </p:cNvSpPr>
          <p:nvPr>
            <p:ph type="title"/>
          </p:nvPr>
        </p:nvSpPr>
        <p:spPr>
          <a:xfrm>
            <a:off x="1423827" y="2676810"/>
            <a:ext cx="10515600" cy="1325563"/>
          </a:xfrm>
        </p:spPr>
        <p:txBody>
          <a:bodyPr/>
          <a:lstStyle/>
          <a:p>
            <a:r>
              <a:rPr lang="en-BE" dirty="0"/>
              <a:t>1. </a:t>
            </a:r>
            <a:r>
              <a:rPr lang="en-GB" dirty="0"/>
              <a:t>The year</a:t>
            </a:r>
            <a:r>
              <a:rPr lang="en-BE" dirty="0"/>
              <a:t> in a Nutshell </a:t>
            </a:r>
          </a:p>
        </p:txBody>
      </p:sp>
      <p:sp>
        <p:nvSpPr>
          <p:cNvPr id="4" name="Slide Number Placeholder 5">
            <a:extLst>
              <a:ext uri="{FF2B5EF4-FFF2-40B4-BE49-F238E27FC236}">
                <a16:creationId xmlns:a16="http://schemas.microsoft.com/office/drawing/2014/main" id="{887AE573-7A49-472F-92C6-7CE6B7365A34}"/>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4</a:t>
            </a:fld>
            <a:endParaRPr lang="en-BE"/>
          </a:p>
        </p:txBody>
      </p:sp>
    </p:spTree>
    <p:extLst>
      <p:ext uri="{BB962C8B-B14F-4D97-AF65-F5344CB8AC3E}">
        <p14:creationId xmlns:p14="http://schemas.microsoft.com/office/powerpoint/2010/main" val="8075276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a:extLst>
              <a:ext uri="{FF2B5EF4-FFF2-40B4-BE49-F238E27FC236}">
                <a16:creationId xmlns:a16="http://schemas.microsoft.com/office/drawing/2014/main" id="{3B18A699-855B-427C-BF7E-ADFF608FE995}"/>
              </a:ext>
            </a:extLst>
          </p:cNvPr>
          <p:cNvPicPr>
            <a:picLocks noGrp="1" noChangeAspect="1"/>
          </p:cNvPicPr>
          <p:nvPr>
            <p:ph idx="1"/>
          </p:nvPr>
        </p:nvPicPr>
        <p:blipFill>
          <a:blip r:embed="rId2"/>
          <a:stretch>
            <a:fillRect/>
          </a:stretch>
        </p:blipFill>
        <p:spPr>
          <a:xfrm>
            <a:off x="2278205" y="1394262"/>
            <a:ext cx="5411632" cy="4351338"/>
          </a:xfrm>
        </p:spPr>
      </p:pic>
      <p:sp>
        <p:nvSpPr>
          <p:cNvPr id="19" name="Title 18">
            <a:extLst>
              <a:ext uri="{FF2B5EF4-FFF2-40B4-BE49-F238E27FC236}">
                <a16:creationId xmlns:a16="http://schemas.microsoft.com/office/drawing/2014/main" id="{ABFE4E2E-65B4-4014-ACEE-C4376E55BD76}"/>
              </a:ext>
            </a:extLst>
          </p:cNvPr>
          <p:cNvSpPr>
            <a:spLocks noGrp="1"/>
          </p:cNvSpPr>
          <p:nvPr>
            <p:ph type="title"/>
          </p:nvPr>
        </p:nvSpPr>
        <p:spPr>
          <a:xfrm>
            <a:off x="341671" y="365126"/>
            <a:ext cx="11598692" cy="675217"/>
          </a:xfrm>
        </p:spPr>
        <p:txBody>
          <a:bodyPr>
            <a:normAutofit/>
          </a:bodyPr>
          <a:lstStyle/>
          <a:p>
            <a:r>
              <a:rPr lang="en-GB" sz="2400" dirty="0"/>
              <a:t>The EU has four-times more wind capacity in permitting than under construction</a:t>
            </a:r>
            <a:endParaRPr lang="LID4096" sz="2400" dirty="0"/>
          </a:p>
        </p:txBody>
      </p:sp>
      <p:sp>
        <p:nvSpPr>
          <p:cNvPr id="23" name="TextBox 22">
            <a:extLst>
              <a:ext uri="{FF2B5EF4-FFF2-40B4-BE49-F238E27FC236}">
                <a16:creationId xmlns:a16="http://schemas.microsoft.com/office/drawing/2014/main" id="{6BF8D5C7-B8D1-4884-B3B9-5D6521DE2F6C}"/>
              </a:ext>
            </a:extLst>
          </p:cNvPr>
          <p:cNvSpPr txBox="1"/>
          <p:nvPr/>
        </p:nvSpPr>
        <p:spPr>
          <a:xfrm>
            <a:off x="673741" y="6552769"/>
            <a:ext cx="934903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chemeClr val="accent1"/>
                </a:solidFill>
                <a:cs typeface="Arial" panose="020B0604020202020204" pitchFamily="34" charset="0"/>
                <a:hlinkClick r:id="rId3">
                  <a:extLst>
                    <a:ext uri="{A12FA001-AC4F-418D-AE19-62706E023703}">
                      <ahyp:hlinkClr xmlns:ahyp="http://schemas.microsoft.com/office/drawing/2018/hyperlinkcolor" val="tx"/>
                    </a:ext>
                  </a:extLst>
                </a:hlinkClick>
              </a:rPr>
              <a:t>Energy monitor based on global data</a:t>
            </a:r>
            <a:r>
              <a:rPr lang="en-GB" sz="1200" dirty="0">
                <a:solidFill>
                  <a:srgbClr val="414042"/>
                </a:solidFill>
                <a:cs typeface="Arial" panose="020B0604020202020204" pitchFamily="34" charset="0"/>
              </a:rPr>
              <a:t>,, Global Wind Energy Council, Solar Power Europe for other data</a:t>
            </a:r>
            <a:endParaRPr lang="en-BE" sz="1200" dirty="0">
              <a:solidFill>
                <a:srgbClr val="414042"/>
              </a:solidFill>
              <a:cs typeface="Arial" panose="020B0604020202020204" pitchFamily="34" charset="0"/>
            </a:endParaRPr>
          </a:p>
        </p:txBody>
      </p:sp>
      <p:sp>
        <p:nvSpPr>
          <p:cNvPr id="3" name="Slide Number Placeholder 2">
            <a:extLst>
              <a:ext uri="{FF2B5EF4-FFF2-40B4-BE49-F238E27FC236}">
                <a16:creationId xmlns:a16="http://schemas.microsoft.com/office/drawing/2014/main" id="{C272F352-28E8-4AF5-8711-843338745F0A}"/>
              </a:ext>
            </a:extLst>
          </p:cNvPr>
          <p:cNvSpPr>
            <a:spLocks noGrp="1"/>
          </p:cNvSpPr>
          <p:nvPr>
            <p:ph type="sldNum" sz="quarter" idx="4"/>
          </p:nvPr>
        </p:nvSpPr>
        <p:spPr/>
        <p:txBody>
          <a:bodyPr/>
          <a:lstStyle/>
          <a:p>
            <a:fld id="{44EFA621-F6A9-4475-967F-39ACD74EDAC6}" type="slidenum">
              <a:rPr lang="en-BE" smtClean="0"/>
              <a:pPr/>
              <a:t>40</a:t>
            </a:fld>
            <a:endParaRPr lang="en-BE"/>
          </a:p>
        </p:txBody>
      </p:sp>
      <p:sp>
        <p:nvSpPr>
          <p:cNvPr id="8" name="TextBox 7">
            <a:extLst>
              <a:ext uri="{FF2B5EF4-FFF2-40B4-BE49-F238E27FC236}">
                <a16:creationId xmlns:a16="http://schemas.microsoft.com/office/drawing/2014/main" id="{50D3BE4A-E363-5644-F083-24F6E0C29581}"/>
              </a:ext>
            </a:extLst>
          </p:cNvPr>
          <p:cNvSpPr txBox="1"/>
          <p:nvPr/>
        </p:nvSpPr>
        <p:spPr>
          <a:xfrm>
            <a:off x="7960929" y="2413337"/>
            <a:ext cx="2787210" cy="1815882"/>
          </a:xfrm>
          <a:prstGeom prst="rect">
            <a:avLst/>
          </a:prstGeom>
          <a:noFill/>
        </p:spPr>
        <p:txBody>
          <a:bodyPr wrap="square" rtlCol="0">
            <a:spAutoFit/>
          </a:bodyPr>
          <a:lstStyle/>
          <a:p>
            <a:r>
              <a:rPr lang="en-GB" sz="1600" dirty="0">
                <a:solidFill>
                  <a:srgbClr val="414042"/>
                </a:solidFill>
              </a:rPr>
              <a:t>Permitting can sometimes take 8 years while construction usually takes around 2. The average permitting time for wind and solar projects in the EU is 4-5 years</a:t>
            </a:r>
            <a:endParaRPr lang="LID4096" sz="1600" dirty="0">
              <a:solidFill>
                <a:srgbClr val="414042"/>
              </a:solidFill>
            </a:endParaRPr>
          </a:p>
        </p:txBody>
      </p:sp>
    </p:spTree>
    <p:extLst>
      <p:ext uri="{BB962C8B-B14F-4D97-AF65-F5344CB8AC3E}">
        <p14:creationId xmlns:p14="http://schemas.microsoft.com/office/powerpoint/2010/main" val="31484130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E9615A-43E0-4D77-91B7-A87407F41F0C}"/>
              </a:ext>
            </a:extLst>
          </p:cNvPr>
          <p:cNvSpPr>
            <a:spLocks noGrp="1"/>
          </p:cNvSpPr>
          <p:nvPr>
            <p:ph type="title"/>
          </p:nvPr>
        </p:nvSpPr>
        <p:spPr>
          <a:xfrm>
            <a:off x="838200" y="365126"/>
            <a:ext cx="10515600" cy="868252"/>
          </a:xfrm>
        </p:spPr>
        <p:txBody>
          <a:bodyPr>
            <a:normAutofit/>
          </a:bodyPr>
          <a:lstStyle/>
          <a:p>
            <a:r>
              <a:rPr lang="en-GB" sz="2400" dirty="0"/>
              <a:t>Permitting issue is universal but EU is the laggard</a:t>
            </a:r>
            <a:endParaRPr lang="LID4096" sz="2400" dirty="0"/>
          </a:p>
        </p:txBody>
      </p:sp>
      <p:pic>
        <p:nvPicPr>
          <p:cNvPr id="7" name="Content Placeholder 15">
            <a:extLst>
              <a:ext uri="{FF2B5EF4-FFF2-40B4-BE49-F238E27FC236}">
                <a16:creationId xmlns:a16="http://schemas.microsoft.com/office/drawing/2014/main" id="{C116E8E5-50FD-44B2-A889-D7F406E4D627}"/>
              </a:ext>
            </a:extLst>
          </p:cNvPr>
          <p:cNvPicPr>
            <a:picLocks noGrp="1" noChangeAspect="1"/>
          </p:cNvPicPr>
          <p:nvPr>
            <p:ph idx="1"/>
          </p:nvPr>
        </p:nvPicPr>
        <p:blipFill>
          <a:blip r:embed="rId2"/>
          <a:stretch>
            <a:fillRect/>
          </a:stretch>
        </p:blipFill>
        <p:spPr>
          <a:xfrm>
            <a:off x="2022659" y="1721796"/>
            <a:ext cx="7744906" cy="2333951"/>
          </a:xfrm>
        </p:spPr>
      </p:pic>
      <p:sp>
        <p:nvSpPr>
          <p:cNvPr id="8" name="TextBox 7">
            <a:extLst>
              <a:ext uri="{FF2B5EF4-FFF2-40B4-BE49-F238E27FC236}">
                <a16:creationId xmlns:a16="http://schemas.microsoft.com/office/drawing/2014/main" id="{58DC0271-5454-479C-90C7-3BCE48ADDCE6}"/>
              </a:ext>
            </a:extLst>
          </p:cNvPr>
          <p:cNvSpPr txBox="1"/>
          <p:nvPr/>
        </p:nvSpPr>
        <p:spPr>
          <a:xfrm>
            <a:off x="1236318" y="4544614"/>
            <a:ext cx="10204315" cy="307777"/>
          </a:xfrm>
          <a:prstGeom prst="rect">
            <a:avLst/>
          </a:prstGeom>
          <a:noFill/>
        </p:spPr>
        <p:txBody>
          <a:bodyPr wrap="square" rtlCol="0">
            <a:spAutoFit/>
          </a:bodyPr>
          <a:lstStyle/>
          <a:p>
            <a:r>
              <a:rPr lang="en-GB" sz="1400" dirty="0">
                <a:solidFill>
                  <a:srgbClr val="414042"/>
                </a:solidFill>
              </a:rPr>
              <a:t>Permitting is a universal issue but EU’s wind pipeline (81 %)  is struck in permitting than in the US , China and India</a:t>
            </a:r>
            <a:endParaRPr lang="LID4096" sz="1400" dirty="0">
              <a:solidFill>
                <a:srgbClr val="414042"/>
              </a:solidFill>
            </a:endParaRPr>
          </a:p>
        </p:txBody>
      </p:sp>
      <p:sp>
        <p:nvSpPr>
          <p:cNvPr id="9" name="TextBox 8">
            <a:extLst>
              <a:ext uri="{FF2B5EF4-FFF2-40B4-BE49-F238E27FC236}">
                <a16:creationId xmlns:a16="http://schemas.microsoft.com/office/drawing/2014/main" id="{2E011267-D1B3-4A0A-B6D6-231AF098878F}"/>
              </a:ext>
            </a:extLst>
          </p:cNvPr>
          <p:cNvSpPr txBox="1"/>
          <p:nvPr/>
        </p:nvSpPr>
        <p:spPr>
          <a:xfrm>
            <a:off x="609946" y="6552769"/>
            <a:ext cx="934903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chemeClr val="accent1"/>
                </a:solidFill>
                <a:cs typeface="Arial" panose="020B0604020202020204" pitchFamily="34" charset="0"/>
                <a:hlinkClick r:id="rId3">
                  <a:extLst>
                    <a:ext uri="{A12FA001-AC4F-418D-AE19-62706E023703}">
                      <ahyp:hlinkClr xmlns:ahyp="http://schemas.microsoft.com/office/drawing/2018/hyperlinkcolor" val="tx"/>
                    </a:ext>
                  </a:extLst>
                </a:hlinkClick>
              </a:rPr>
              <a:t>Energy monitor based on global data</a:t>
            </a:r>
            <a:endParaRPr lang="en-BE" sz="1200" dirty="0">
              <a:solidFill>
                <a:schemeClr val="accent1"/>
              </a:solidFill>
              <a:cs typeface="Arial" panose="020B0604020202020204" pitchFamily="34" charset="0"/>
            </a:endParaRPr>
          </a:p>
        </p:txBody>
      </p:sp>
      <p:sp>
        <p:nvSpPr>
          <p:cNvPr id="2" name="Slide Number Placeholder 1">
            <a:extLst>
              <a:ext uri="{FF2B5EF4-FFF2-40B4-BE49-F238E27FC236}">
                <a16:creationId xmlns:a16="http://schemas.microsoft.com/office/drawing/2014/main" id="{7035AA39-8D74-48A8-9DEA-7CB761759FCE}"/>
              </a:ext>
            </a:extLst>
          </p:cNvPr>
          <p:cNvSpPr>
            <a:spLocks noGrp="1"/>
          </p:cNvSpPr>
          <p:nvPr>
            <p:ph type="sldNum" sz="quarter" idx="4"/>
          </p:nvPr>
        </p:nvSpPr>
        <p:spPr/>
        <p:txBody>
          <a:bodyPr/>
          <a:lstStyle/>
          <a:p>
            <a:fld id="{44EFA621-F6A9-4475-967F-39ACD74EDAC6}" type="slidenum">
              <a:rPr lang="en-BE" smtClean="0"/>
              <a:pPr/>
              <a:t>41</a:t>
            </a:fld>
            <a:endParaRPr lang="en-BE"/>
          </a:p>
        </p:txBody>
      </p:sp>
    </p:spTree>
    <p:extLst>
      <p:ext uri="{BB962C8B-B14F-4D97-AF65-F5344CB8AC3E}">
        <p14:creationId xmlns:p14="http://schemas.microsoft.com/office/powerpoint/2010/main" val="41945443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A7D7B4-166A-4EE9-B06E-77A7C1216568}"/>
              </a:ext>
            </a:extLst>
          </p:cNvPr>
          <p:cNvSpPr>
            <a:spLocks noGrp="1"/>
          </p:cNvSpPr>
          <p:nvPr>
            <p:ph type="title"/>
          </p:nvPr>
        </p:nvSpPr>
        <p:spPr>
          <a:xfrm>
            <a:off x="838200" y="365125"/>
            <a:ext cx="10515600" cy="997659"/>
          </a:xfrm>
        </p:spPr>
        <p:txBody>
          <a:bodyPr>
            <a:normAutofit/>
          </a:bodyPr>
          <a:lstStyle/>
          <a:p>
            <a:r>
              <a:rPr lang="en-GB" sz="2400" dirty="0"/>
              <a:t>Investments in distribution grids increased but much more needed</a:t>
            </a:r>
            <a:endParaRPr lang="LID4096" sz="2400" dirty="0"/>
          </a:p>
        </p:txBody>
      </p:sp>
      <p:sp>
        <p:nvSpPr>
          <p:cNvPr id="6" name="TextBox 5">
            <a:extLst>
              <a:ext uri="{FF2B5EF4-FFF2-40B4-BE49-F238E27FC236}">
                <a16:creationId xmlns:a16="http://schemas.microsoft.com/office/drawing/2014/main" id="{7E8B3844-8CC2-4E25-B95B-CB94EFE4E64B}"/>
              </a:ext>
            </a:extLst>
          </p:cNvPr>
          <p:cNvSpPr txBox="1"/>
          <p:nvPr/>
        </p:nvSpPr>
        <p:spPr>
          <a:xfrm>
            <a:off x="624634" y="6396335"/>
            <a:ext cx="9821676" cy="461665"/>
          </a:xfrm>
          <a:prstGeom prst="rect">
            <a:avLst/>
          </a:prstGeom>
          <a:noFill/>
        </p:spPr>
        <p:txBody>
          <a:bodyPr wrap="square" rtlCol="0">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Historic figures estimated based on data from IEA WEO 2022 and email correspondence with IEA, 2021-30 data from </a:t>
            </a:r>
            <a:r>
              <a:rPr lang="en-GB" sz="1200" dirty="0" err="1">
                <a:solidFill>
                  <a:srgbClr val="414042"/>
                </a:solidFill>
                <a:cs typeface="Arial" panose="020B0604020202020204" pitchFamily="34" charset="0"/>
              </a:rPr>
              <a:t>Eurelectric’s</a:t>
            </a:r>
            <a:r>
              <a:rPr lang="en-GB" sz="1200" dirty="0">
                <a:solidFill>
                  <a:srgbClr val="414042"/>
                </a:solidFill>
                <a:cs typeface="Arial" panose="020B0604020202020204" pitchFamily="34" charset="0"/>
              </a:rPr>
              <a:t> connecting the dot study, 2031-50 data from EC’s 2030 climate target impact assessment</a:t>
            </a:r>
            <a:endParaRPr lang="en-BE" sz="1200" dirty="0">
              <a:solidFill>
                <a:srgbClr val="414042"/>
              </a:solidFill>
              <a:cs typeface="Arial" panose="020B0604020202020204" pitchFamily="34" charset="0"/>
            </a:endParaRPr>
          </a:p>
        </p:txBody>
      </p:sp>
      <p:sp>
        <p:nvSpPr>
          <p:cNvPr id="2" name="Slide Number Placeholder 1">
            <a:extLst>
              <a:ext uri="{FF2B5EF4-FFF2-40B4-BE49-F238E27FC236}">
                <a16:creationId xmlns:a16="http://schemas.microsoft.com/office/drawing/2014/main" id="{3971F600-52BD-41F3-A806-C2164D0AA009}"/>
              </a:ext>
            </a:extLst>
          </p:cNvPr>
          <p:cNvSpPr>
            <a:spLocks noGrp="1"/>
          </p:cNvSpPr>
          <p:nvPr>
            <p:ph type="sldNum" sz="quarter" idx="4"/>
          </p:nvPr>
        </p:nvSpPr>
        <p:spPr/>
        <p:txBody>
          <a:bodyPr/>
          <a:lstStyle/>
          <a:p>
            <a:fld id="{3441A166-B29E-4E51-9043-0D244441FE17}" type="slidenum">
              <a:rPr lang="en-BE" smtClean="0"/>
              <a:pPr/>
              <a:t>42</a:t>
            </a:fld>
            <a:endParaRPr lang="en-BE"/>
          </a:p>
        </p:txBody>
      </p:sp>
      <p:sp>
        <p:nvSpPr>
          <p:cNvPr id="8" name="TextBox 7">
            <a:extLst>
              <a:ext uri="{FF2B5EF4-FFF2-40B4-BE49-F238E27FC236}">
                <a16:creationId xmlns:a16="http://schemas.microsoft.com/office/drawing/2014/main" id="{323C0B50-C3D4-0FCE-5D76-FA8C8BEC5BA4}"/>
              </a:ext>
            </a:extLst>
          </p:cNvPr>
          <p:cNvSpPr txBox="1"/>
          <p:nvPr/>
        </p:nvSpPr>
        <p:spPr>
          <a:xfrm>
            <a:off x="1057563" y="5562681"/>
            <a:ext cx="9402618" cy="830997"/>
          </a:xfrm>
          <a:prstGeom prst="rect">
            <a:avLst/>
          </a:prstGeom>
          <a:noFill/>
        </p:spPr>
        <p:txBody>
          <a:bodyPr wrap="square">
            <a:spAutoFit/>
          </a:bodyPr>
          <a:lstStyle/>
          <a:p>
            <a:r>
              <a:rPr lang="en-GB" sz="1200" dirty="0">
                <a:solidFill>
                  <a:srgbClr val="414042"/>
                </a:solidFill>
              </a:rPr>
              <a:t>Distribution grid infrastructure is a key pillar for EU’s decarbonisation. 70 % of the renewables installed by 2030 will be connected to the distribution grids that translates into huge investment requirements. Annual investment that was achieved in 2021 must grow by more than 22 % in the coming years to achieve the 2030 targets. </a:t>
            </a:r>
            <a:r>
              <a:rPr lang="en-GB" sz="1200" dirty="0" err="1">
                <a:solidFill>
                  <a:srgbClr val="414042"/>
                </a:solidFill>
              </a:rPr>
              <a:t>RePowerEU</a:t>
            </a:r>
            <a:r>
              <a:rPr lang="en-GB" sz="1200" dirty="0">
                <a:solidFill>
                  <a:srgbClr val="414042"/>
                </a:solidFill>
              </a:rPr>
              <a:t> plan would raise the projected investment figures presented here further</a:t>
            </a:r>
            <a:endParaRPr lang="en-GB" sz="1200" dirty="0">
              <a:solidFill>
                <a:srgbClr val="414042"/>
              </a:solidFill>
              <a:effectLst/>
            </a:endParaRPr>
          </a:p>
        </p:txBody>
      </p:sp>
      <p:graphicFrame>
        <p:nvGraphicFramePr>
          <p:cNvPr id="9" name="Content Placeholder 8">
            <a:extLst>
              <a:ext uri="{FF2B5EF4-FFF2-40B4-BE49-F238E27FC236}">
                <a16:creationId xmlns:a16="http://schemas.microsoft.com/office/drawing/2014/main" id="{118368E8-0867-F045-9564-7847B6D38579}"/>
              </a:ext>
            </a:extLst>
          </p:cNvPr>
          <p:cNvGraphicFramePr>
            <a:graphicFrameLocks noGrp="1"/>
          </p:cNvGraphicFramePr>
          <p:nvPr>
            <p:ph idx="1"/>
          </p:nvPr>
        </p:nvGraphicFramePr>
        <p:xfrm>
          <a:off x="1173019" y="1519369"/>
          <a:ext cx="8724906" cy="38867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5018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3B2769-FAD7-41C7-B07E-325B7DDE8F05}"/>
              </a:ext>
            </a:extLst>
          </p:cNvPr>
          <p:cNvSpPr>
            <a:spLocks noGrp="1"/>
          </p:cNvSpPr>
          <p:nvPr>
            <p:ph type="title"/>
          </p:nvPr>
        </p:nvSpPr>
        <p:spPr/>
        <p:txBody>
          <a:bodyPr>
            <a:normAutofit/>
          </a:bodyPr>
          <a:lstStyle/>
          <a:p>
            <a:r>
              <a:rPr lang="en-GB" sz="2400" dirty="0"/>
              <a:t>Investments in power generation increased but much more needed</a:t>
            </a:r>
            <a:endParaRPr lang="LID4096" sz="2400" dirty="0"/>
          </a:p>
        </p:txBody>
      </p:sp>
      <p:sp>
        <p:nvSpPr>
          <p:cNvPr id="6" name="TextBox 5">
            <a:extLst>
              <a:ext uri="{FF2B5EF4-FFF2-40B4-BE49-F238E27FC236}">
                <a16:creationId xmlns:a16="http://schemas.microsoft.com/office/drawing/2014/main" id="{30984941-8746-4CB8-83F7-359D995BD70D}"/>
              </a:ext>
            </a:extLst>
          </p:cNvPr>
          <p:cNvSpPr txBox="1"/>
          <p:nvPr/>
        </p:nvSpPr>
        <p:spPr>
          <a:xfrm>
            <a:off x="838200" y="6435247"/>
            <a:ext cx="9349033" cy="461665"/>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Historic figures estimated based on data from IEA WEO 2022 and email correspondence with IEA, 2031-45 data from EC’s 2030 climate target impact assessment</a:t>
            </a:r>
            <a:endParaRPr lang="en-BE" sz="1200" dirty="0">
              <a:solidFill>
                <a:srgbClr val="414042"/>
              </a:solidFill>
              <a:cs typeface="Arial" panose="020B0604020202020204" pitchFamily="34" charset="0"/>
            </a:endParaRPr>
          </a:p>
        </p:txBody>
      </p:sp>
      <p:sp>
        <p:nvSpPr>
          <p:cNvPr id="2" name="Slide Number Placeholder 1">
            <a:extLst>
              <a:ext uri="{FF2B5EF4-FFF2-40B4-BE49-F238E27FC236}">
                <a16:creationId xmlns:a16="http://schemas.microsoft.com/office/drawing/2014/main" id="{524C77B1-39CD-454F-A9D2-1B89E2AC99D9}"/>
              </a:ext>
            </a:extLst>
          </p:cNvPr>
          <p:cNvSpPr>
            <a:spLocks noGrp="1"/>
          </p:cNvSpPr>
          <p:nvPr>
            <p:ph type="sldNum" sz="quarter" idx="4"/>
          </p:nvPr>
        </p:nvSpPr>
        <p:spPr>
          <a:xfrm>
            <a:off x="408709" y="6320902"/>
            <a:ext cx="2743200" cy="365125"/>
          </a:xfrm>
        </p:spPr>
        <p:txBody>
          <a:bodyPr/>
          <a:lstStyle/>
          <a:p>
            <a:fld id="{3441A166-B29E-4E51-9043-0D244441FE17}" type="slidenum">
              <a:rPr lang="en-BE" smtClean="0"/>
              <a:pPr/>
              <a:t>43</a:t>
            </a:fld>
            <a:endParaRPr lang="en-BE" dirty="0"/>
          </a:p>
        </p:txBody>
      </p:sp>
      <p:sp>
        <p:nvSpPr>
          <p:cNvPr id="8" name="TextBox 7">
            <a:extLst>
              <a:ext uri="{FF2B5EF4-FFF2-40B4-BE49-F238E27FC236}">
                <a16:creationId xmlns:a16="http://schemas.microsoft.com/office/drawing/2014/main" id="{EFDDDB88-6042-003D-2CD9-BAF5F35BA83A}"/>
              </a:ext>
            </a:extLst>
          </p:cNvPr>
          <p:cNvSpPr txBox="1"/>
          <p:nvPr/>
        </p:nvSpPr>
        <p:spPr>
          <a:xfrm>
            <a:off x="1057563" y="5562681"/>
            <a:ext cx="9402618" cy="646331"/>
          </a:xfrm>
          <a:prstGeom prst="rect">
            <a:avLst/>
          </a:prstGeom>
          <a:noFill/>
        </p:spPr>
        <p:txBody>
          <a:bodyPr wrap="square">
            <a:spAutoFit/>
          </a:bodyPr>
          <a:lstStyle/>
          <a:p>
            <a:r>
              <a:rPr lang="en-GB" sz="1200" dirty="0">
                <a:solidFill>
                  <a:srgbClr val="414042"/>
                </a:solidFill>
              </a:rPr>
              <a:t>Investments in power generation grew during 2020-21. However, the average investment should grow further by 31 % to reach the average investments required for 2021-45 period according the EC’s 2030 Climate Target Plan Impact Assessment Projections. This will be even more when </a:t>
            </a:r>
            <a:r>
              <a:rPr lang="en-GB" sz="1200" dirty="0" err="1">
                <a:solidFill>
                  <a:srgbClr val="414042"/>
                </a:solidFill>
              </a:rPr>
              <a:t>RePowerEU</a:t>
            </a:r>
            <a:r>
              <a:rPr lang="en-GB" sz="1200" dirty="0">
                <a:solidFill>
                  <a:srgbClr val="414042"/>
                </a:solidFill>
              </a:rPr>
              <a:t> plans are taken into account</a:t>
            </a:r>
            <a:endParaRPr lang="en-GB" sz="1200" dirty="0">
              <a:solidFill>
                <a:srgbClr val="414042"/>
              </a:solidFill>
              <a:effectLst/>
            </a:endParaRPr>
          </a:p>
        </p:txBody>
      </p:sp>
      <p:graphicFrame>
        <p:nvGraphicFramePr>
          <p:cNvPr id="10" name="Content Placeholder 9">
            <a:extLst>
              <a:ext uri="{FF2B5EF4-FFF2-40B4-BE49-F238E27FC236}">
                <a16:creationId xmlns:a16="http://schemas.microsoft.com/office/drawing/2014/main" id="{447ABA59-E7F6-6CF2-AA79-F96FC3F88CC8}"/>
              </a:ext>
            </a:extLst>
          </p:cNvPr>
          <p:cNvGraphicFramePr>
            <a:graphicFrameLocks noGrp="1"/>
          </p:cNvGraphicFramePr>
          <p:nvPr>
            <p:ph idx="1"/>
          </p:nvPr>
        </p:nvGraphicFramePr>
        <p:xfrm>
          <a:off x="1147605" y="1737314"/>
          <a:ext cx="9896789" cy="36251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292437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FB8773-E9DA-18DD-18C8-C4B19C5F66AF}"/>
              </a:ext>
            </a:extLst>
          </p:cNvPr>
          <p:cNvSpPr>
            <a:spLocks noGrp="1"/>
          </p:cNvSpPr>
          <p:nvPr>
            <p:ph type="title"/>
          </p:nvPr>
        </p:nvSpPr>
        <p:spPr>
          <a:xfrm>
            <a:off x="838200" y="365125"/>
            <a:ext cx="10515600" cy="698131"/>
          </a:xfrm>
        </p:spPr>
        <p:txBody>
          <a:bodyPr>
            <a:normAutofit/>
          </a:bodyPr>
          <a:lstStyle/>
          <a:p>
            <a:r>
              <a:rPr lang="en-GB" sz="2400" dirty="0"/>
              <a:t>Excess taxes &amp; levies</a:t>
            </a:r>
            <a:endParaRPr lang="LID4096" sz="2400" dirty="0"/>
          </a:p>
        </p:txBody>
      </p:sp>
      <p:graphicFrame>
        <p:nvGraphicFramePr>
          <p:cNvPr id="5" name="Content Placeholder 4">
            <a:extLst>
              <a:ext uri="{FF2B5EF4-FFF2-40B4-BE49-F238E27FC236}">
                <a16:creationId xmlns:a16="http://schemas.microsoft.com/office/drawing/2014/main" id="{10E63EB8-32B9-74A1-BF31-59591363D855}"/>
              </a:ext>
            </a:extLst>
          </p:cNvPr>
          <p:cNvGraphicFramePr>
            <a:graphicFrameLocks noGrp="1"/>
          </p:cNvGraphicFramePr>
          <p:nvPr>
            <p:ph sz="half" idx="1"/>
            <p:extLst>
              <p:ext uri="{D42A27DB-BD31-4B8C-83A1-F6EECF244321}">
                <p14:modId xmlns:p14="http://schemas.microsoft.com/office/powerpoint/2010/main" val="415179795"/>
              </p:ext>
            </p:extLst>
          </p:nvPr>
        </p:nvGraphicFramePr>
        <p:xfrm>
          <a:off x="721242" y="1421858"/>
          <a:ext cx="5181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6" name="Content Placeholder 5">
            <a:extLst>
              <a:ext uri="{FF2B5EF4-FFF2-40B4-BE49-F238E27FC236}">
                <a16:creationId xmlns:a16="http://schemas.microsoft.com/office/drawing/2014/main" id="{DA7CAF5A-13BB-D1A6-D5DD-48E5040523C4}"/>
              </a:ext>
            </a:extLst>
          </p:cNvPr>
          <p:cNvSpPr>
            <a:spLocks noGrp="1"/>
          </p:cNvSpPr>
          <p:nvPr>
            <p:ph sz="half" idx="2"/>
          </p:nvPr>
        </p:nvSpPr>
        <p:spPr>
          <a:xfrm>
            <a:off x="6172200" y="1825625"/>
            <a:ext cx="5181600" cy="2618784"/>
          </a:xfrm>
        </p:spPr>
        <p:txBody>
          <a:bodyPr>
            <a:normAutofit/>
          </a:bodyPr>
          <a:lstStyle/>
          <a:p>
            <a:r>
              <a:rPr lang="en-GB" sz="1600" dirty="0"/>
              <a:t>Taxes and levies burden European households seeking to electrify and decarbonise their final consumption</a:t>
            </a:r>
          </a:p>
          <a:p>
            <a:pPr marL="0" indent="0">
              <a:buNone/>
            </a:pPr>
            <a:endParaRPr lang="en-GB" sz="1600" dirty="0">
              <a:solidFill>
                <a:srgbClr val="414042"/>
              </a:solidFill>
            </a:endParaRPr>
          </a:p>
          <a:p>
            <a:r>
              <a:rPr lang="en-GB" sz="1600" dirty="0">
                <a:solidFill>
                  <a:srgbClr val="414042"/>
                </a:solidFill>
              </a:rPr>
              <a:t>Lessening the burden on electricity prices would enable more market incentives for electrification-based decarbonisation solutions</a:t>
            </a:r>
          </a:p>
        </p:txBody>
      </p:sp>
      <p:sp>
        <p:nvSpPr>
          <p:cNvPr id="7" name="TextBox 6">
            <a:extLst>
              <a:ext uri="{FF2B5EF4-FFF2-40B4-BE49-F238E27FC236}">
                <a16:creationId xmlns:a16="http://schemas.microsoft.com/office/drawing/2014/main" id="{E1E4ADCD-DE3D-CA42-503B-4C2F2EE54BEE}"/>
              </a:ext>
            </a:extLst>
          </p:cNvPr>
          <p:cNvSpPr txBox="1"/>
          <p:nvPr/>
        </p:nvSpPr>
        <p:spPr>
          <a:xfrm>
            <a:off x="721242" y="6253971"/>
            <a:ext cx="9349033" cy="646331"/>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Eurostat (nrg_pc_204)</a:t>
            </a:r>
          </a:p>
          <a:p>
            <a:r>
              <a:rPr lang="en-GB" sz="1200" dirty="0">
                <a:solidFill>
                  <a:srgbClr val="414042"/>
                </a:solidFill>
                <a:cs typeface="Arial" panose="020B0604020202020204" pitchFamily="34" charset="0"/>
              </a:rPr>
              <a:t>Note: Due to recent energy price rise, this composition might have changed. 2021 data only provided since Eurostat was available only for 2021</a:t>
            </a:r>
            <a:endParaRPr lang="en-BE" sz="1200" dirty="0">
              <a:solidFill>
                <a:srgbClr val="414042"/>
              </a:solidFill>
              <a:cs typeface="Arial" panose="020B0604020202020204" pitchFamily="34" charset="0"/>
            </a:endParaRPr>
          </a:p>
        </p:txBody>
      </p:sp>
      <p:sp>
        <p:nvSpPr>
          <p:cNvPr id="2" name="Slide Number Placeholder 1">
            <a:extLst>
              <a:ext uri="{FF2B5EF4-FFF2-40B4-BE49-F238E27FC236}">
                <a16:creationId xmlns:a16="http://schemas.microsoft.com/office/drawing/2014/main" id="{916AAA3A-D0F4-4A36-B2D4-DA9C71DBCE9E}"/>
              </a:ext>
            </a:extLst>
          </p:cNvPr>
          <p:cNvSpPr>
            <a:spLocks noGrp="1"/>
          </p:cNvSpPr>
          <p:nvPr>
            <p:ph type="sldNum" sz="quarter" idx="4"/>
          </p:nvPr>
        </p:nvSpPr>
        <p:spPr/>
        <p:txBody>
          <a:bodyPr/>
          <a:lstStyle/>
          <a:p>
            <a:fld id="{44EFA621-F6A9-4475-967F-39ACD74EDAC6}" type="slidenum">
              <a:rPr lang="en-BE" smtClean="0"/>
              <a:pPr/>
              <a:t>44</a:t>
            </a:fld>
            <a:endParaRPr lang="en-BE"/>
          </a:p>
        </p:txBody>
      </p:sp>
    </p:spTree>
    <p:extLst>
      <p:ext uri="{BB962C8B-B14F-4D97-AF65-F5344CB8AC3E}">
        <p14:creationId xmlns:p14="http://schemas.microsoft.com/office/powerpoint/2010/main" val="5844932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C12820-6D8B-96A2-F787-7B90F4052D37}"/>
              </a:ext>
            </a:extLst>
          </p:cNvPr>
          <p:cNvSpPr>
            <a:spLocks noGrp="1"/>
          </p:cNvSpPr>
          <p:nvPr>
            <p:ph type="title"/>
          </p:nvPr>
        </p:nvSpPr>
        <p:spPr>
          <a:xfrm>
            <a:off x="838200" y="365126"/>
            <a:ext cx="10515600" cy="687498"/>
          </a:xfrm>
        </p:spPr>
        <p:txBody>
          <a:bodyPr>
            <a:normAutofit/>
          </a:bodyPr>
          <a:lstStyle/>
          <a:p>
            <a:r>
              <a:rPr lang="en-GB" sz="2400" dirty="0"/>
              <a:t>Negative electricity prices shows the need for flexibility</a:t>
            </a:r>
            <a:endParaRPr lang="LID4096" sz="2400" dirty="0"/>
          </a:p>
        </p:txBody>
      </p:sp>
      <p:sp>
        <p:nvSpPr>
          <p:cNvPr id="5" name="TextBox 4">
            <a:extLst>
              <a:ext uri="{FF2B5EF4-FFF2-40B4-BE49-F238E27FC236}">
                <a16:creationId xmlns:a16="http://schemas.microsoft.com/office/drawing/2014/main" id="{3D3A1851-4EFF-C980-E293-AF89EC2A03E2}"/>
              </a:ext>
            </a:extLst>
          </p:cNvPr>
          <p:cNvSpPr txBox="1"/>
          <p:nvPr/>
        </p:nvSpPr>
        <p:spPr>
          <a:xfrm>
            <a:off x="1162755" y="4734966"/>
            <a:ext cx="9866489" cy="1015663"/>
          </a:xfrm>
          <a:prstGeom prst="rect">
            <a:avLst/>
          </a:prstGeom>
          <a:noFill/>
        </p:spPr>
        <p:txBody>
          <a:bodyPr wrap="square" rtlCol="0">
            <a:spAutoFit/>
          </a:bodyPr>
          <a:lstStyle/>
          <a:p>
            <a:r>
              <a:rPr lang="en-GB" sz="1200" dirty="0">
                <a:solidFill>
                  <a:srgbClr val="414042"/>
                </a:solidFill>
              </a:rPr>
              <a:t>Occurrence of negative day ahead electricity prices will increase as RE penetration increases without sufficient storage and flexible resources. Badly designed incentive schemes can also cause negative prices. In 2021, the occurrence decreased compared to the special year 2020 where there was a low demand and high wind. However, the occurrence is still at a higher level than the 2019 levels. Negative prices need also to be seen as the need for flexibility in the energy system but it is still a challenge for investors. Negative prices will reduce when there are no badly designed incentive schemes and when there is sufficient storage and flexibility</a:t>
            </a:r>
            <a:endParaRPr lang="LID4096" sz="1200" dirty="0">
              <a:solidFill>
                <a:srgbClr val="414042"/>
              </a:solidFill>
            </a:endParaRPr>
          </a:p>
        </p:txBody>
      </p:sp>
      <p:graphicFrame>
        <p:nvGraphicFramePr>
          <p:cNvPr id="8" name="Content Placeholder 7">
            <a:extLst>
              <a:ext uri="{FF2B5EF4-FFF2-40B4-BE49-F238E27FC236}">
                <a16:creationId xmlns:a16="http://schemas.microsoft.com/office/drawing/2014/main" id="{1EBF25E3-BD43-F9E7-BA2C-63E6D4139882}"/>
              </a:ext>
            </a:extLst>
          </p:cNvPr>
          <p:cNvGraphicFramePr>
            <a:graphicFrameLocks noGrp="1"/>
          </p:cNvGraphicFramePr>
          <p:nvPr>
            <p:ph idx="1"/>
            <p:extLst>
              <p:ext uri="{D42A27DB-BD31-4B8C-83A1-F6EECF244321}">
                <p14:modId xmlns:p14="http://schemas.microsoft.com/office/powerpoint/2010/main" val="1220970255"/>
              </p:ext>
            </p:extLst>
          </p:nvPr>
        </p:nvGraphicFramePr>
        <p:xfrm>
          <a:off x="1086424" y="1195387"/>
          <a:ext cx="8858956" cy="333339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128230DD-A3C9-461D-439A-DE775AAFA702}"/>
              </a:ext>
            </a:extLst>
          </p:cNvPr>
          <p:cNvSpPr txBox="1"/>
          <p:nvPr/>
        </p:nvSpPr>
        <p:spPr>
          <a:xfrm>
            <a:off x="673741" y="6552769"/>
            <a:ext cx="934903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ENTSO-E transparency platform</a:t>
            </a:r>
            <a:endParaRPr lang="en-BE" sz="1200" dirty="0">
              <a:solidFill>
                <a:srgbClr val="414042"/>
              </a:solidFill>
              <a:cs typeface="Arial" panose="020B0604020202020204" pitchFamily="34" charset="0"/>
            </a:endParaRPr>
          </a:p>
        </p:txBody>
      </p:sp>
      <p:sp>
        <p:nvSpPr>
          <p:cNvPr id="2" name="Slide Number Placeholder 1">
            <a:extLst>
              <a:ext uri="{FF2B5EF4-FFF2-40B4-BE49-F238E27FC236}">
                <a16:creationId xmlns:a16="http://schemas.microsoft.com/office/drawing/2014/main" id="{E4CF57FA-DC53-4407-97D2-8220875B8908}"/>
              </a:ext>
            </a:extLst>
          </p:cNvPr>
          <p:cNvSpPr>
            <a:spLocks noGrp="1"/>
          </p:cNvSpPr>
          <p:nvPr>
            <p:ph type="sldNum" sz="quarter" idx="4"/>
          </p:nvPr>
        </p:nvSpPr>
        <p:spPr/>
        <p:txBody>
          <a:bodyPr/>
          <a:lstStyle/>
          <a:p>
            <a:fld id="{44EFA621-F6A9-4475-967F-39ACD74EDAC6}" type="slidenum">
              <a:rPr lang="en-BE" smtClean="0"/>
              <a:pPr/>
              <a:t>45</a:t>
            </a:fld>
            <a:endParaRPr lang="en-BE"/>
          </a:p>
        </p:txBody>
      </p:sp>
    </p:spTree>
    <p:extLst>
      <p:ext uri="{BB962C8B-B14F-4D97-AF65-F5344CB8AC3E}">
        <p14:creationId xmlns:p14="http://schemas.microsoft.com/office/powerpoint/2010/main" val="27949558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06D2ED-850D-E27F-965B-127A52CE966A}"/>
              </a:ext>
            </a:extLst>
          </p:cNvPr>
          <p:cNvSpPr>
            <a:spLocks noGrp="1"/>
          </p:cNvSpPr>
          <p:nvPr>
            <p:ph type="title"/>
          </p:nvPr>
        </p:nvSpPr>
        <p:spPr>
          <a:xfrm>
            <a:off x="838200" y="365125"/>
            <a:ext cx="10515600" cy="589493"/>
          </a:xfrm>
        </p:spPr>
        <p:txBody>
          <a:bodyPr>
            <a:normAutofit/>
          </a:bodyPr>
          <a:lstStyle/>
          <a:p>
            <a:r>
              <a:rPr lang="en-GB" sz="2400" dirty="0"/>
              <a:t>Renewables already cheaper than fossil fuels</a:t>
            </a:r>
            <a:endParaRPr lang="LID4096" sz="2400" dirty="0"/>
          </a:p>
        </p:txBody>
      </p:sp>
      <p:graphicFrame>
        <p:nvGraphicFramePr>
          <p:cNvPr id="7" name="Content Placeholder 6">
            <a:extLst>
              <a:ext uri="{FF2B5EF4-FFF2-40B4-BE49-F238E27FC236}">
                <a16:creationId xmlns:a16="http://schemas.microsoft.com/office/drawing/2014/main" id="{8E503BDA-0627-4537-841B-EA23A84F74D5}"/>
              </a:ext>
            </a:extLst>
          </p:cNvPr>
          <p:cNvGraphicFramePr>
            <a:graphicFrameLocks noGrp="1"/>
          </p:cNvGraphicFramePr>
          <p:nvPr>
            <p:ph idx="1"/>
            <p:extLst>
              <p:ext uri="{D42A27DB-BD31-4B8C-83A1-F6EECF244321}">
                <p14:modId xmlns:p14="http://schemas.microsoft.com/office/powerpoint/2010/main" val="3178057870"/>
              </p:ext>
            </p:extLst>
          </p:nvPr>
        </p:nvGraphicFramePr>
        <p:xfrm>
          <a:off x="838200" y="1190977"/>
          <a:ext cx="9787466" cy="388655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5A28F4C3-3C37-DE7E-A2A9-47C06F900398}"/>
              </a:ext>
            </a:extLst>
          </p:cNvPr>
          <p:cNvSpPr txBox="1"/>
          <p:nvPr/>
        </p:nvSpPr>
        <p:spPr>
          <a:xfrm>
            <a:off x="609947" y="6552769"/>
            <a:ext cx="93490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BE" sz="1200" b="0" i="0" u="none" strike="noStrike" kern="1200" cap="none" spc="0" normalizeH="0" baseline="0" noProof="0" dirty="0">
                <a:ln>
                  <a:noFill/>
                </a:ln>
                <a:solidFill>
                  <a:srgbClr val="414042"/>
                </a:solidFill>
                <a:effectLst/>
                <a:uLnTx/>
                <a:uFillTx/>
                <a:ea typeface="+mn-ea"/>
                <a:cs typeface="Arial" panose="020B0604020202020204" pitchFamily="34" charset="0"/>
              </a:rPr>
              <a:t>Source: </a:t>
            </a:r>
            <a:r>
              <a:rPr kumimoji="0" lang="en-GB" sz="1200" b="0" i="0" u="none" strike="noStrike" kern="1200" cap="none" spc="0" normalizeH="0" baseline="0" noProof="0" dirty="0">
                <a:ln>
                  <a:noFill/>
                </a:ln>
                <a:solidFill>
                  <a:srgbClr val="414042"/>
                </a:solidFill>
                <a:effectLst/>
                <a:uLnTx/>
                <a:uFillTx/>
                <a:ea typeface="+mn-ea"/>
                <a:cs typeface="Arial" panose="020B0604020202020204" pitchFamily="34" charset="0"/>
              </a:rPr>
              <a:t>IEA’s World Energy Outlook 2021</a:t>
            </a:r>
            <a:endParaRPr kumimoji="0" lang="en-BE" sz="1200" b="0" i="0" u="none" strike="noStrike" kern="1200" cap="none" spc="0" normalizeH="0" baseline="0" noProof="0" dirty="0">
              <a:ln>
                <a:noFill/>
              </a:ln>
              <a:solidFill>
                <a:srgbClr val="414042"/>
              </a:solidFill>
              <a:effectLst/>
              <a:uLnTx/>
              <a:uFillTx/>
              <a:ea typeface="+mn-ea"/>
              <a:cs typeface="Arial" panose="020B0604020202020204" pitchFamily="34" charset="0"/>
            </a:endParaRPr>
          </a:p>
        </p:txBody>
      </p:sp>
      <p:sp>
        <p:nvSpPr>
          <p:cNvPr id="9" name="TextBox 8">
            <a:extLst>
              <a:ext uri="{FF2B5EF4-FFF2-40B4-BE49-F238E27FC236}">
                <a16:creationId xmlns:a16="http://schemas.microsoft.com/office/drawing/2014/main" id="{B28A762C-5E9F-E91F-837B-9B7CEB6B7C30}"/>
              </a:ext>
            </a:extLst>
          </p:cNvPr>
          <p:cNvSpPr txBox="1"/>
          <p:nvPr/>
        </p:nvSpPr>
        <p:spPr>
          <a:xfrm>
            <a:off x="1003350" y="5270949"/>
            <a:ext cx="887306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414042"/>
                </a:solidFill>
                <a:effectLst/>
                <a:uLnTx/>
                <a:uFillTx/>
                <a:ea typeface="+mn-ea"/>
                <a:cs typeface="+mn-cs"/>
              </a:rPr>
              <a:t>* Stated Policies Scenario of IEA reflects current policy settings based on a sector-by-sector assessment of the specific policies that are in place, as well as those that have been announced by governments around the world</a:t>
            </a:r>
            <a:endParaRPr kumimoji="0" lang="LID4096" sz="1200" b="0" i="0" u="none" strike="noStrike" kern="1200" cap="none" spc="0" normalizeH="0" baseline="0" noProof="0" dirty="0">
              <a:ln>
                <a:noFill/>
              </a:ln>
              <a:solidFill>
                <a:srgbClr val="414042"/>
              </a:solidFill>
              <a:effectLst/>
              <a:uLnTx/>
              <a:uFillTx/>
              <a:ea typeface="+mn-ea"/>
              <a:cs typeface="+mn-cs"/>
            </a:endParaRPr>
          </a:p>
        </p:txBody>
      </p:sp>
      <p:sp>
        <p:nvSpPr>
          <p:cNvPr id="2" name="Slide Number Placeholder 1">
            <a:extLst>
              <a:ext uri="{FF2B5EF4-FFF2-40B4-BE49-F238E27FC236}">
                <a16:creationId xmlns:a16="http://schemas.microsoft.com/office/drawing/2014/main" id="{C2AAF03C-B979-445D-8F7B-AD56F869F7A8}"/>
              </a:ext>
            </a:extLst>
          </p:cNvPr>
          <p:cNvSpPr>
            <a:spLocks noGrp="1"/>
          </p:cNvSpPr>
          <p:nvPr>
            <p:ph type="sldNum" sz="quarter" idx="4"/>
          </p:nvPr>
        </p:nvSpPr>
        <p:spPr/>
        <p:txBody>
          <a:bodyPr/>
          <a:lstStyle/>
          <a:p>
            <a:fld id="{44EFA621-F6A9-4475-967F-39ACD74EDAC6}" type="slidenum">
              <a:rPr lang="en-BE" smtClean="0"/>
              <a:pPr/>
              <a:t>46</a:t>
            </a:fld>
            <a:endParaRPr lang="en-BE"/>
          </a:p>
        </p:txBody>
      </p:sp>
    </p:spTree>
    <p:extLst>
      <p:ext uri="{BB962C8B-B14F-4D97-AF65-F5344CB8AC3E}">
        <p14:creationId xmlns:p14="http://schemas.microsoft.com/office/powerpoint/2010/main" val="28980426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76D506-1604-34EA-8122-C9539FB1CB99}"/>
              </a:ext>
            </a:extLst>
          </p:cNvPr>
          <p:cNvSpPr>
            <a:spLocks noGrp="1"/>
          </p:cNvSpPr>
          <p:nvPr>
            <p:ph type="title"/>
          </p:nvPr>
        </p:nvSpPr>
        <p:spPr>
          <a:xfrm>
            <a:off x="838200" y="365125"/>
            <a:ext cx="10515600" cy="746831"/>
          </a:xfrm>
        </p:spPr>
        <p:txBody>
          <a:bodyPr>
            <a:normAutofit/>
          </a:bodyPr>
          <a:lstStyle/>
          <a:p>
            <a:r>
              <a:rPr lang="en-GB" sz="2400" dirty="0"/>
              <a:t>Capital Costs for technologies</a:t>
            </a:r>
            <a:endParaRPr lang="LID4096" sz="2400" dirty="0"/>
          </a:p>
        </p:txBody>
      </p:sp>
      <p:graphicFrame>
        <p:nvGraphicFramePr>
          <p:cNvPr id="5" name="Content Placeholder 4">
            <a:extLst>
              <a:ext uri="{FF2B5EF4-FFF2-40B4-BE49-F238E27FC236}">
                <a16:creationId xmlns:a16="http://schemas.microsoft.com/office/drawing/2014/main" id="{4412E55C-EE46-056F-B7C3-C93697B19A30}"/>
              </a:ext>
            </a:extLst>
          </p:cNvPr>
          <p:cNvGraphicFramePr>
            <a:graphicFrameLocks noGrp="1"/>
          </p:cNvGraphicFramePr>
          <p:nvPr>
            <p:ph idx="1"/>
            <p:extLst>
              <p:ext uri="{D42A27DB-BD31-4B8C-83A1-F6EECF244321}">
                <p14:modId xmlns:p14="http://schemas.microsoft.com/office/powerpoint/2010/main" val="3997744570"/>
              </p:ext>
            </p:extLst>
          </p:nvPr>
        </p:nvGraphicFramePr>
        <p:xfrm>
          <a:off x="838200" y="1327361"/>
          <a:ext cx="10303934" cy="39655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B66417A-67DA-EA65-4817-84F94C94EE1D}"/>
              </a:ext>
            </a:extLst>
          </p:cNvPr>
          <p:cNvSpPr txBox="1"/>
          <p:nvPr/>
        </p:nvSpPr>
        <p:spPr>
          <a:xfrm>
            <a:off x="1032361" y="5378652"/>
            <a:ext cx="887306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414042"/>
                </a:solidFill>
                <a:effectLst/>
                <a:uLnTx/>
                <a:uFillTx/>
                <a:ea typeface="+mn-ea"/>
                <a:cs typeface="+mn-cs"/>
              </a:rPr>
              <a:t>* Stated Policies Scenario of IEA reflects current policy settings based on a sector-by-sector assessment of the specific policies that are in place, as well as those that have been announced by governments around the world</a:t>
            </a:r>
            <a:endParaRPr kumimoji="0" lang="LID4096" sz="1200" b="0" i="0" u="none" strike="noStrike" kern="1200" cap="none" spc="0" normalizeH="0" baseline="0" noProof="0" dirty="0">
              <a:ln>
                <a:noFill/>
              </a:ln>
              <a:solidFill>
                <a:srgbClr val="414042"/>
              </a:solidFill>
              <a:effectLst/>
              <a:uLnTx/>
              <a:uFillTx/>
              <a:ea typeface="+mn-ea"/>
              <a:cs typeface="+mn-cs"/>
            </a:endParaRPr>
          </a:p>
        </p:txBody>
      </p:sp>
      <p:sp>
        <p:nvSpPr>
          <p:cNvPr id="7" name="TextBox 6">
            <a:extLst>
              <a:ext uri="{FF2B5EF4-FFF2-40B4-BE49-F238E27FC236}">
                <a16:creationId xmlns:a16="http://schemas.microsoft.com/office/drawing/2014/main" id="{5163D49C-8BD0-83CC-DBF6-46CB7C82FE5C}"/>
              </a:ext>
            </a:extLst>
          </p:cNvPr>
          <p:cNvSpPr txBox="1"/>
          <p:nvPr/>
        </p:nvSpPr>
        <p:spPr>
          <a:xfrm>
            <a:off x="556395" y="6552769"/>
            <a:ext cx="93490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BE" sz="1200" b="0" i="0" u="none" strike="noStrike" kern="1200" cap="none" spc="0" normalizeH="0" baseline="0" noProof="0" dirty="0">
                <a:ln>
                  <a:noFill/>
                </a:ln>
                <a:solidFill>
                  <a:srgbClr val="414042"/>
                </a:solidFill>
                <a:effectLst/>
                <a:uLnTx/>
                <a:uFillTx/>
                <a:ea typeface="+mn-ea"/>
                <a:cs typeface="Arial" panose="020B0604020202020204" pitchFamily="34" charset="0"/>
              </a:rPr>
              <a:t>Source: </a:t>
            </a:r>
            <a:r>
              <a:rPr kumimoji="0" lang="en-GB" sz="1200" b="0" i="0" u="none" strike="noStrike" kern="1200" cap="none" spc="0" normalizeH="0" baseline="0" noProof="0" dirty="0">
                <a:ln>
                  <a:noFill/>
                </a:ln>
                <a:solidFill>
                  <a:srgbClr val="414042"/>
                </a:solidFill>
                <a:effectLst/>
                <a:uLnTx/>
                <a:uFillTx/>
                <a:ea typeface="+mn-ea"/>
                <a:cs typeface="Arial" panose="020B0604020202020204" pitchFamily="34" charset="0"/>
              </a:rPr>
              <a:t>IEA’s World Energy Outlook 2021</a:t>
            </a:r>
            <a:endParaRPr kumimoji="0" lang="en-BE" sz="1200" b="0" i="0" u="none" strike="noStrike" kern="1200" cap="none" spc="0" normalizeH="0" baseline="0" noProof="0" dirty="0">
              <a:ln>
                <a:noFill/>
              </a:ln>
              <a:solidFill>
                <a:srgbClr val="414042"/>
              </a:solidFill>
              <a:effectLst/>
              <a:uLnTx/>
              <a:uFillTx/>
              <a:ea typeface="+mn-ea"/>
              <a:cs typeface="Arial" panose="020B0604020202020204" pitchFamily="34" charset="0"/>
            </a:endParaRPr>
          </a:p>
        </p:txBody>
      </p:sp>
      <p:sp>
        <p:nvSpPr>
          <p:cNvPr id="2" name="Slide Number Placeholder 1">
            <a:extLst>
              <a:ext uri="{FF2B5EF4-FFF2-40B4-BE49-F238E27FC236}">
                <a16:creationId xmlns:a16="http://schemas.microsoft.com/office/drawing/2014/main" id="{37E00472-ECEA-4D02-A8D8-676B6F82450F}"/>
              </a:ext>
            </a:extLst>
          </p:cNvPr>
          <p:cNvSpPr>
            <a:spLocks noGrp="1"/>
          </p:cNvSpPr>
          <p:nvPr>
            <p:ph type="sldNum" sz="quarter" idx="4"/>
          </p:nvPr>
        </p:nvSpPr>
        <p:spPr/>
        <p:txBody>
          <a:bodyPr/>
          <a:lstStyle/>
          <a:p>
            <a:fld id="{44EFA621-F6A9-4475-967F-39ACD74EDAC6}" type="slidenum">
              <a:rPr lang="en-BE" smtClean="0"/>
              <a:pPr/>
              <a:t>47</a:t>
            </a:fld>
            <a:endParaRPr lang="en-BE"/>
          </a:p>
        </p:txBody>
      </p:sp>
    </p:spTree>
    <p:extLst>
      <p:ext uri="{BB962C8B-B14F-4D97-AF65-F5344CB8AC3E}">
        <p14:creationId xmlns:p14="http://schemas.microsoft.com/office/powerpoint/2010/main" val="7311439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Content Placeholder 45" descr="Exponential Graph with solid fill">
            <a:extLst>
              <a:ext uri="{FF2B5EF4-FFF2-40B4-BE49-F238E27FC236}">
                <a16:creationId xmlns:a16="http://schemas.microsoft.com/office/drawing/2014/main" id="{701530DB-04FE-8F2B-0F67-FDA8AAF7ED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65318" y="3058328"/>
            <a:ext cx="2014570" cy="1497433"/>
          </a:xfrm>
          <a:prstGeom prst="rect">
            <a:avLst/>
          </a:prstGeom>
        </p:spPr>
      </p:pic>
      <p:pic>
        <p:nvPicPr>
          <p:cNvPr id="46" name="Content Placeholder 45" descr="Exponential Graph with solid fill">
            <a:extLst>
              <a:ext uri="{FF2B5EF4-FFF2-40B4-BE49-F238E27FC236}">
                <a16:creationId xmlns:a16="http://schemas.microsoft.com/office/drawing/2014/main" id="{A890ECB2-01F7-3921-6FB3-C8FA909541B1}"/>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281273" y="1441890"/>
            <a:ext cx="2177482" cy="1618526"/>
          </a:xfrm>
        </p:spPr>
      </p:pic>
      <p:sp>
        <p:nvSpPr>
          <p:cNvPr id="3" name="Title 2">
            <a:extLst>
              <a:ext uri="{FF2B5EF4-FFF2-40B4-BE49-F238E27FC236}">
                <a16:creationId xmlns:a16="http://schemas.microsoft.com/office/drawing/2014/main" id="{DA15FE3B-AECE-DA69-8E57-F2BBCC693D39}"/>
              </a:ext>
            </a:extLst>
          </p:cNvPr>
          <p:cNvSpPr>
            <a:spLocks noGrp="1"/>
          </p:cNvSpPr>
          <p:nvPr>
            <p:ph type="title"/>
          </p:nvPr>
        </p:nvSpPr>
        <p:spPr>
          <a:xfrm>
            <a:off x="503576" y="-48790"/>
            <a:ext cx="11640123" cy="1241854"/>
          </a:xfrm>
        </p:spPr>
        <p:txBody>
          <a:bodyPr>
            <a:noAutofit/>
          </a:bodyPr>
          <a:lstStyle/>
          <a:p>
            <a:r>
              <a:rPr lang="en-GB" sz="2400" dirty="0"/>
              <a:t>Supply chain issues, price rise of critical minerals &amp; metals pushing the clean energy technology cost up</a:t>
            </a:r>
            <a:endParaRPr lang="LID4096" sz="2400" dirty="0"/>
          </a:p>
        </p:txBody>
      </p:sp>
      <p:grpSp>
        <p:nvGrpSpPr>
          <p:cNvPr id="36" name="Group 35">
            <a:extLst>
              <a:ext uri="{FF2B5EF4-FFF2-40B4-BE49-F238E27FC236}">
                <a16:creationId xmlns:a16="http://schemas.microsoft.com/office/drawing/2014/main" id="{947FB006-B741-AE96-7B4D-3080D34B88EE}"/>
              </a:ext>
            </a:extLst>
          </p:cNvPr>
          <p:cNvGrpSpPr/>
          <p:nvPr/>
        </p:nvGrpSpPr>
        <p:grpSpPr>
          <a:xfrm>
            <a:off x="1951552" y="1690689"/>
            <a:ext cx="3260436" cy="3059546"/>
            <a:chOff x="7084287" y="1634877"/>
            <a:chExt cx="3805336" cy="3456669"/>
          </a:xfrm>
        </p:grpSpPr>
        <p:cxnSp>
          <p:nvCxnSpPr>
            <p:cNvPr id="5" name="Straight Connector 4">
              <a:extLst>
                <a:ext uri="{FF2B5EF4-FFF2-40B4-BE49-F238E27FC236}">
                  <a16:creationId xmlns:a16="http://schemas.microsoft.com/office/drawing/2014/main" id="{F49848DC-8E14-E512-4DCB-101762E05A33}"/>
                </a:ext>
              </a:extLst>
            </p:cNvPr>
            <p:cNvCxnSpPr>
              <a:cxnSpLocks/>
            </p:cNvCxnSpPr>
            <p:nvPr/>
          </p:nvCxnSpPr>
          <p:spPr>
            <a:xfrm>
              <a:off x="7084290" y="1634877"/>
              <a:ext cx="0" cy="3456669"/>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E93CBEB-E273-406D-5B84-4DB390260708}"/>
                </a:ext>
              </a:extLst>
            </p:cNvPr>
            <p:cNvCxnSpPr>
              <a:cxnSpLocks/>
            </p:cNvCxnSpPr>
            <p:nvPr/>
          </p:nvCxnSpPr>
          <p:spPr>
            <a:xfrm flipH="1">
              <a:off x="7084291" y="5091546"/>
              <a:ext cx="3805332" cy="0"/>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9CE23D-DF73-3C4A-F21D-B0813DA62542}"/>
                </a:ext>
              </a:extLst>
            </p:cNvPr>
            <p:cNvCxnSpPr>
              <a:cxnSpLocks/>
            </p:cNvCxnSpPr>
            <p:nvPr/>
          </p:nvCxnSpPr>
          <p:spPr>
            <a:xfrm flipV="1">
              <a:off x="7084290" y="4165600"/>
              <a:ext cx="3352800" cy="9259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A34B41D-DD2E-8EF9-1D7A-B215FB162973}"/>
                </a:ext>
              </a:extLst>
            </p:cNvPr>
            <p:cNvCxnSpPr>
              <a:cxnSpLocks/>
            </p:cNvCxnSpPr>
            <p:nvPr/>
          </p:nvCxnSpPr>
          <p:spPr>
            <a:xfrm flipV="1">
              <a:off x="7084289" y="4618182"/>
              <a:ext cx="3352801" cy="473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70743F3-98F4-CA0D-C05D-7B585593FB88}"/>
                </a:ext>
              </a:extLst>
            </p:cNvPr>
            <p:cNvCxnSpPr>
              <a:cxnSpLocks/>
            </p:cNvCxnSpPr>
            <p:nvPr/>
          </p:nvCxnSpPr>
          <p:spPr>
            <a:xfrm flipV="1">
              <a:off x="7084288" y="3847974"/>
              <a:ext cx="3352802" cy="124115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00356A6-4034-1A9C-7014-9CB5577849EB}"/>
                </a:ext>
              </a:extLst>
            </p:cNvPr>
            <p:cNvCxnSpPr>
              <a:cxnSpLocks/>
            </p:cNvCxnSpPr>
            <p:nvPr/>
          </p:nvCxnSpPr>
          <p:spPr>
            <a:xfrm flipV="1">
              <a:off x="7084287" y="3194867"/>
              <a:ext cx="3352803" cy="189426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0" name="Straight Connector 29">
            <a:extLst>
              <a:ext uri="{FF2B5EF4-FFF2-40B4-BE49-F238E27FC236}">
                <a16:creationId xmlns:a16="http://schemas.microsoft.com/office/drawing/2014/main" id="{3C3A5F7D-C003-C4B3-3E38-7E0003BA64A4}"/>
              </a:ext>
            </a:extLst>
          </p:cNvPr>
          <p:cNvCxnSpPr>
            <a:cxnSpLocks/>
          </p:cNvCxnSpPr>
          <p:nvPr/>
        </p:nvCxnSpPr>
        <p:spPr>
          <a:xfrm flipV="1">
            <a:off x="1957433" y="1670180"/>
            <a:ext cx="2872704" cy="3057406"/>
          </a:xfrm>
          <a:prstGeom prst="line">
            <a:avLst/>
          </a:prstGeom>
        </p:spPr>
        <p:style>
          <a:lnRef idx="1">
            <a:schemeClr val="accent1"/>
          </a:lnRef>
          <a:fillRef idx="0">
            <a:schemeClr val="accent1"/>
          </a:fillRef>
          <a:effectRef idx="0">
            <a:schemeClr val="accent1"/>
          </a:effectRef>
          <a:fontRef idx="minor">
            <a:schemeClr val="tx1"/>
          </a:fontRef>
        </p:style>
      </p:cxnSp>
      <p:sp>
        <p:nvSpPr>
          <p:cNvPr id="38" name="Arrow: Right 37">
            <a:extLst>
              <a:ext uri="{FF2B5EF4-FFF2-40B4-BE49-F238E27FC236}">
                <a16:creationId xmlns:a16="http://schemas.microsoft.com/office/drawing/2014/main" id="{A0DBBD1E-AB0F-4657-9340-D00342C19E3A}"/>
              </a:ext>
            </a:extLst>
          </p:cNvPr>
          <p:cNvSpPr/>
          <p:nvPr/>
        </p:nvSpPr>
        <p:spPr>
          <a:xfrm>
            <a:off x="5765181" y="3220462"/>
            <a:ext cx="1514759" cy="410951"/>
          </a:xfrm>
          <a:prstGeom prst="right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48" name="Graphic 47" descr="Solar Panels outline">
            <a:extLst>
              <a:ext uri="{FF2B5EF4-FFF2-40B4-BE49-F238E27FC236}">
                <a16:creationId xmlns:a16="http://schemas.microsoft.com/office/drawing/2014/main" id="{7B6C4C9E-4F40-A6D1-C80D-2DC855D499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52783" y="1983409"/>
            <a:ext cx="914400" cy="914400"/>
          </a:xfrm>
          <a:prstGeom prst="rect">
            <a:avLst/>
          </a:prstGeom>
        </p:spPr>
      </p:pic>
      <p:sp>
        <p:nvSpPr>
          <p:cNvPr id="49" name="TextBox 48">
            <a:extLst>
              <a:ext uri="{FF2B5EF4-FFF2-40B4-BE49-F238E27FC236}">
                <a16:creationId xmlns:a16="http://schemas.microsoft.com/office/drawing/2014/main" id="{4592F884-C491-0F6C-FD81-D3CE587A73C1}"/>
              </a:ext>
            </a:extLst>
          </p:cNvPr>
          <p:cNvSpPr txBox="1"/>
          <p:nvPr/>
        </p:nvSpPr>
        <p:spPr>
          <a:xfrm>
            <a:off x="7664379" y="1410926"/>
            <a:ext cx="1586337" cy="584775"/>
          </a:xfrm>
          <a:prstGeom prst="rect">
            <a:avLst/>
          </a:prstGeom>
          <a:noFill/>
        </p:spPr>
        <p:txBody>
          <a:bodyPr wrap="square" rtlCol="0">
            <a:spAutoFit/>
          </a:bodyPr>
          <a:lstStyle/>
          <a:p>
            <a:r>
              <a:rPr lang="en-GB" sz="1600" dirty="0"/>
              <a:t>Solar PV module cost</a:t>
            </a:r>
            <a:endParaRPr lang="LID4096" sz="1600" dirty="0"/>
          </a:p>
        </p:txBody>
      </p:sp>
      <p:sp>
        <p:nvSpPr>
          <p:cNvPr id="50" name="TextBox 49">
            <a:extLst>
              <a:ext uri="{FF2B5EF4-FFF2-40B4-BE49-F238E27FC236}">
                <a16:creationId xmlns:a16="http://schemas.microsoft.com/office/drawing/2014/main" id="{27645798-1248-756B-1719-A2E739D2B194}"/>
              </a:ext>
            </a:extLst>
          </p:cNvPr>
          <p:cNvSpPr txBox="1"/>
          <p:nvPr/>
        </p:nvSpPr>
        <p:spPr>
          <a:xfrm>
            <a:off x="9922648" y="3516638"/>
            <a:ext cx="909795" cy="369332"/>
          </a:xfrm>
          <a:prstGeom prst="rect">
            <a:avLst/>
          </a:prstGeom>
          <a:noFill/>
        </p:spPr>
        <p:txBody>
          <a:bodyPr wrap="square" rtlCol="0">
            <a:spAutoFit/>
          </a:bodyPr>
          <a:lstStyle/>
          <a:p>
            <a:r>
              <a:rPr lang="en-GB" dirty="0">
                <a:solidFill>
                  <a:schemeClr val="accent1"/>
                </a:solidFill>
              </a:rPr>
              <a:t>+9 %</a:t>
            </a:r>
            <a:endParaRPr lang="LID4096" dirty="0">
              <a:solidFill>
                <a:schemeClr val="accent1"/>
              </a:solidFill>
            </a:endParaRPr>
          </a:p>
        </p:txBody>
      </p:sp>
      <p:pic>
        <p:nvPicPr>
          <p:cNvPr id="52" name="Graphic 51" descr="Wind Turbines outline">
            <a:extLst>
              <a:ext uri="{FF2B5EF4-FFF2-40B4-BE49-F238E27FC236}">
                <a16:creationId xmlns:a16="http://schemas.microsoft.com/office/drawing/2014/main" id="{3AFFBF10-097A-ED59-D5E0-30E1F7079E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07634" y="3473229"/>
            <a:ext cx="914400" cy="914400"/>
          </a:xfrm>
          <a:prstGeom prst="rect">
            <a:avLst/>
          </a:prstGeom>
        </p:spPr>
      </p:pic>
      <p:sp>
        <p:nvSpPr>
          <p:cNvPr id="54" name="TextBox 53">
            <a:extLst>
              <a:ext uri="{FF2B5EF4-FFF2-40B4-BE49-F238E27FC236}">
                <a16:creationId xmlns:a16="http://schemas.microsoft.com/office/drawing/2014/main" id="{7D5244C2-7AD5-8509-A9F3-15C36D8F5589}"/>
              </a:ext>
            </a:extLst>
          </p:cNvPr>
          <p:cNvSpPr txBox="1"/>
          <p:nvPr/>
        </p:nvSpPr>
        <p:spPr>
          <a:xfrm>
            <a:off x="9791390" y="1991713"/>
            <a:ext cx="909795" cy="369332"/>
          </a:xfrm>
          <a:prstGeom prst="rect">
            <a:avLst/>
          </a:prstGeom>
          <a:noFill/>
        </p:spPr>
        <p:txBody>
          <a:bodyPr wrap="square" rtlCol="0">
            <a:spAutoFit/>
          </a:bodyPr>
          <a:lstStyle/>
          <a:p>
            <a:r>
              <a:rPr lang="en-GB" dirty="0">
                <a:solidFill>
                  <a:schemeClr val="accent1"/>
                </a:solidFill>
              </a:rPr>
              <a:t>+16 %</a:t>
            </a:r>
            <a:endParaRPr lang="LID4096" dirty="0">
              <a:solidFill>
                <a:schemeClr val="accent1"/>
              </a:solidFill>
            </a:endParaRPr>
          </a:p>
        </p:txBody>
      </p:sp>
      <p:sp>
        <p:nvSpPr>
          <p:cNvPr id="55" name="TextBox 54">
            <a:extLst>
              <a:ext uri="{FF2B5EF4-FFF2-40B4-BE49-F238E27FC236}">
                <a16:creationId xmlns:a16="http://schemas.microsoft.com/office/drawing/2014/main" id="{C8F2BF90-0E21-EBC7-FC79-B8221CBB2459}"/>
              </a:ext>
            </a:extLst>
          </p:cNvPr>
          <p:cNvSpPr txBox="1"/>
          <p:nvPr/>
        </p:nvSpPr>
        <p:spPr>
          <a:xfrm>
            <a:off x="7754333" y="2904379"/>
            <a:ext cx="1586337" cy="584775"/>
          </a:xfrm>
          <a:prstGeom prst="rect">
            <a:avLst/>
          </a:prstGeom>
          <a:noFill/>
        </p:spPr>
        <p:txBody>
          <a:bodyPr wrap="square" rtlCol="0">
            <a:spAutoFit/>
          </a:bodyPr>
          <a:lstStyle/>
          <a:p>
            <a:r>
              <a:rPr lang="en-GB" sz="1600" dirty="0"/>
              <a:t>Wind Turbine cost</a:t>
            </a:r>
            <a:endParaRPr lang="LID4096" sz="1600" dirty="0"/>
          </a:p>
        </p:txBody>
      </p:sp>
      <p:pic>
        <p:nvPicPr>
          <p:cNvPr id="56" name="Content Placeholder 45" descr="Exponential Graph with solid fill">
            <a:extLst>
              <a:ext uri="{FF2B5EF4-FFF2-40B4-BE49-F238E27FC236}">
                <a16:creationId xmlns:a16="http://schemas.microsoft.com/office/drawing/2014/main" id="{7B4141D2-AD42-23B1-F50D-F39BA60122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44754" y="4433214"/>
            <a:ext cx="1846230" cy="1372305"/>
          </a:xfrm>
          <a:prstGeom prst="rect">
            <a:avLst/>
          </a:prstGeom>
        </p:spPr>
      </p:pic>
      <p:sp>
        <p:nvSpPr>
          <p:cNvPr id="59" name="TextBox 58">
            <a:extLst>
              <a:ext uri="{FF2B5EF4-FFF2-40B4-BE49-F238E27FC236}">
                <a16:creationId xmlns:a16="http://schemas.microsoft.com/office/drawing/2014/main" id="{91419CC6-45CC-AEFE-4A8D-C6F76F94A1EE}"/>
              </a:ext>
            </a:extLst>
          </p:cNvPr>
          <p:cNvSpPr txBox="1"/>
          <p:nvPr/>
        </p:nvSpPr>
        <p:spPr>
          <a:xfrm>
            <a:off x="9869649" y="4778129"/>
            <a:ext cx="909795" cy="369332"/>
          </a:xfrm>
          <a:prstGeom prst="rect">
            <a:avLst/>
          </a:prstGeom>
          <a:noFill/>
        </p:spPr>
        <p:txBody>
          <a:bodyPr wrap="square" rtlCol="0">
            <a:spAutoFit/>
          </a:bodyPr>
          <a:lstStyle/>
          <a:p>
            <a:r>
              <a:rPr lang="en-GB" dirty="0">
                <a:solidFill>
                  <a:schemeClr val="accent1"/>
                </a:solidFill>
              </a:rPr>
              <a:t>+20 %</a:t>
            </a:r>
            <a:endParaRPr lang="LID4096" dirty="0">
              <a:solidFill>
                <a:schemeClr val="accent1"/>
              </a:solidFill>
            </a:endParaRPr>
          </a:p>
        </p:txBody>
      </p:sp>
      <p:pic>
        <p:nvPicPr>
          <p:cNvPr id="61" name="Graphic 60" descr="Battery outline">
            <a:extLst>
              <a:ext uri="{FF2B5EF4-FFF2-40B4-BE49-F238E27FC236}">
                <a16:creationId xmlns:a16="http://schemas.microsoft.com/office/drawing/2014/main" id="{A8368F4E-8ECF-52F4-BB9D-545D426B75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65981" y="4779434"/>
            <a:ext cx="914400" cy="914400"/>
          </a:xfrm>
          <a:prstGeom prst="rect">
            <a:avLst/>
          </a:prstGeom>
        </p:spPr>
      </p:pic>
      <p:sp>
        <p:nvSpPr>
          <p:cNvPr id="62" name="TextBox 61">
            <a:extLst>
              <a:ext uri="{FF2B5EF4-FFF2-40B4-BE49-F238E27FC236}">
                <a16:creationId xmlns:a16="http://schemas.microsoft.com/office/drawing/2014/main" id="{8FB80A55-BE18-D371-9C9B-369C815FB64A}"/>
              </a:ext>
            </a:extLst>
          </p:cNvPr>
          <p:cNvSpPr txBox="1"/>
          <p:nvPr/>
        </p:nvSpPr>
        <p:spPr>
          <a:xfrm>
            <a:off x="7744068" y="4416675"/>
            <a:ext cx="1846229" cy="584775"/>
          </a:xfrm>
          <a:prstGeom prst="rect">
            <a:avLst/>
          </a:prstGeom>
          <a:noFill/>
        </p:spPr>
        <p:txBody>
          <a:bodyPr wrap="square" rtlCol="0">
            <a:spAutoFit/>
          </a:bodyPr>
          <a:lstStyle/>
          <a:p>
            <a:r>
              <a:rPr lang="en-GB" sz="1600" dirty="0"/>
              <a:t>Lithium-ion battery pack cost</a:t>
            </a:r>
            <a:endParaRPr lang="LID4096" sz="1600" dirty="0"/>
          </a:p>
        </p:txBody>
      </p:sp>
      <p:sp>
        <p:nvSpPr>
          <p:cNvPr id="63" name="TextBox 62">
            <a:extLst>
              <a:ext uri="{FF2B5EF4-FFF2-40B4-BE49-F238E27FC236}">
                <a16:creationId xmlns:a16="http://schemas.microsoft.com/office/drawing/2014/main" id="{8928BB38-1DC0-1CA5-B02D-01967416CBA0}"/>
              </a:ext>
            </a:extLst>
          </p:cNvPr>
          <p:cNvSpPr txBox="1"/>
          <p:nvPr/>
        </p:nvSpPr>
        <p:spPr>
          <a:xfrm rot="20930871">
            <a:off x="3805183" y="4155979"/>
            <a:ext cx="1029846" cy="276999"/>
          </a:xfrm>
          <a:prstGeom prst="rect">
            <a:avLst/>
          </a:prstGeom>
          <a:noFill/>
          <a:ln>
            <a:noFill/>
          </a:ln>
        </p:spPr>
        <p:txBody>
          <a:bodyPr wrap="square" rtlCol="0">
            <a:spAutoFit/>
          </a:bodyPr>
          <a:lstStyle/>
          <a:p>
            <a:r>
              <a:rPr lang="en-GB" sz="1200" dirty="0">
                <a:solidFill>
                  <a:srgbClr val="414042"/>
                </a:solidFill>
              </a:rPr>
              <a:t>Copper</a:t>
            </a:r>
            <a:endParaRPr lang="LID4096" sz="1200" dirty="0">
              <a:solidFill>
                <a:srgbClr val="414042"/>
              </a:solidFill>
            </a:endParaRPr>
          </a:p>
        </p:txBody>
      </p:sp>
      <p:sp>
        <p:nvSpPr>
          <p:cNvPr id="64" name="TextBox 63">
            <a:extLst>
              <a:ext uri="{FF2B5EF4-FFF2-40B4-BE49-F238E27FC236}">
                <a16:creationId xmlns:a16="http://schemas.microsoft.com/office/drawing/2014/main" id="{E45A196B-A1EB-0624-84BB-EAA7359A5B1C}"/>
              </a:ext>
            </a:extLst>
          </p:cNvPr>
          <p:cNvSpPr txBox="1"/>
          <p:nvPr/>
        </p:nvSpPr>
        <p:spPr>
          <a:xfrm rot="20380302">
            <a:off x="3707344" y="3861349"/>
            <a:ext cx="1029846" cy="276999"/>
          </a:xfrm>
          <a:prstGeom prst="rect">
            <a:avLst/>
          </a:prstGeom>
          <a:noFill/>
          <a:ln>
            <a:noFill/>
          </a:ln>
        </p:spPr>
        <p:txBody>
          <a:bodyPr wrap="square" rtlCol="0">
            <a:spAutoFit/>
          </a:bodyPr>
          <a:lstStyle/>
          <a:p>
            <a:r>
              <a:rPr lang="en-GB" sz="1200" dirty="0">
                <a:solidFill>
                  <a:srgbClr val="414042"/>
                </a:solidFill>
              </a:rPr>
              <a:t>Aluminium</a:t>
            </a:r>
            <a:endParaRPr lang="LID4096" sz="1200" dirty="0">
              <a:solidFill>
                <a:srgbClr val="414042"/>
              </a:solidFill>
            </a:endParaRPr>
          </a:p>
        </p:txBody>
      </p:sp>
      <p:sp>
        <p:nvSpPr>
          <p:cNvPr id="65" name="TextBox 64">
            <a:extLst>
              <a:ext uri="{FF2B5EF4-FFF2-40B4-BE49-F238E27FC236}">
                <a16:creationId xmlns:a16="http://schemas.microsoft.com/office/drawing/2014/main" id="{15CB00A6-0BED-7C87-4490-F041EAF6FAA0}"/>
              </a:ext>
            </a:extLst>
          </p:cNvPr>
          <p:cNvSpPr txBox="1"/>
          <p:nvPr/>
        </p:nvSpPr>
        <p:spPr>
          <a:xfrm rot="20380302">
            <a:off x="3671783" y="3643487"/>
            <a:ext cx="1029846" cy="276999"/>
          </a:xfrm>
          <a:prstGeom prst="rect">
            <a:avLst/>
          </a:prstGeom>
          <a:noFill/>
          <a:ln>
            <a:noFill/>
          </a:ln>
        </p:spPr>
        <p:txBody>
          <a:bodyPr wrap="square" rtlCol="0">
            <a:spAutoFit/>
          </a:bodyPr>
          <a:lstStyle/>
          <a:p>
            <a:r>
              <a:rPr lang="en-GB" sz="1200" dirty="0">
                <a:solidFill>
                  <a:srgbClr val="414042"/>
                </a:solidFill>
              </a:rPr>
              <a:t>Nickel</a:t>
            </a:r>
            <a:endParaRPr lang="LID4096" sz="1200" dirty="0">
              <a:solidFill>
                <a:srgbClr val="414042"/>
              </a:solidFill>
            </a:endParaRPr>
          </a:p>
        </p:txBody>
      </p:sp>
      <p:sp>
        <p:nvSpPr>
          <p:cNvPr id="66" name="TextBox 65">
            <a:extLst>
              <a:ext uri="{FF2B5EF4-FFF2-40B4-BE49-F238E27FC236}">
                <a16:creationId xmlns:a16="http://schemas.microsoft.com/office/drawing/2014/main" id="{7A7D36EC-728F-94A1-7BDE-10BB16F21A40}"/>
              </a:ext>
            </a:extLst>
          </p:cNvPr>
          <p:cNvSpPr txBox="1"/>
          <p:nvPr/>
        </p:nvSpPr>
        <p:spPr>
          <a:xfrm rot="19780353">
            <a:off x="3458567" y="3309582"/>
            <a:ext cx="1029846" cy="276999"/>
          </a:xfrm>
          <a:prstGeom prst="rect">
            <a:avLst/>
          </a:prstGeom>
          <a:noFill/>
          <a:ln>
            <a:noFill/>
          </a:ln>
        </p:spPr>
        <p:txBody>
          <a:bodyPr wrap="square" rtlCol="0">
            <a:spAutoFit/>
          </a:bodyPr>
          <a:lstStyle/>
          <a:p>
            <a:r>
              <a:rPr lang="en-GB" sz="1200" dirty="0">
                <a:solidFill>
                  <a:srgbClr val="414042"/>
                </a:solidFill>
              </a:rPr>
              <a:t>Cobalt</a:t>
            </a:r>
            <a:endParaRPr lang="LID4096" sz="1200" dirty="0">
              <a:solidFill>
                <a:srgbClr val="414042"/>
              </a:solidFill>
            </a:endParaRPr>
          </a:p>
        </p:txBody>
      </p:sp>
      <p:sp>
        <p:nvSpPr>
          <p:cNvPr id="67" name="TextBox 66">
            <a:extLst>
              <a:ext uri="{FF2B5EF4-FFF2-40B4-BE49-F238E27FC236}">
                <a16:creationId xmlns:a16="http://schemas.microsoft.com/office/drawing/2014/main" id="{A6789892-921B-BBC1-C916-2A9DBD5315F7}"/>
              </a:ext>
            </a:extLst>
          </p:cNvPr>
          <p:cNvSpPr txBox="1"/>
          <p:nvPr/>
        </p:nvSpPr>
        <p:spPr>
          <a:xfrm rot="18788362">
            <a:off x="2962605" y="2759681"/>
            <a:ext cx="1029846" cy="276999"/>
          </a:xfrm>
          <a:prstGeom prst="rect">
            <a:avLst/>
          </a:prstGeom>
          <a:noFill/>
          <a:ln>
            <a:noFill/>
          </a:ln>
        </p:spPr>
        <p:txBody>
          <a:bodyPr wrap="square" rtlCol="0">
            <a:spAutoFit/>
          </a:bodyPr>
          <a:lstStyle/>
          <a:p>
            <a:r>
              <a:rPr lang="en-GB" sz="1200" dirty="0">
                <a:solidFill>
                  <a:srgbClr val="414042"/>
                </a:solidFill>
              </a:rPr>
              <a:t>Lithium</a:t>
            </a:r>
            <a:endParaRPr lang="LID4096" sz="1200" dirty="0">
              <a:solidFill>
                <a:srgbClr val="414042"/>
              </a:solidFill>
            </a:endParaRPr>
          </a:p>
        </p:txBody>
      </p:sp>
      <p:sp>
        <p:nvSpPr>
          <p:cNvPr id="69" name="TextBox 68">
            <a:extLst>
              <a:ext uri="{FF2B5EF4-FFF2-40B4-BE49-F238E27FC236}">
                <a16:creationId xmlns:a16="http://schemas.microsoft.com/office/drawing/2014/main" id="{37F74EBE-4C8D-62DC-D15F-663587B4FF99}"/>
              </a:ext>
            </a:extLst>
          </p:cNvPr>
          <p:cNvSpPr txBox="1"/>
          <p:nvPr/>
        </p:nvSpPr>
        <p:spPr>
          <a:xfrm>
            <a:off x="1625600" y="4849171"/>
            <a:ext cx="914397" cy="276999"/>
          </a:xfrm>
          <a:prstGeom prst="rect">
            <a:avLst/>
          </a:prstGeom>
          <a:noFill/>
        </p:spPr>
        <p:txBody>
          <a:bodyPr wrap="square" rtlCol="0">
            <a:spAutoFit/>
          </a:bodyPr>
          <a:lstStyle/>
          <a:p>
            <a:r>
              <a:rPr lang="en-GB" sz="1200" dirty="0">
                <a:solidFill>
                  <a:schemeClr val="accent1"/>
                </a:solidFill>
              </a:rPr>
              <a:t>2020</a:t>
            </a:r>
            <a:endParaRPr lang="LID4096" sz="1200" dirty="0">
              <a:solidFill>
                <a:schemeClr val="accent1"/>
              </a:solidFill>
            </a:endParaRPr>
          </a:p>
        </p:txBody>
      </p:sp>
      <p:sp>
        <p:nvSpPr>
          <p:cNvPr id="71" name="TextBox 70">
            <a:extLst>
              <a:ext uri="{FF2B5EF4-FFF2-40B4-BE49-F238E27FC236}">
                <a16:creationId xmlns:a16="http://schemas.microsoft.com/office/drawing/2014/main" id="{7A57BA33-FF44-7D40-C731-99C025DBEA27}"/>
              </a:ext>
            </a:extLst>
          </p:cNvPr>
          <p:cNvSpPr txBox="1"/>
          <p:nvPr/>
        </p:nvSpPr>
        <p:spPr>
          <a:xfrm>
            <a:off x="4575746" y="4870462"/>
            <a:ext cx="914397" cy="276999"/>
          </a:xfrm>
          <a:prstGeom prst="rect">
            <a:avLst/>
          </a:prstGeom>
          <a:noFill/>
        </p:spPr>
        <p:txBody>
          <a:bodyPr wrap="square" rtlCol="0">
            <a:spAutoFit/>
          </a:bodyPr>
          <a:lstStyle/>
          <a:p>
            <a:r>
              <a:rPr lang="en-GB" sz="1200" dirty="0">
                <a:solidFill>
                  <a:schemeClr val="accent1"/>
                </a:solidFill>
              </a:rPr>
              <a:t>2021</a:t>
            </a:r>
            <a:endParaRPr lang="LID4096" sz="1600" dirty="0">
              <a:solidFill>
                <a:schemeClr val="accent1"/>
              </a:solidFill>
            </a:endParaRPr>
          </a:p>
        </p:txBody>
      </p:sp>
      <p:sp>
        <p:nvSpPr>
          <p:cNvPr id="72" name="TextBox 71">
            <a:extLst>
              <a:ext uri="{FF2B5EF4-FFF2-40B4-BE49-F238E27FC236}">
                <a16:creationId xmlns:a16="http://schemas.microsoft.com/office/drawing/2014/main" id="{984C5CA9-1791-2256-211C-03BE530B5E2E}"/>
              </a:ext>
            </a:extLst>
          </p:cNvPr>
          <p:cNvSpPr txBox="1"/>
          <p:nvPr/>
        </p:nvSpPr>
        <p:spPr>
          <a:xfrm>
            <a:off x="4750292" y="1670842"/>
            <a:ext cx="914397" cy="276999"/>
          </a:xfrm>
          <a:prstGeom prst="rect">
            <a:avLst/>
          </a:prstGeom>
          <a:noFill/>
        </p:spPr>
        <p:txBody>
          <a:bodyPr wrap="square" rtlCol="0">
            <a:spAutoFit/>
          </a:bodyPr>
          <a:lstStyle/>
          <a:p>
            <a:r>
              <a:rPr lang="en-GB" sz="1200" dirty="0">
                <a:solidFill>
                  <a:schemeClr val="accent1"/>
                </a:solidFill>
              </a:rPr>
              <a:t>+738 %</a:t>
            </a:r>
            <a:endParaRPr lang="LID4096" sz="1600" dirty="0">
              <a:solidFill>
                <a:schemeClr val="accent1"/>
              </a:solidFill>
            </a:endParaRPr>
          </a:p>
        </p:txBody>
      </p:sp>
      <p:sp>
        <p:nvSpPr>
          <p:cNvPr id="73" name="TextBox 72">
            <a:extLst>
              <a:ext uri="{FF2B5EF4-FFF2-40B4-BE49-F238E27FC236}">
                <a16:creationId xmlns:a16="http://schemas.microsoft.com/office/drawing/2014/main" id="{2DBD1562-FE55-8286-6B3B-7E68719D09A1}"/>
              </a:ext>
            </a:extLst>
          </p:cNvPr>
          <p:cNvSpPr txBox="1"/>
          <p:nvPr/>
        </p:nvSpPr>
        <p:spPr>
          <a:xfrm>
            <a:off x="4510886" y="2818624"/>
            <a:ext cx="914397" cy="276999"/>
          </a:xfrm>
          <a:prstGeom prst="rect">
            <a:avLst/>
          </a:prstGeom>
          <a:noFill/>
        </p:spPr>
        <p:txBody>
          <a:bodyPr wrap="square" rtlCol="0">
            <a:spAutoFit/>
          </a:bodyPr>
          <a:lstStyle/>
          <a:p>
            <a:r>
              <a:rPr lang="en-GB" sz="1200" dirty="0">
                <a:solidFill>
                  <a:schemeClr val="accent1"/>
                </a:solidFill>
              </a:rPr>
              <a:t>+156 %</a:t>
            </a:r>
            <a:endParaRPr lang="LID4096" sz="1600" dirty="0">
              <a:solidFill>
                <a:schemeClr val="accent1"/>
              </a:solidFill>
            </a:endParaRPr>
          </a:p>
        </p:txBody>
      </p:sp>
      <p:sp>
        <p:nvSpPr>
          <p:cNvPr id="74" name="TextBox 73">
            <a:extLst>
              <a:ext uri="{FF2B5EF4-FFF2-40B4-BE49-F238E27FC236}">
                <a16:creationId xmlns:a16="http://schemas.microsoft.com/office/drawing/2014/main" id="{E3942623-578A-6B3F-CBE2-EF6F3B49BCEE}"/>
              </a:ext>
            </a:extLst>
          </p:cNvPr>
          <p:cNvSpPr txBox="1"/>
          <p:nvPr/>
        </p:nvSpPr>
        <p:spPr>
          <a:xfrm>
            <a:off x="4597856" y="3383016"/>
            <a:ext cx="914397" cy="276999"/>
          </a:xfrm>
          <a:prstGeom prst="rect">
            <a:avLst/>
          </a:prstGeom>
          <a:noFill/>
        </p:spPr>
        <p:txBody>
          <a:bodyPr wrap="square" rtlCol="0">
            <a:spAutoFit/>
          </a:bodyPr>
          <a:lstStyle/>
          <a:p>
            <a:r>
              <a:rPr lang="en-GB" sz="1200" dirty="0">
                <a:solidFill>
                  <a:schemeClr val="accent1"/>
                </a:solidFill>
              </a:rPr>
              <a:t>+94 %</a:t>
            </a:r>
            <a:endParaRPr lang="LID4096" sz="1600" dirty="0">
              <a:solidFill>
                <a:schemeClr val="accent1"/>
              </a:solidFill>
            </a:endParaRPr>
          </a:p>
        </p:txBody>
      </p:sp>
      <p:sp>
        <p:nvSpPr>
          <p:cNvPr id="75" name="TextBox 74">
            <a:extLst>
              <a:ext uri="{FF2B5EF4-FFF2-40B4-BE49-F238E27FC236}">
                <a16:creationId xmlns:a16="http://schemas.microsoft.com/office/drawing/2014/main" id="{2FE76B9B-78DE-7DDE-9010-D2323E6306A8}"/>
              </a:ext>
            </a:extLst>
          </p:cNvPr>
          <p:cNvSpPr txBox="1"/>
          <p:nvPr/>
        </p:nvSpPr>
        <p:spPr>
          <a:xfrm>
            <a:off x="4722802" y="3743091"/>
            <a:ext cx="914397" cy="276999"/>
          </a:xfrm>
          <a:prstGeom prst="rect">
            <a:avLst/>
          </a:prstGeom>
          <a:noFill/>
        </p:spPr>
        <p:txBody>
          <a:bodyPr wrap="square" rtlCol="0">
            <a:spAutoFit/>
          </a:bodyPr>
          <a:lstStyle/>
          <a:p>
            <a:r>
              <a:rPr lang="en-GB" sz="1200" dirty="0">
                <a:solidFill>
                  <a:schemeClr val="accent1"/>
                </a:solidFill>
              </a:rPr>
              <a:t>+76 %</a:t>
            </a:r>
            <a:endParaRPr lang="LID4096" sz="1600" dirty="0">
              <a:solidFill>
                <a:schemeClr val="accent1"/>
              </a:solidFill>
            </a:endParaRPr>
          </a:p>
        </p:txBody>
      </p:sp>
      <p:sp>
        <p:nvSpPr>
          <p:cNvPr id="76" name="TextBox 75">
            <a:extLst>
              <a:ext uri="{FF2B5EF4-FFF2-40B4-BE49-F238E27FC236}">
                <a16:creationId xmlns:a16="http://schemas.microsoft.com/office/drawing/2014/main" id="{EDE1A6AB-9999-D631-2FB6-D25D287E332E}"/>
              </a:ext>
            </a:extLst>
          </p:cNvPr>
          <p:cNvSpPr txBox="1"/>
          <p:nvPr/>
        </p:nvSpPr>
        <p:spPr>
          <a:xfrm>
            <a:off x="4722802" y="4140316"/>
            <a:ext cx="914397" cy="276999"/>
          </a:xfrm>
          <a:prstGeom prst="rect">
            <a:avLst/>
          </a:prstGeom>
          <a:noFill/>
        </p:spPr>
        <p:txBody>
          <a:bodyPr wrap="square" rtlCol="0">
            <a:spAutoFit/>
          </a:bodyPr>
          <a:lstStyle/>
          <a:p>
            <a:r>
              <a:rPr lang="en-GB" sz="1200" dirty="0">
                <a:solidFill>
                  <a:schemeClr val="accent1"/>
                </a:solidFill>
              </a:rPr>
              <a:t>+34 %</a:t>
            </a:r>
            <a:endParaRPr lang="LID4096" sz="1600" dirty="0">
              <a:solidFill>
                <a:schemeClr val="accent1"/>
              </a:solidFill>
            </a:endParaRPr>
          </a:p>
        </p:txBody>
      </p:sp>
      <p:sp>
        <p:nvSpPr>
          <p:cNvPr id="77" name="TextBox 76">
            <a:extLst>
              <a:ext uri="{FF2B5EF4-FFF2-40B4-BE49-F238E27FC236}">
                <a16:creationId xmlns:a16="http://schemas.microsoft.com/office/drawing/2014/main" id="{8F084CE8-382A-6783-AF8D-0FEAAF4BFC62}"/>
              </a:ext>
            </a:extLst>
          </p:cNvPr>
          <p:cNvSpPr txBox="1"/>
          <p:nvPr/>
        </p:nvSpPr>
        <p:spPr>
          <a:xfrm>
            <a:off x="338675" y="5160997"/>
            <a:ext cx="7696061" cy="461665"/>
          </a:xfrm>
          <a:prstGeom prst="rect">
            <a:avLst/>
          </a:prstGeom>
          <a:noFill/>
        </p:spPr>
        <p:txBody>
          <a:bodyPr wrap="square" rtlCol="0">
            <a:spAutoFit/>
          </a:bodyPr>
          <a:lstStyle/>
          <a:p>
            <a:pPr marL="285750" indent="-285750">
              <a:buFont typeface="Arial" panose="020B0604020202020204" pitchFamily="34" charset="0"/>
              <a:buChar char="•"/>
            </a:pPr>
            <a:r>
              <a:rPr lang="en-GB" sz="1200" dirty="0">
                <a:solidFill>
                  <a:srgbClr val="414042"/>
                </a:solidFill>
              </a:rPr>
              <a:t>Price rise of minerals and metals along with supply chain bottlenecks is increasing the clean energy technology costs</a:t>
            </a:r>
            <a:endParaRPr lang="LID4096" sz="1200" dirty="0">
              <a:solidFill>
                <a:srgbClr val="414042"/>
              </a:solidFill>
            </a:endParaRPr>
          </a:p>
        </p:txBody>
      </p:sp>
      <p:sp>
        <p:nvSpPr>
          <p:cNvPr id="78" name="TextBox 77">
            <a:extLst>
              <a:ext uri="{FF2B5EF4-FFF2-40B4-BE49-F238E27FC236}">
                <a16:creationId xmlns:a16="http://schemas.microsoft.com/office/drawing/2014/main" id="{681AD9A8-4657-DBD4-D8DD-41C8F022806E}"/>
              </a:ext>
            </a:extLst>
          </p:cNvPr>
          <p:cNvSpPr txBox="1"/>
          <p:nvPr/>
        </p:nvSpPr>
        <p:spPr>
          <a:xfrm>
            <a:off x="335340" y="5769669"/>
            <a:ext cx="9910947" cy="461665"/>
          </a:xfrm>
          <a:prstGeom prst="rect">
            <a:avLst/>
          </a:prstGeom>
          <a:noFill/>
        </p:spPr>
        <p:txBody>
          <a:bodyPr wrap="square" rtlCol="0">
            <a:spAutoFit/>
          </a:bodyPr>
          <a:lstStyle/>
          <a:p>
            <a:pPr marL="285750" indent="-285750">
              <a:buFont typeface="Arial" panose="020B0604020202020204" pitchFamily="34" charset="0"/>
              <a:buChar char="•"/>
            </a:pPr>
            <a:r>
              <a:rPr lang="en-GB" sz="1200" dirty="0">
                <a:solidFill>
                  <a:srgbClr val="414042"/>
                </a:solidFill>
              </a:rPr>
              <a:t>Cost reduction efforts via technology innovation, efficiency improvements and economies of scale are needed. Stimulating the sustainable domestic production of critical minerals &amp; metals and manufacturing of clean technology components in the EU is needed</a:t>
            </a:r>
            <a:endParaRPr lang="LID4096" sz="1200" dirty="0">
              <a:solidFill>
                <a:srgbClr val="414042"/>
              </a:solidFill>
            </a:endParaRPr>
          </a:p>
        </p:txBody>
      </p:sp>
      <p:sp>
        <p:nvSpPr>
          <p:cNvPr id="79" name="TextBox 78">
            <a:extLst>
              <a:ext uri="{FF2B5EF4-FFF2-40B4-BE49-F238E27FC236}">
                <a16:creationId xmlns:a16="http://schemas.microsoft.com/office/drawing/2014/main" id="{8115659D-A203-349D-5E25-FD946EC3CFBC}"/>
              </a:ext>
            </a:extLst>
          </p:cNvPr>
          <p:cNvSpPr txBox="1"/>
          <p:nvPr/>
        </p:nvSpPr>
        <p:spPr>
          <a:xfrm>
            <a:off x="8922034" y="1269541"/>
            <a:ext cx="3221665" cy="307777"/>
          </a:xfrm>
          <a:prstGeom prst="rect">
            <a:avLst/>
          </a:prstGeom>
          <a:noFill/>
        </p:spPr>
        <p:txBody>
          <a:bodyPr wrap="square" rtlCol="0">
            <a:spAutoFit/>
          </a:bodyPr>
          <a:lstStyle/>
          <a:p>
            <a:r>
              <a:rPr lang="en-GB" sz="1400" dirty="0">
                <a:solidFill>
                  <a:schemeClr val="accent3"/>
                </a:solidFill>
                <a:latin typeface="Qanelas Black" panose="00000A00000000000000" pitchFamily="50" charset="0"/>
              </a:rPr>
              <a:t>Cost rise from Jan 2021- March 2022</a:t>
            </a:r>
            <a:endParaRPr lang="LID4096" sz="1400" dirty="0">
              <a:solidFill>
                <a:schemeClr val="accent3"/>
              </a:solidFill>
              <a:latin typeface="Qanelas Black" panose="00000A00000000000000" pitchFamily="50" charset="0"/>
            </a:endParaRPr>
          </a:p>
        </p:txBody>
      </p:sp>
      <p:sp>
        <p:nvSpPr>
          <p:cNvPr id="82" name="TextBox 81">
            <a:extLst>
              <a:ext uri="{FF2B5EF4-FFF2-40B4-BE49-F238E27FC236}">
                <a16:creationId xmlns:a16="http://schemas.microsoft.com/office/drawing/2014/main" id="{2DAE1162-7A9A-8D64-B2F2-B24CD4CCAAE3}"/>
              </a:ext>
            </a:extLst>
          </p:cNvPr>
          <p:cNvSpPr txBox="1"/>
          <p:nvPr/>
        </p:nvSpPr>
        <p:spPr>
          <a:xfrm>
            <a:off x="653853" y="6567570"/>
            <a:ext cx="934903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chemeClr val="accent1"/>
                </a:solidFill>
                <a:cs typeface="Arial" panose="020B0604020202020204" pitchFamily="34" charset="0"/>
                <a:hlinkClick r:id="rId11">
                  <a:extLst>
                    <a:ext uri="{A12FA001-AC4F-418D-AE19-62706E023703}">
                      <ahyp:hlinkClr xmlns:ahyp="http://schemas.microsoft.com/office/drawing/2018/hyperlinkcolor" val="tx"/>
                    </a:ext>
                  </a:extLst>
                </a:hlinkClick>
              </a:rPr>
              <a:t>IEA</a:t>
            </a:r>
            <a:r>
              <a:rPr lang="en-GB" sz="1200" dirty="0">
                <a:solidFill>
                  <a:srgbClr val="414042"/>
                </a:solidFill>
                <a:cs typeface="Arial" panose="020B0604020202020204" pitchFamily="34" charset="0"/>
              </a:rPr>
              <a:t> ,Costs shown are global average</a:t>
            </a:r>
            <a:endParaRPr lang="en-BE" sz="1200" dirty="0">
              <a:solidFill>
                <a:srgbClr val="414042"/>
              </a:solidFill>
              <a:cs typeface="Arial" panose="020B0604020202020204" pitchFamily="34" charset="0"/>
            </a:endParaRPr>
          </a:p>
        </p:txBody>
      </p:sp>
      <p:sp>
        <p:nvSpPr>
          <p:cNvPr id="40" name="TextBox 39">
            <a:extLst>
              <a:ext uri="{FF2B5EF4-FFF2-40B4-BE49-F238E27FC236}">
                <a16:creationId xmlns:a16="http://schemas.microsoft.com/office/drawing/2014/main" id="{5150BB8E-B669-3D45-3471-9BE75CA5C8AB}"/>
              </a:ext>
            </a:extLst>
          </p:cNvPr>
          <p:cNvSpPr txBox="1"/>
          <p:nvPr/>
        </p:nvSpPr>
        <p:spPr>
          <a:xfrm>
            <a:off x="2106705" y="1336403"/>
            <a:ext cx="3221665" cy="307777"/>
          </a:xfrm>
          <a:prstGeom prst="rect">
            <a:avLst/>
          </a:prstGeom>
          <a:noFill/>
        </p:spPr>
        <p:txBody>
          <a:bodyPr wrap="square" rtlCol="0">
            <a:spAutoFit/>
          </a:bodyPr>
          <a:lstStyle/>
          <a:p>
            <a:r>
              <a:rPr lang="en-GB" sz="1400" dirty="0">
                <a:solidFill>
                  <a:schemeClr val="accent3"/>
                </a:solidFill>
                <a:latin typeface="Qanelas Black" panose="00000A00000000000000" pitchFamily="50" charset="0"/>
              </a:rPr>
              <a:t>Price increase from 2020-2021</a:t>
            </a:r>
            <a:endParaRPr lang="LID4096" sz="1400" dirty="0">
              <a:solidFill>
                <a:schemeClr val="accent3"/>
              </a:solidFill>
              <a:latin typeface="Qanelas Black" panose="00000A00000000000000" pitchFamily="50" charset="0"/>
            </a:endParaRPr>
          </a:p>
        </p:txBody>
      </p:sp>
      <p:sp>
        <p:nvSpPr>
          <p:cNvPr id="2" name="Slide Number Placeholder 1">
            <a:extLst>
              <a:ext uri="{FF2B5EF4-FFF2-40B4-BE49-F238E27FC236}">
                <a16:creationId xmlns:a16="http://schemas.microsoft.com/office/drawing/2014/main" id="{20F3C39E-274F-4DB9-B7F0-924949199390}"/>
              </a:ext>
            </a:extLst>
          </p:cNvPr>
          <p:cNvSpPr>
            <a:spLocks noGrp="1"/>
          </p:cNvSpPr>
          <p:nvPr>
            <p:ph type="sldNum" sz="quarter" idx="4"/>
          </p:nvPr>
        </p:nvSpPr>
        <p:spPr/>
        <p:txBody>
          <a:bodyPr/>
          <a:lstStyle/>
          <a:p>
            <a:fld id="{44EFA621-F6A9-4475-967F-39ACD74EDAC6}" type="slidenum">
              <a:rPr lang="en-BE" smtClean="0"/>
              <a:pPr/>
              <a:t>48</a:t>
            </a:fld>
            <a:endParaRPr lang="en-BE" dirty="0"/>
          </a:p>
        </p:txBody>
      </p:sp>
    </p:spTree>
    <p:extLst>
      <p:ext uri="{BB962C8B-B14F-4D97-AF65-F5344CB8AC3E}">
        <p14:creationId xmlns:p14="http://schemas.microsoft.com/office/powerpoint/2010/main" val="13269663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1F31EC-1EF5-F931-268C-58135EB2C423}"/>
              </a:ext>
            </a:extLst>
          </p:cNvPr>
          <p:cNvSpPr>
            <a:spLocks noGrp="1"/>
          </p:cNvSpPr>
          <p:nvPr>
            <p:ph type="ctrTitle"/>
          </p:nvPr>
        </p:nvSpPr>
        <p:spPr/>
        <p:txBody>
          <a:bodyPr>
            <a:normAutofit fontScale="90000"/>
          </a:bodyPr>
          <a:lstStyle/>
          <a:p>
            <a:r>
              <a:rPr lang="en-BE" dirty="0">
                <a:solidFill>
                  <a:schemeClr val="accent3"/>
                </a:solidFill>
              </a:rPr>
              <a:t>5. Regulatory Framework</a:t>
            </a:r>
            <a:br>
              <a:rPr lang="en-GB" dirty="0"/>
            </a:br>
            <a:r>
              <a:rPr lang="en-BE" sz="1800" dirty="0">
                <a:solidFill>
                  <a:srgbClr val="414042"/>
                </a:solidFill>
                <a:latin typeface="Qanelas Medium"/>
              </a:rPr>
              <a:t>Of concern, many Member States are making distortive regulatory interventions </a:t>
            </a:r>
            <a:br>
              <a:rPr lang="en-BE" sz="1800" dirty="0">
                <a:solidFill>
                  <a:srgbClr val="414042"/>
                </a:solidFill>
                <a:latin typeface="Qanelas Medium"/>
              </a:rPr>
            </a:br>
            <a:r>
              <a:rPr lang="fr-BE" sz="1800" dirty="0">
                <a:solidFill>
                  <a:srgbClr val="414042"/>
                </a:solidFill>
                <a:latin typeface="Qanelas Medium"/>
              </a:rPr>
              <a:t>T</a:t>
            </a:r>
            <a:r>
              <a:rPr lang="en-BE" sz="1800" dirty="0" err="1">
                <a:solidFill>
                  <a:srgbClr val="414042"/>
                </a:solidFill>
                <a:latin typeface="Qanelas Medium"/>
              </a:rPr>
              <a:t>hese</a:t>
            </a:r>
            <a:r>
              <a:rPr lang="en-BE" sz="1800" dirty="0">
                <a:solidFill>
                  <a:srgbClr val="414042"/>
                </a:solidFill>
                <a:latin typeface="Qanelas Medium"/>
              </a:rPr>
              <a:t> risk undermining the internal electric</a:t>
            </a:r>
            <a:r>
              <a:rPr lang="fr-BE" sz="1800" dirty="0">
                <a:solidFill>
                  <a:srgbClr val="414042"/>
                </a:solidFill>
                <a:latin typeface="Qanelas Medium"/>
              </a:rPr>
              <a:t>i</a:t>
            </a:r>
            <a:r>
              <a:rPr lang="en-BE" sz="1800" dirty="0">
                <a:solidFill>
                  <a:srgbClr val="414042"/>
                </a:solidFill>
                <a:latin typeface="Qanelas Medium"/>
              </a:rPr>
              <a:t>ty market. A recent report </a:t>
            </a:r>
            <a:r>
              <a:rPr lang="en-GB" sz="1800" dirty="0">
                <a:solidFill>
                  <a:srgbClr val="414042"/>
                </a:solidFill>
                <a:latin typeface="Qanelas Medium"/>
              </a:rPr>
              <a:t>from </a:t>
            </a:r>
            <a:r>
              <a:rPr lang="en-BE" sz="1800" dirty="0">
                <a:solidFill>
                  <a:srgbClr val="414042"/>
                </a:solidFill>
                <a:latin typeface="Qanelas Medium"/>
              </a:rPr>
              <a:t>ACER has shown the benefit of the IEM to customers, saving them 34 billion last year. The IEM needs to be protected</a:t>
            </a:r>
            <a:br>
              <a:rPr lang="en-BE" sz="1800" i="1" dirty="0">
                <a:solidFill>
                  <a:srgbClr val="2C63FF"/>
                </a:solidFill>
                <a:latin typeface="Qanelas Medium"/>
              </a:rPr>
            </a:br>
            <a:endParaRPr lang="LID4096" dirty="0"/>
          </a:p>
        </p:txBody>
      </p:sp>
      <p:sp>
        <p:nvSpPr>
          <p:cNvPr id="3" name="Slide Number Placeholder 5">
            <a:extLst>
              <a:ext uri="{FF2B5EF4-FFF2-40B4-BE49-F238E27FC236}">
                <a16:creationId xmlns:a16="http://schemas.microsoft.com/office/drawing/2014/main" id="{8A207200-4A88-4674-90CD-C7662AF17CD0}"/>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49</a:t>
            </a:fld>
            <a:endParaRPr lang="en-BE"/>
          </a:p>
        </p:txBody>
      </p:sp>
    </p:spTree>
    <p:extLst>
      <p:ext uri="{BB962C8B-B14F-4D97-AF65-F5344CB8AC3E}">
        <p14:creationId xmlns:p14="http://schemas.microsoft.com/office/powerpoint/2010/main" val="28288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B37CCBD-43CF-4FC4-87F8-164D1DC467E9}"/>
              </a:ext>
            </a:extLst>
          </p:cNvPr>
          <p:cNvSpPr>
            <a:spLocks noGrp="1"/>
          </p:cNvSpPr>
          <p:nvPr>
            <p:ph type="title"/>
          </p:nvPr>
        </p:nvSpPr>
        <p:spPr>
          <a:xfrm>
            <a:off x="381000" y="365126"/>
            <a:ext cx="11287274" cy="909874"/>
          </a:xfrm>
        </p:spPr>
        <p:txBody>
          <a:bodyPr>
            <a:normAutofit/>
          </a:bodyPr>
          <a:lstStyle/>
          <a:p>
            <a:r>
              <a:rPr lang="en-GB" sz="2400" dirty="0"/>
              <a:t>Inflation rose after covid recovery but energy prices and Russian war worsened it</a:t>
            </a:r>
            <a:endParaRPr lang="LID4096" sz="2400" dirty="0"/>
          </a:p>
        </p:txBody>
      </p:sp>
      <p:sp>
        <p:nvSpPr>
          <p:cNvPr id="9" name="TextBox 8">
            <a:extLst>
              <a:ext uri="{FF2B5EF4-FFF2-40B4-BE49-F238E27FC236}">
                <a16:creationId xmlns:a16="http://schemas.microsoft.com/office/drawing/2014/main" id="{D5696755-81C7-4490-AC88-91A663345B89}"/>
              </a:ext>
            </a:extLst>
          </p:cNvPr>
          <p:cNvSpPr txBox="1"/>
          <p:nvPr/>
        </p:nvSpPr>
        <p:spPr>
          <a:xfrm>
            <a:off x="610085" y="6492874"/>
            <a:ext cx="9763125" cy="276999"/>
          </a:xfrm>
          <a:prstGeom prst="rect">
            <a:avLst/>
          </a:prstGeom>
          <a:noFill/>
        </p:spPr>
        <p:txBody>
          <a:bodyPr wrap="square" rtlCol="0">
            <a:spAutoFit/>
          </a:bodyPr>
          <a:lstStyle/>
          <a:p>
            <a:r>
              <a:rPr lang="en-BE" sz="1200" dirty="0">
                <a:effectLst/>
              </a:rPr>
              <a:t>Source: </a:t>
            </a:r>
            <a:r>
              <a:rPr lang="en-GB" sz="1200" dirty="0">
                <a:solidFill>
                  <a:schemeClr val="accent1"/>
                </a:solidFill>
                <a:effectLst/>
                <a:hlinkClick r:id="rId3">
                  <a:extLst>
                    <a:ext uri="{A12FA001-AC4F-418D-AE19-62706E023703}">
                      <ahyp:hlinkClr xmlns:ahyp="http://schemas.microsoft.com/office/drawing/2018/hyperlinkcolor" val="tx"/>
                    </a:ext>
                  </a:extLst>
                </a:hlinkClick>
              </a:rPr>
              <a:t>Council of the EU</a:t>
            </a:r>
            <a:r>
              <a:rPr lang="en-GB" sz="1200" dirty="0">
                <a:solidFill>
                  <a:schemeClr val="accent1"/>
                </a:solidFill>
                <a:effectLst/>
              </a:rPr>
              <a:t> </a:t>
            </a:r>
            <a:r>
              <a:rPr lang="en-GB" sz="1200" dirty="0">
                <a:effectLst/>
              </a:rPr>
              <a:t>based on Eurostat for the energy prices; </a:t>
            </a:r>
            <a:r>
              <a:rPr lang="en-GB" sz="1200" dirty="0">
                <a:solidFill>
                  <a:schemeClr val="accent1"/>
                </a:solidFill>
                <a:effectLst/>
                <a:hlinkClick r:id="rId4">
                  <a:extLst>
                    <a:ext uri="{A12FA001-AC4F-418D-AE19-62706E023703}">
                      <ahyp:hlinkClr xmlns:ahyp="http://schemas.microsoft.com/office/drawing/2018/hyperlinkcolor" val="tx"/>
                    </a:ext>
                  </a:extLst>
                </a:hlinkClick>
              </a:rPr>
              <a:t>Eurostat for inflation</a:t>
            </a:r>
            <a:r>
              <a:rPr lang="en-GB" sz="1200" dirty="0">
                <a:effectLst/>
              </a:rPr>
              <a:t>, The Economist</a:t>
            </a:r>
            <a:endParaRPr lang="en-BE" sz="1100" dirty="0"/>
          </a:p>
        </p:txBody>
      </p:sp>
      <p:graphicFrame>
        <p:nvGraphicFramePr>
          <p:cNvPr id="12" name="Content Placeholder 7">
            <a:extLst>
              <a:ext uri="{FF2B5EF4-FFF2-40B4-BE49-F238E27FC236}">
                <a16:creationId xmlns:a16="http://schemas.microsoft.com/office/drawing/2014/main" id="{48A72BCE-1423-47AC-B252-C829613595CC}"/>
              </a:ext>
            </a:extLst>
          </p:cNvPr>
          <p:cNvGraphicFramePr>
            <a:graphicFrameLocks noGrp="1"/>
          </p:cNvGraphicFramePr>
          <p:nvPr>
            <p:ph sz="half" idx="1"/>
            <p:extLst>
              <p:ext uri="{D42A27DB-BD31-4B8C-83A1-F6EECF244321}">
                <p14:modId xmlns:p14="http://schemas.microsoft.com/office/powerpoint/2010/main" val="4038775847"/>
              </p:ext>
            </p:extLst>
          </p:nvPr>
        </p:nvGraphicFramePr>
        <p:xfrm>
          <a:off x="6772648" y="1276003"/>
          <a:ext cx="4414736" cy="3824895"/>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a:extLst>
              <a:ext uri="{FF2B5EF4-FFF2-40B4-BE49-F238E27FC236}">
                <a16:creationId xmlns:a16="http://schemas.microsoft.com/office/drawing/2014/main" id="{10326744-3D9D-4E86-9470-1A065F933B2B}"/>
              </a:ext>
            </a:extLst>
          </p:cNvPr>
          <p:cNvSpPr txBox="1"/>
          <p:nvPr/>
        </p:nvSpPr>
        <p:spPr>
          <a:xfrm>
            <a:off x="838200" y="5446586"/>
            <a:ext cx="10676860" cy="523220"/>
          </a:xfrm>
          <a:prstGeom prst="rect">
            <a:avLst/>
          </a:prstGeom>
          <a:noFill/>
        </p:spPr>
        <p:txBody>
          <a:bodyPr wrap="square" rtlCol="0">
            <a:spAutoFit/>
          </a:bodyPr>
          <a:lstStyle/>
          <a:p>
            <a:r>
              <a:rPr lang="en-GB" sz="1400" dirty="0">
                <a:solidFill>
                  <a:srgbClr val="414042"/>
                </a:solidFill>
              </a:rPr>
              <a:t>Inflation has been on a rise after recovery from covid crisis. Rising energy prices and Russian invasion of Ukraine exacerbated it with inflation reaching 9.8 % in July 2022. The high energy prices cause about a third of the inflation</a:t>
            </a:r>
            <a:endParaRPr lang="LID4096" sz="1400" dirty="0">
              <a:solidFill>
                <a:srgbClr val="414042"/>
              </a:solidFill>
            </a:endParaRPr>
          </a:p>
        </p:txBody>
      </p:sp>
      <p:sp>
        <p:nvSpPr>
          <p:cNvPr id="8" name="Slide Number Placeholder 5">
            <a:extLst>
              <a:ext uri="{FF2B5EF4-FFF2-40B4-BE49-F238E27FC236}">
                <a16:creationId xmlns:a16="http://schemas.microsoft.com/office/drawing/2014/main" id="{76614634-47C2-4022-A1BF-2166E4EE84C9}"/>
              </a:ext>
            </a:extLst>
          </p:cNvPr>
          <p:cNvSpPr>
            <a:spLocks noGrp="1"/>
          </p:cNvSpPr>
          <p:nvPr>
            <p:ph type="sldNum" sz="quarter" idx="4"/>
          </p:nvPr>
        </p:nvSpPr>
        <p:spPr>
          <a:xfrm>
            <a:off x="381000" y="632614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1A166-B29E-4E51-9043-0D244441FE17}" type="slidenum">
              <a:rPr lang="en-BE" smtClean="0"/>
              <a:pPr/>
              <a:t>5</a:t>
            </a:fld>
            <a:endParaRPr lang="en-BE" dirty="0"/>
          </a:p>
        </p:txBody>
      </p:sp>
      <p:graphicFrame>
        <p:nvGraphicFramePr>
          <p:cNvPr id="2" name="Chart 1">
            <a:extLst>
              <a:ext uri="{FF2B5EF4-FFF2-40B4-BE49-F238E27FC236}">
                <a16:creationId xmlns:a16="http://schemas.microsoft.com/office/drawing/2014/main" id="{F9C0C9A5-BEC0-4993-B4D4-C43C5F19E662}"/>
              </a:ext>
            </a:extLst>
          </p:cNvPr>
          <p:cNvGraphicFramePr>
            <a:graphicFrameLocks/>
          </p:cNvGraphicFramePr>
          <p:nvPr>
            <p:extLst>
              <p:ext uri="{D42A27DB-BD31-4B8C-83A1-F6EECF244321}">
                <p14:modId xmlns:p14="http://schemas.microsoft.com/office/powerpoint/2010/main" val="3813869865"/>
              </p:ext>
            </p:extLst>
          </p:nvPr>
        </p:nvGraphicFramePr>
        <p:xfrm>
          <a:off x="610085" y="1275000"/>
          <a:ext cx="5091384" cy="3648518"/>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1104721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8968A6-D585-D8E5-86A6-68D624E817D8}"/>
              </a:ext>
            </a:extLst>
          </p:cNvPr>
          <p:cNvSpPr>
            <a:spLocks noGrp="1"/>
          </p:cNvSpPr>
          <p:nvPr>
            <p:ph type="title"/>
          </p:nvPr>
        </p:nvSpPr>
        <p:spPr>
          <a:xfrm>
            <a:off x="457200" y="365126"/>
            <a:ext cx="11536326" cy="942680"/>
          </a:xfrm>
        </p:spPr>
        <p:txBody>
          <a:bodyPr>
            <a:noAutofit/>
          </a:bodyPr>
          <a:lstStyle/>
          <a:p>
            <a:r>
              <a:rPr lang="en-GB" sz="2400" dirty="0"/>
              <a:t>Distorting current market design will impact the European electricity market integration</a:t>
            </a:r>
            <a:endParaRPr lang="LID4096" sz="2400" dirty="0"/>
          </a:p>
        </p:txBody>
      </p:sp>
      <p:sp>
        <p:nvSpPr>
          <p:cNvPr id="6" name="Content Placeholder 5">
            <a:extLst>
              <a:ext uri="{FF2B5EF4-FFF2-40B4-BE49-F238E27FC236}">
                <a16:creationId xmlns:a16="http://schemas.microsoft.com/office/drawing/2014/main" id="{0455BAF8-4888-B728-8227-17F68B63DDEC}"/>
              </a:ext>
            </a:extLst>
          </p:cNvPr>
          <p:cNvSpPr>
            <a:spLocks noGrp="1"/>
          </p:cNvSpPr>
          <p:nvPr>
            <p:ph sz="half" idx="2"/>
          </p:nvPr>
        </p:nvSpPr>
        <p:spPr>
          <a:xfrm>
            <a:off x="6172200" y="1825625"/>
            <a:ext cx="5181600" cy="3501287"/>
          </a:xfrm>
        </p:spPr>
        <p:txBody>
          <a:bodyPr>
            <a:normAutofit/>
          </a:bodyPr>
          <a:lstStyle/>
          <a:p>
            <a:r>
              <a:rPr lang="en-GB" sz="1600" dirty="0">
                <a:solidFill>
                  <a:srgbClr val="414042"/>
                </a:solidFill>
              </a:rPr>
              <a:t>The benefits of cross-border electricity trading amounted to around 34 billion Euros in 2021. More than one third of these benefits correspond to the last quarter of 2021, when power prices were at their highest</a:t>
            </a:r>
          </a:p>
          <a:p>
            <a:pPr marL="0" indent="0">
              <a:buNone/>
            </a:pPr>
            <a:endParaRPr lang="en-GB" sz="1600" dirty="0">
              <a:solidFill>
                <a:srgbClr val="414042"/>
              </a:solidFill>
            </a:endParaRPr>
          </a:p>
          <a:p>
            <a:r>
              <a:rPr lang="en-GB" sz="1600" dirty="0">
                <a:solidFill>
                  <a:srgbClr val="414042"/>
                </a:solidFill>
              </a:rPr>
              <a:t>At least 10 MSs are discussing/planning/enacting distortive market interventions</a:t>
            </a:r>
          </a:p>
          <a:p>
            <a:pPr marL="0" indent="0">
              <a:buNone/>
            </a:pPr>
            <a:endParaRPr lang="en-GB" sz="1600" dirty="0">
              <a:solidFill>
                <a:srgbClr val="414042"/>
              </a:solidFill>
            </a:endParaRPr>
          </a:p>
          <a:p>
            <a:r>
              <a:rPr lang="en-GB" sz="1600" dirty="0">
                <a:solidFill>
                  <a:srgbClr val="414042"/>
                </a:solidFill>
              </a:rPr>
              <a:t>This will not only impact investments but also the EU cross border electricity trade</a:t>
            </a:r>
          </a:p>
        </p:txBody>
      </p:sp>
      <p:graphicFrame>
        <p:nvGraphicFramePr>
          <p:cNvPr id="11" name="Content Placeholder 10">
            <a:extLst>
              <a:ext uri="{FF2B5EF4-FFF2-40B4-BE49-F238E27FC236}">
                <a16:creationId xmlns:a16="http://schemas.microsoft.com/office/drawing/2014/main" id="{4E33DC81-79FA-87EC-7B4E-5C2F2A94BFEA}"/>
              </a:ext>
            </a:extLst>
          </p:cNvPr>
          <p:cNvGraphicFramePr>
            <a:graphicFrameLocks noGrp="1"/>
          </p:cNvGraphicFramePr>
          <p:nvPr>
            <p:ph sz="half" idx="1"/>
            <p:extLst>
              <p:ext uri="{D42A27DB-BD31-4B8C-83A1-F6EECF244321}">
                <p14:modId xmlns:p14="http://schemas.microsoft.com/office/powerpoint/2010/main" val="907146421"/>
              </p:ext>
            </p:extLst>
          </p:nvPr>
        </p:nvGraphicFramePr>
        <p:xfrm>
          <a:off x="699977" y="1460729"/>
          <a:ext cx="5181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1CCA70F9-0593-FE90-09A2-05DCC974565D}"/>
              </a:ext>
            </a:extLst>
          </p:cNvPr>
          <p:cNvSpPr txBox="1"/>
          <p:nvPr/>
        </p:nvSpPr>
        <p:spPr>
          <a:xfrm>
            <a:off x="620579" y="6552769"/>
            <a:ext cx="934903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ACER</a:t>
            </a:r>
            <a:endParaRPr lang="en-BE" sz="1200" dirty="0">
              <a:solidFill>
                <a:srgbClr val="414042"/>
              </a:solidFill>
              <a:cs typeface="Arial" panose="020B0604020202020204" pitchFamily="34" charset="0"/>
            </a:endParaRPr>
          </a:p>
        </p:txBody>
      </p:sp>
      <p:sp>
        <p:nvSpPr>
          <p:cNvPr id="2" name="Slide Number Placeholder 1">
            <a:extLst>
              <a:ext uri="{FF2B5EF4-FFF2-40B4-BE49-F238E27FC236}">
                <a16:creationId xmlns:a16="http://schemas.microsoft.com/office/drawing/2014/main" id="{8C10729C-FD0B-443B-9C39-CC30F0892168}"/>
              </a:ext>
            </a:extLst>
          </p:cNvPr>
          <p:cNvSpPr>
            <a:spLocks noGrp="1"/>
          </p:cNvSpPr>
          <p:nvPr>
            <p:ph type="sldNum" sz="quarter" idx="4"/>
          </p:nvPr>
        </p:nvSpPr>
        <p:spPr/>
        <p:txBody>
          <a:bodyPr/>
          <a:lstStyle/>
          <a:p>
            <a:fld id="{44EFA621-F6A9-4475-967F-39ACD74EDAC6}" type="slidenum">
              <a:rPr lang="en-BE" smtClean="0"/>
              <a:pPr/>
              <a:t>50</a:t>
            </a:fld>
            <a:endParaRPr lang="en-BE"/>
          </a:p>
        </p:txBody>
      </p:sp>
    </p:spTree>
    <p:extLst>
      <p:ext uri="{BB962C8B-B14F-4D97-AF65-F5344CB8AC3E}">
        <p14:creationId xmlns:p14="http://schemas.microsoft.com/office/powerpoint/2010/main" val="20305079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9918A-E91F-D24C-3AB8-5C70164E097C}"/>
              </a:ext>
            </a:extLst>
          </p:cNvPr>
          <p:cNvSpPr>
            <a:spLocks noGrp="1"/>
          </p:cNvSpPr>
          <p:nvPr>
            <p:ph type="title"/>
          </p:nvPr>
        </p:nvSpPr>
        <p:spPr>
          <a:xfrm>
            <a:off x="1423827" y="2676810"/>
            <a:ext cx="10515600" cy="1325563"/>
          </a:xfrm>
        </p:spPr>
        <p:txBody>
          <a:bodyPr/>
          <a:lstStyle/>
          <a:p>
            <a:r>
              <a:rPr lang="en-BE" dirty="0"/>
              <a:t>Recommendations </a:t>
            </a:r>
          </a:p>
        </p:txBody>
      </p:sp>
      <p:sp>
        <p:nvSpPr>
          <p:cNvPr id="3" name="Slide Number Placeholder 5">
            <a:extLst>
              <a:ext uri="{FF2B5EF4-FFF2-40B4-BE49-F238E27FC236}">
                <a16:creationId xmlns:a16="http://schemas.microsoft.com/office/drawing/2014/main" id="{642ADC64-1885-464E-9774-6C7AE066A273}"/>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51</a:t>
            </a:fld>
            <a:endParaRPr lang="en-BE"/>
          </a:p>
        </p:txBody>
      </p:sp>
    </p:spTree>
    <p:extLst>
      <p:ext uri="{BB962C8B-B14F-4D97-AF65-F5344CB8AC3E}">
        <p14:creationId xmlns:p14="http://schemas.microsoft.com/office/powerpoint/2010/main" val="5822424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16D87-E991-7EF5-7E13-33C10A5F0E7F}"/>
              </a:ext>
            </a:extLst>
          </p:cNvPr>
          <p:cNvSpPr>
            <a:spLocks noGrp="1"/>
          </p:cNvSpPr>
          <p:nvPr>
            <p:ph type="title"/>
          </p:nvPr>
        </p:nvSpPr>
        <p:spPr>
          <a:xfrm>
            <a:off x="838200" y="365126"/>
            <a:ext cx="10515600" cy="878884"/>
          </a:xfrm>
        </p:spPr>
        <p:txBody>
          <a:bodyPr>
            <a:normAutofit/>
          </a:bodyPr>
          <a:lstStyle/>
          <a:p>
            <a:r>
              <a:rPr lang="en-GB" sz="2400" dirty="0"/>
              <a:t>Policy Recommendations</a:t>
            </a:r>
            <a:endParaRPr lang="LID4096" sz="2400" dirty="0"/>
          </a:p>
        </p:txBody>
      </p:sp>
      <p:sp>
        <p:nvSpPr>
          <p:cNvPr id="3" name="Content Placeholder 2">
            <a:extLst>
              <a:ext uri="{FF2B5EF4-FFF2-40B4-BE49-F238E27FC236}">
                <a16:creationId xmlns:a16="http://schemas.microsoft.com/office/drawing/2014/main" id="{A8D94270-F782-CA2F-4D9E-71CAA384CE8F}"/>
              </a:ext>
            </a:extLst>
          </p:cNvPr>
          <p:cNvSpPr>
            <a:spLocks noGrp="1"/>
          </p:cNvSpPr>
          <p:nvPr>
            <p:ph idx="1"/>
          </p:nvPr>
        </p:nvSpPr>
        <p:spPr>
          <a:xfrm>
            <a:off x="838200" y="1120258"/>
            <a:ext cx="10515600" cy="4351338"/>
          </a:xfrm>
        </p:spPr>
        <p:txBody>
          <a:bodyPr>
            <a:normAutofit/>
          </a:bodyPr>
          <a:lstStyle/>
          <a:p>
            <a:pPr marL="0" indent="0">
              <a:buNone/>
            </a:pPr>
            <a:endParaRPr lang="en-GB" dirty="0"/>
          </a:p>
          <a:p>
            <a:r>
              <a:rPr lang="en-GB" sz="1700" dirty="0">
                <a:solidFill>
                  <a:srgbClr val="414042"/>
                </a:solidFill>
              </a:rPr>
              <a:t>Reduce in the long run the dependence on fossil fuels through electrification of buildings, transport &amp; industry and through further energy savings</a:t>
            </a:r>
          </a:p>
          <a:p>
            <a:r>
              <a:rPr lang="en-GB" sz="1700" dirty="0">
                <a:solidFill>
                  <a:srgbClr val="414042"/>
                </a:solidFill>
              </a:rPr>
              <a:t>Ensure sufficient gas storage and gas supply diversification for next winter, as short term &amp; emergency measures</a:t>
            </a:r>
          </a:p>
          <a:p>
            <a:r>
              <a:rPr lang="en-GB" sz="1700" dirty="0">
                <a:solidFill>
                  <a:srgbClr val="414042"/>
                </a:solidFill>
              </a:rPr>
              <a:t>Protect customers in short term against energy price surge through targeted support measures, reduction of taxes and levies and energy efficiency incentives</a:t>
            </a:r>
          </a:p>
          <a:p>
            <a:r>
              <a:rPr lang="en-GB" sz="1700" dirty="0">
                <a:solidFill>
                  <a:srgbClr val="414042"/>
                </a:solidFill>
              </a:rPr>
              <a:t>Facilitate permitting and remove barriers for renewables, storage and grid infrastructure</a:t>
            </a:r>
          </a:p>
          <a:p>
            <a:pPr marL="228600" marR="0" lvl="0" indent="-228600" algn="l" defTabSz="914400" rtl="0" eaLnBrk="1" fontAlgn="auto" latinLnBrk="0" hangingPunct="1">
              <a:lnSpc>
                <a:spcPct val="90000"/>
              </a:lnSpc>
              <a:spcBef>
                <a:spcPts val="1000"/>
              </a:spcBef>
              <a:spcAft>
                <a:spcPts val="0"/>
              </a:spcAft>
              <a:buClrTx/>
              <a:buSzTx/>
              <a:buFontTx/>
              <a:buBlip>
                <a:blip r:embed="rId2"/>
              </a:buBlip>
              <a:tabLst/>
              <a:defRPr/>
            </a:pPr>
            <a:r>
              <a:rPr lang="en-GB" sz="1700" dirty="0">
                <a:solidFill>
                  <a:srgbClr val="414042"/>
                </a:solidFill>
              </a:rPr>
              <a:t>Ensure necessary investment in grid infrastructure by modernising tariffs and ensuring access to EU funds</a:t>
            </a:r>
          </a:p>
          <a:p>
            <a:r>
              <a:rPr lang="en-GB" sz="1700" dirty="0">
                <a:solidFill>
                  <a:srgbClr val="414042"/>
                </a:solidFill>
              </a:rPr>
              <a:t>Reduce taxes &amp; levies on electricity</a:t>
            </a:r>
          </a:p>
          <a:p>
            <a:r>
              <a:rPr lang="en-GB" sz="1700" dirty="0">
                <a:solidFill>
                  <a:srgbClr val="414042"/>
                </a:solidFill>
              </a:rPr>
              <a:t>Avoid market interventions undermining investments security and the internal electricity market &amp; ensure long term investment signals</a:t>
            </a:r>
          </a:p>
          <a:p>
            <a:r>
              <a:rPr lang="en-GB" sz="1700" dirty="0">
                <a:solidFill>
                  <a:srgbClr val="414042"/>
                </a:solidFill>
              </a:rPr>
              <a:t>Boost deployment of charging points for EVs</a:t>
            </a:r>
          </a:p>
          <a:p>
            <a:endParaRPr lang="en-GB" dirty="0"/>
          </a:p>
          <a:p>
            <a:endParaRPr lang="en-GB" dirty="0"/>
          </a:p>
          <a:p>
            <a:endParaRPr lang="LID4096" dirty="0"/>
          </a:p>
        </p:txBody>
      </p:sp>
      <p:sp>
        <p:nvSpPr>
          <p:cNvPr id="5" name="Slide Number Placeholder 4">
            <a:extLst>
              <a:ext uri="{FF2B5EF4-FFF2-40B4-BE49-F238E27FC236}">
                <a16:creationId xmlns:a16="http://schemas.microsoft.com/office/drawing/2014/main" id="{618B5730-3297-4C3F-A80C-4A4D9499596C}"/>
              </a:ext>
            </a:extLst>
          </p:cNvPr>
          <p:cNvSpPr>
            <a:spLocks noGrp="1"/>
          </p:cNvSpPr>
          <p:nvPr>
            <p:ph type="sldNum" sz="quarter" idx="4"/>
          </p:nvPr>
        </p:nvSpPr>
        <p:spPr/>
        <p:txBody>
          <a:bodyPr/>
          <a:lstStyle/>
          <a:p>
            <a:fld id="{44EFA621-F6A9-4475-967F-39ACD74EDAC6}" type="slidenum">
              <a:rPr lang="en-BE" smtClean="0"/>
              <a:pPr/>
              <a:t>52</a:t>
            </a:fld>
            <a:endParaRPr lang="en-BE"/>
          </a:p>
        </p:txBody>
      </p:sp>
    </p:spTree>
    <p:extLst>
      <p:ext uri="{BB962C8B-B14F-4D97-AF65-F5344CB8AC3E}">
        <p14:creationId xmlns:p14="http://schemas.microsoft.com/office/powerpoint/2010/main" val="3854370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9918A-E91F-D24C-3AB8-5C70164E097C}"/>
              </a:ext>
            </a:extLst>
          </p:cNvPr>
          <p:cNvSpPr>
            <a:spLocks noGrp="1"/>
          </p:cNvSpPr>
          <p:nvPr>
            <p:ph type="title"/>
          </p:nvPr>
        </p:nvSpPr>
        <p:spPr>
          <a:xfrm>
            <a:off x="1423827" y="2676810"/>
            <a:ext cx="10515600" cy="1325563"/>
          </a:xfrm>
        </p:spPr>
        <p:txBody>
          <a:bodyPr/>
          <a:lstStyle/>
          <a:p>
            <a:r>
              <a:rPr lang="en-GB" dirty="0"/>
              <a:t>Data on non-EU member countries</a:t>
            </a:r>
            <a:r>
              <a:rPr lang="en-BE" dirty="0"/>
              <a:t> </a:t>
            </a:r>
          </a:p>
        </p:txBody>
      </p:sp>
      <p:sp>
        <p:nvSpPr>
          <p:cNvPr id="3" name="Slide Number Placeholder 5">
            <a:extLst>
              <a:ext uri="{FF2B5EF4-FFF2-40B4-BE49-F238E27FC236}">
                <a16:creationId xmlns:a16="http://schemas.microsoft.com/office/drawing/2014/main" id="{642ADC64-1885-464E-9774-6C7AE066A273}"/>
              </a:ext>
            </a:extLst>
          </p:cNvPr>
          <p:cNvSpPr txBox="1">
            <a:spLocks/>
          </p:cNvSpPr>
          <p:nvPr/>
        </p:nvSpPr>
        <p:spPr>
          <a:xfrm>
            <a:off x="341671" y="6326144"/>
            <a:ext cx="2743200" cy="365125"/>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4EFA621-F6A9-4475-967F-39ACD74EDAC6}" type="slidenum">
              <a:rPr lang="en-BE" smtClean="0"/>
              <a:pPr/>
              <a:t>53</a:t>
            </a:fld>
            <a:endParaRPr lang="en-BE"/>
          </a:p>
        </p:txBody>
      </p:sp>
    </p:spTree>
    <p:extLst>
      <p:ext uri="{BB962C8B-B14F-4D97-AF65-F5344CB8AC3E}">
        <p14:creationId xmlns:p14="http://schemas.microsoft.com/office/powerpoint/2010/main" val="39469601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44C0F2-6F56-CE1F-02CE-44AFA1892804}"/>
              </a:ext>
            </a:extLst>
          </p:cNvPr>
          <p:cNvSpPr>
            <a:spLocks noGrp="1"/>
          </p:cNvSpPr>
          <p:nvPr>
            <p:ph type="title"/>
          </p:nvPr>
        </p:nvSpPr>
        <p:spPr>
          <a:xfrm>
            <a:off x="838200" y="376586"/>
            <a:ext cx="10515600" cy="1325563"/>
          </a:xfrm>
        </p:spPr>
        <p:txBody>
          <a:bodyPr/>
          <a:lstStyle/>
          <a:p>
            <a:r>
              <a:rPr lang="en-GB" sz="4400" dirty="0"/>
              <a:t>Turkey</a:t>
            </a:r>
            <a:endParaRPr lang="LID4096" dirty="0"/>
          </a:p>
        </p:txBody>
      </p:sp>
      <p:sp>
        <p:nvSpPr>
          <p:cNvPr id="4" name="Slide Number Placeholder 3">
            <a:extLst>
              <a:ext uri="{FF2B5EF4-FFF2-40B4-BE49-F238E27FC236}">
                <a16:creationId xmlns:a16="http://schemas.microsoft.com/office/drawing/2014/main" id="{A08B0367-80AA-FA4A-2243-5ACDAC799D33}"/>
              </a:ext>
            </a:extLst>
          </p:cNvPr>
          <p:cNvSpPr>
            <a:spLocks noGrp="1"/>
          </p:cNvSpPr>
          <p:nvPr>
            <p:ph type="sldNum" sz="quarter" idx="4"/>
          </p:nvPr>
        </p:nvSpPr>
        <p:spPr/>
        <p:txBody>
          <a:bodyPr/>
          <a:lstStyle/>
          <a:p>
            <a:fld id="{44EFA621-F6A9-4475-967F-39ACD74EDAC6}" type="slidenum">
              <a:rPr lang="en-BE" smtClean="0"/>
              <a:pPr/>
              <a:t>54</a:t>
            </a:fld>
            <a:endParaRPr lang="en-BE"/>
          </a:p>
        </p:txBody>
      </p:sp>
      <p:graphicFrame>
        <p:nvGraphicFramePr>
          <p:cNvPr id="7" name="Content Placeholder 6">
            <a:extLst>
              <a:ext uri="{FF2B5EF4-FFF2-40B4-BE49-F238E27FC236}">
                <a16:creationId xmlns:a16="http://schemas.microsoft.com/office/drawing/2014/main" id="{5D184EA4-0CE5-9202-7E7C-3290271B15FF}"/>
              </a:ext>
            </a:extLst>
          </p:cNvPr>
          <p:cNvGraphicFramePr>
            <a:graphicFrameLocks noGrp="1"/>
          </p:cNvGraphicFramePr>
          <p:nvPr>
            <p:ph sz="half" idx="2"/>
          </p:nvPr>
        </p:nvGraphicFramePr>
        <p:xfrm>
          <a:off x="6562438" y="3460947"/>
          <a:ext cx="4348017" cy="2696687"/>
        </p:xfrm>
        <a:graphic>
          <a:graphicData uri="http://schemas.openxmlformats.org/drawingml/2006/chart">
            <c:chart xmlns:c="http://schemas.openxmlformats.org/drawingml/2006/chart" xmlns:r="http://schemas.openxmlformats.org/officeDocument/2006/relationships" r:id="rId2"/>
          </a:graphicData>
        </a:graphic>
      </p:graphicFrame>
      <p:sp>
        <p:nvSpPr>
          <p:cNvPr id="9" name="Oval 8">
            <a:extLst>
              <a:ext uri="{FF2B5EF4-FFF2-40B4-BE49-F238E27FC236}">
                <a16:creationId xmlns:a16="http://schemas.microsoft.com/office/drawing/2014/main" id="{A5BEDCDD-63CA-A6F4-379B-A5592DB36FCA}"/>
              </a:ext>
            </a:extLst>
          </p:cNvPr>
          <p:cNvSpPr/>
          <p:nvPr/>
        </p:nvSpPr>
        <p:spPr>
          <a:xfrm>
            <a:off x="2105892" y="2170859"/>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375 gCO2/kWh</a:t>
            </a:r>
          </a:p>
          <a:p>
            <a:pPr algn="ctr"/>
            <a:r>
              <a:rPr lang="en-GB" dirty="0"/>
              <a:t>in 2020</a:t>
            </a:r>
            <a:endParaRPr lang="LID4096" dirty="0"/>
          </a:p>
        </p:txBody>
      </p:sp>
      <p:sp>
        <p:nvSpPr>
          <p:cNvPr id="10" name="TextBox 9">
            <a:extLst>
              <a:ext uri="{FF2B5EF4-FFF2-40B4-BE49-F238E27FC236}">
                <a16:creationId xmlns:a16="http://schemas.microsoft.com/office/drawing/2014/main" id="{1F2F341C-D81F-73F6-E5DF-FF3D84A16161}"/>
              </a:ext>
            </a:extLst>
          </p:cNvPr>
          <p:cNvSpPr txBox="1"/>
          <p:nvPr/>
        </p:nvSpPr>
        <p:spPr>
          <a:xfrm>
            <a:off x="1219199" y="1547309"/>
            <a:ext cx="5430983" cy="646331"/>
          </a:xfrm>
          <a:prstGeom prst="rect">
            <a:avLst/>
          </a:prstGeom>
          <a:noFill/>
        </p:spPr>
        <p:txBody>
          <a:bodyPr wrap="square" rtlCol="0">
            <a:spAutoFit/>
          </a:bodyPr>
          <a:lstStyle/>
          <a:p>
            <a:r>
              <a:rPr lang="en-GB" b="1" dirty="0"/>
              <a:t>Emissions intensity of the electricity generation saw a 12.55 % decrease compared to 2015 </a:t>
            </a:r>
            <a:endParaRPr lang="LID4096" b="1" dirty="0"/>
          </a:p>
        </p:txBody>
      </p:sp>
      <p:sp>
        <p:nvSpPr>
          <p:cNvPr id="12" name="TextBox 11">
            <a:extLst>
              <a:ext uri="{FF2B5EF4-FFF2-40B4-BE49-F238E27FC236}">
                <a16:creationId xmlns:a16="http://schemas.microsoft.com/office/drawing/2014/main" id="{89D22CD4-C443-50EC-99B6-25BECCF1939C}"/>
              </a:ext>
            </a:extLst>
          </p:cNvPr>
          <p:cNvSpPr txBox="1"/>
          <p:nvPr/>
        </p:nvSpPr>
        <p:spPr>
          <a:xfrm>
            <a:off x="6476999" y="1549104"/>
            <a:ext cx="4876801" cy="369332"/>
          </a:xfrm>
          <a:prstGeom prst="rect">
            <a:avLst/>
          </a:prstGeom>
          <a:noFill/>
        </p:spPr>
        <p:txBody>
          <a:bodyPr wrap="square" rtlCol="0">
            <a:spAutoFit/>
          </a:bodyPr>
          <a:lstStyle/>
          <a:p>
            <a:r>
              <a:rPr lang="en-GB" b="1" dirty="0"/>
              <a:t>Electrification (%) in 2020</a:t>
            </a:r>
            <a:endParaRPr lang="LID4096" b="1" dirty="0"/>
          </a:p>
        </p:txBody>
      </p:sp>
      <p:sp>
        <p:nvSpPr>
          <p:cNvPr id="14" name="Oval 13">
            <a:extLst>
              <a:ext uri="{FF2B5EF4-FFF2-40B4-BE49-F238E27FC236}">
                <a16:creationId xmlns:a16="http://schemas.microsoft.com/office/drawing/2014/main" id="{15216424-9C44-BEC7-069C-9575026B8881}"/>
              </a:ext>
            </a:extLst>
          </p:cNvPr>
          <p:cNvSpPr/>
          <p:nvPr/>
        </p:nvSpPr>
        <p:spPr>
          <a:xfrm>
            <a:off x="6765638" y="2170858"/>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20.5 %</a:t>
            </a:r>
          </a:p>
          <a:p>
            <a:pPr algn="ctr"/>
            <a:r>
              <a:rPr lang="en-GB" dirty="0"/>
              <a:t>in 2020</a:t>
            </a:r>
            <a:endParaRPr lang="LID4096" dirty="0"/>
          </a:p>
        </p:txBody>
      </p:sp>
      <p:sp>
        <p:nvSpPr>
          <p:cNvPr id="5" name="TextBox 4">
            <a:extLst>
              <a:ext uri="{FF2B5EF4-FFF2-40B4-BE49-F238E27FC236}">
                <a16:creationId xmlns:a16="http://schemas.microsoft.com/office/drawing/2014/main" id="{7D0A6E14-078E-ED06-64E1-B71A513B1F7D}"/>
              </a:ext>
            </a:extLst>
          </p:cNvPr>
          <p:cNvSpPr txBox="1"/>
          <p:nvPr/>
        </p:nvSpPr>
        <p:spPr>
          <a:xfrm>
            <a:off x="341671" y="6508706"/>
            <a:ext cx="999200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a:solidFill>
                  <a:srgbClr val="414042"/>
                </a:solidFill>
                <a:cs typeface="Arial" panose="020B0604020202020204" pitchFamily="34" charset="0"/>
              </a:rPr>
              <a:t>Ember-Climate for share of fuels ,</a:t>
            </a:r>
            <a:r>
              <a:rPr lang="en-GB" sz="1200" dirty="0" err="1">
                <a:solidFill>
                  <a:srgbClr val="414042"/>
                </a:solidFill>
                <a:cs typeface="Arial" panose="020B0604020202020204" pitchFamily="34" charset="0"/>
              </a:rPr>
              <a:t>Enerdata</a:t>
            </a:r>
            <a:r>
              <a:rPr lang="en-GB" sz="1200" dirty="0">
                <a:solidFill>
                  <a:srgbClr val="414042"/>
                </a:solidFill>
                <a:cs typeface="Arial" panose="020B0604020202020204" pitchFamily="34" charset="0"/>
              </a:rPr>
              <a:t> for electrification, </a:t>
            </a:r>
            <a:r>
              <a:rPr lang="en-GB" sz="1200" dirty="0">
                <a:solidFill>
                  <a:srgbClr val="414042"/>
                </a:solidFill>
                <a:cs typeface="Arial" panose="020B0604020202020204" pitchFamily="34" charset="0"/>
                <a:hlinkClick r:id="rId3"/>
              </a:rPr>
              <a:t>climatetransparency.org</a:t>
            </a:r>
            <a:r>
              <a:rPr lang="en-GB" sz="1200" dirty="0">
                <a:solidFill>
                  <a:srgbClr val="414042"/>
                </a:solidFill>
                <a:cs typeface="Arial" panose="020B0604020202020204" pitchFamily="34" charset="0"/>
              </a:rPr>
              <a:t> for emissions intensity, capacity</a:t>
            </a:r>
            <a:endParaRPr lang="en-BE" sz="1200" dirty="0">
              <a:solidFill>
                <a:srgbClr val="414042"/>
              </a:solidFill>
              <a:cs typeface="Arial" panose="020B0604020202020204" pitchFamily="34" charset="0"/>
            </a:endParaRPr>
          </a:p>
        </p:txBody>
      </p:sp>
      <p:graphicFrame>
        <p:nvGraphicFramePr>
          <p:cNvPr id="2" name="Chart 1">
            <a:extLst>
              <a:ext uri="{FF2B5EF4-FFF2-40B4-BE49-F238E27FC236}">
                <a16:creationId xmlns:a16="http://schemas.microsoft.com/office/drawing/2014/main" id="{406C8B3A-C299-9950-893E-F480DE072B9A}"/>
              </a:ext>
            </a:extLst>
          </p:cNvPr>
          <p:cNvGraphicFramePr>
            <a:graphicFrameLocks/>
          </p:cNvGraphicFramePr>
          <p:nvPr>
            <p:extLst>
              <p:ext uri="{D42A27DB-BD31-4B8C-83A1-F6EECF244321}">
                <p14:modId xmlns:p14="http://schemas.microsoft.com/office/powerpoint/2010/main" val="4170690783"/>
              </p:ext>
            </p:extLst>
          </p:nvPr>
        </p:nvGraphicFramePr>
        <p:xfrm>
          <a:off x="1141465" y="3582073"/>
          <a:ext cx="4598161" cy="26437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355971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44C0F2-6F56-CE1F-02CE-44AFA1892804}"/>
              </a:ext>
            </a:extLst>
          </p:cNvPr>
          <p:cNvSpPr>
            <a:spLocks noGrp="1"/>
          </p:cNvSpPr>
          <p:nvPr>
            <p:ph type="title"/>
          </p:nvPr>
        </p:nvSpPr>
        <p:spPr>
          <a:xfrm>
            <a:off x="838200" y="376586"/>
            <a:ext cx="10515600" cy="1325563"/>
          </a:xfrm>
        </p:spPr>
        <p:txBody>
          <a:bodyPr/>
          <a:lstStyle/>
          <a:p>
            <a:r>
              <a:rPr lang="en-GB" dirty="0"/>
              <a:t>Switzerland</a:t>
            </a:r>
            <a:endParaRPr lang="LID4096" dirty="0"/>
          </a:p>
        </p:txBody>
      </p:sp>
      <p:sp>
        <p:nvSpPr>
          <p:cNvPr id="4" name="Slide Number Placeholder 3">
            <a:extLst>
              <a:ext uri="{FF2B5EF4-FFF2-40B4-BE49-F238E27FC236}">
                <a16:creationId xmlns:a16="http://schemas.microsoft.com/office/drawing/2014/main" id="{A08B0367-80AA-FA4A-2243-5ACDAC799D33}"/>
              </a:ext>
            </a:extLst>
          </p:cNvPr>
          <p:cNvSpPr>
            <a:spLocks noGrp="1"/>
          </p:cNvSpPr>
          <p:nvPr>
            <p:ph type="sldNum" sz="quarter" idx="4"/>
          </p:nvPr>
        </p:nvSpPr>
        <p:spPr/>
        <p:txBody>
          <a:bodyPr/>
          <a:lstStyle/>
          <a:p>
            <a:fld id="{44EFA621-F6A9-4475-967F-39ACD74EDAC6}" type="slidenum">
              <a:rPr lang="en-BE" smtClean="0"/>
              <a:pPr/>
              <a:t>55</a:t>
            </a:fld>
            <a:endParaRPr lang="en-BE"/>
          </a:p>
        </p:txBody>
      </p:sp>
      <p:sp>
        <p:nvSpPr>
          <p:cNvPr id="9" name="Oval 8">
            <a:extLst>
              <a:ext uri="{FF2B5EF4-FFF2-40B4-BE49-F238E27FC236}">
                <a16:creationId xmlns:a16="http://schemas.microsoft.com/office/drawing/2014/main" id="{A5BEDCDD-63CA-A6F4-379B-A5592DB36FCA}"/>
              </a:ext>
            </a:extLst>
          </p:cNvPr>
          <p:cNvSpPr/>
          <p:nvPr/>
        </p:nvSpPr>
        <p:spPr>
          <a:xfrm>
            <a:off x="2105892" y="2170859"/>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19.6 gCO2/kWh</a:t>
            </a:r>
          </a:p>
          <a:p>
            <a:pPr algn="ctr"/>
            <a:r>
              <a:rPr lang="en-GB" dirty="0"/>
              <a:t>in 2020</a:t>
            </a:r>
            <a:endParaRPr lang="LID4096" dirty="0"/>
          </a:p>
        </p:txBody>
      </p:sp>
      <p:sp>
        <p:nvSpPr>
          <p:cNvPr id="10" name="TextBox 9">
            <a:extLst>
              <a:ext uri="{FF2B5EF4-FFF2-40B4-BE49-F238E27FC236}">
                <a16:creationId xmlns:a16="http://schemas.microsoft.com/office/drawing/2014/main" id="{1F2F341C-D81F-73F6-E5DF-FF3D84A16161}"/>
              </a:ext>
            </a:extLst>
          </p:cNvPr>
          <p:cNvSpPr txBox="1"/>
          <p:nvPr/>
        </p:nvSpPr>
        <p:spPr>
          <a:xfrm>
            <a:off x="1431635" y="1585027"/>
            <a:ext cx="4876801" cy="646331"/>
          </a:xfrm>
          <a:prstGeom prst="rect">
            <a:avLst/>
          </a:prstGeom>
          <a:noFill/>
        </p:spPr>
        <p:txBody>
          <a:bodyPr wrap="square" rtlCol="0">
            <a:spAutoFit/>
          </a:bodyPr>
          <a:lstStyle/>
          <a:p>
            <a:r>
              <a:rPr lang="en-GB" b="1" dirty="0"/>
              <a:t>Emissions intensity of the electricity generation</a:t>
            </a:r>
            <a:endParaRPr lang="LID4096" b="1" dirty="0"/>
          </a:p>
        </p:txBody>
      </p:sp>
      <p:sp>
        <p:nvSpPr>
          <p:cNvPr id="12" name="TextBox 11">
            <a:extLst>
              <a:ext uri="{FF2B5EF4-FFF2-40B4-BE49-F238E27FC236}">
                <a16:creationId xmlns:a16="http://schemas.microsoft.com/office/drawing/2014/main" id="{89D22CD4-C443-50EC-99B6-25BECCF1939C}"/>
              </a:ext>
            </a:extLst>
          </p:cNvPr>
          <p:cNvSpPr txBox="1"/>
          <p:nvPr/>
        </p:nvSpPr>
        <p:spPr>
          <a:xfrm>
            <a:off x="6476999" y="1549104"/>
            <a:ext cx="4876801" cy="369332"/>
          </a:xfrm>
          <a:prstGeom prst="rect">
            <a:avLst/>
          </a:prstGeom>
          <a:noFill/>
        </p:spPr>
        <p:txBody>
          <a:bodyPr wrap="square" rtlCol="0">
            <a:spAutoFit/>
          </a:bodyPr>
          <a:lstStyle/>
          <a:p>
            <a:r>
              <a:rPr lang="en-GB" b="1" dirty="0"/>
              <a:t>Electrification (%) in 2020</a:t>
            </a:r>
            <a:endParaRPr lang="LID4096" b="1" dirty="0"/>
          </a:p>
        </p:txBody>
      </p:sp>
      <p:sp>
        <p:nvSpPr>
          <p:cNvPr id="14" name="Oval 13">
            <a:extLst>
              <a:ext uri="{FF2B5EF4-FFF2-40B4-BE49-F238E27FC236}">
                <a16:creationId xmlns:a16="http://schemas.microsoft.com/office/drawing/2014/main" id="{15216424-9C44-BEC7-069C-9575026B8881}"/>
              </a:ext>
            </a:extLst>
          </p:cNvPr>
          <p:cNvSpPr/>
          <p:nvPr/>
        </p:nvSpPr>
        <p:spPr>
          <a:xfrm>
            <a:off x="6765638" y="2170858"/>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27.8 %</a:t>
            </a:r>
          </a:p>
          <a:p>
            <a:pPr algn="ctr"/>
            <a:r>
              <a:rPr lang="en-GB" dirty="0"/>
              <a:t>in 2020</a:t>
            </a:r>
            <a:endParaRPr lang="LID4096" dirty="0"/>
          </a:p>
        </p:txBody>
      </p:sp>
      <p:sp>
        <p:nvSpPr>
          <p:cNvPr id="5" name="TextBox 4">
            <a:extLst>
              <a:ext uri="{FF2B5EF4-FFF2-40B4-BE49-F238E27FC236}">
                <a16:creationId xmlns:a16="http://schemas.microsoft.com/office/drawing/2014/main" id="{7D0A6E14-078E-ED06-64E1-B71A513B1F7D}"/>
              </a:ext>
            </a:extLst>
          </p:cNvPr>
          <p:cNvSpPr txBox="1"/>
          <p:nvPr/>
        </p:nvSpPr>
        <p:spPr>
          <a:xfrm>
            <a:off x="341671" y="6508706"/>
            <a:ext cx="999200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err="1">
                <a:solidFill>
                  <a:srgbClr val="414042"/>
                </a:solidFill>
                <a:cs typeface="Arial" panose="020B0604020202020204" pitchFamily="34" charset="0"/>
              </a:rPr>
              <a:t>Enerdata</a:t>
            </a:r>
            <a:endParaRPr lang="en-BE" sz="1200" dirty="0">
              <a:solidFill>
                <a:srgbClr val="414042"/>
              </a:solidFill>
              <a:cs typeface="Arial" panose="020B0604020202020204" pitchFamily="34" charset="0"/>
            </a:endParaRPr>
          </a:p>
        </p:txBody>
      </p:sp>
      <p:graphicFrame>
        <p:nvGraphicFramePr>
          <p:cNvPr id="11" name="Chart 10">
            <a:extLst>
              <a:ext uri="{FF2B5EF4-FFF2-40B4-BE49-F238E27FC236}">
                <a16:creationId xmlns:a16="http://schemas.microsoft.com/office/drawing/2014/main" id="{364DB798-5A38-144A-A1C9-505980F7A5CE}"/>
              </a:ext>
            </a:extLst>
          </p:cNvPr>
          <p:cNvGraphicFramePr>
            <a:graphicFrameLocks/>
          </p:cNvGraphicFramePr>
          <p:nvPr/>
        </p:nvGraphicFramePr>
        <p:xfrm>
          <a:off x="6629399" y="34290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EF9890B6-7C81-E412-748F-16B324563E38}"/>
              </a:ext>
            </a:extLst>
          </p:cNvPr>
          <p:cNvGraphicFramePr>
            <a:graphicFrameLocks/>
          </p:cNvGraphicFramePr>
          <p:nvPr>
            <p:extLst>
              <p:ext uri="{D42A27DB-BD31-4B8C-83A1-F6EECF244321}">
                <p14:modId xmlns:p14="http://schemas.microsoft.com/office/powerpoint/2010/main" val="385503035"/>
              </p:ext>
            </p:extLst>
          </p:nvPr>
        </p:nvGraphicFramePr>
        <p:xfrm>
          <a:off x="1331279" y="3499889"/>
          <a:ext cx="4560277" cy="26332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30800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44C0F2-6F56-CE1F-02CE-44AFA1892804}"/>
              </a:ext>
            </a:extLst>
          </p:cNvPr>
          <p:cNvSpPr>
            <a:spLocks noGrp="1"/>
          </p:cNvSpPr>
          <p:nvPr>
            <p:ph type="title"/>
          </p:nvPr>
        </p:nvSpPr>
        <p:spPr>
          <a:xfrm>
            <a:off x="838200" y="376586"/>
            <a:ext cx="10515600" cy="1325563"/>
          </a:xfrm>
        </p:spPr>
        <p:txBody>
          <a:bodyPr/>
          <a:lstStyle/>
          <a:p>
            <a:r>
              <a:rPr lang="en-GB" dirty="0"/>
              <a:t>Norway</a:t>
            </a:r>
            <a:endParaRPr lang="LID4096" dirty="0"/>
          </a:p>
        </p:txBody>
      </p:sp>
      <p:sp>
        <p:nvSpPr>
          <p:cNvPr id="4" name="Slide Number Placeholder 3">
            <a:extLst>
              <a:ext uri="{FF2B5EF4-FFF2-40B4-BE49-F238E27FC236}">
                <a16:creationId xmlns:a16="http://schemas.microsoft.com/office/drawing/2014/main" id="{A08B0367-80AA-FA4A-2243-5ACDAC799D33}"/>
              </a:ext>
            </a:extLst>
          </p:cNvPr>
          <p:cNvSpPr>
            <a:spLocks noGrp="1"/>
          </p:cNvSpPr>
          <p:nvPr>
            <p:ph type="sldNum" sz="quarter" idx="4"/>
          </p:nvPr>
        </p:nvSpPr>
        <p:spPr/>
        <p:txBody>
          <a:bodyPr/>
          <a:lstStyle/>
          <a:p>
            <a:fld id="{44EFA621-F6A9-4475-967F-39ACD74EDAC6}" type="slidenum">
              <a:rPr lang="en-BE" smtClean="0"/>
              <a:pPr/>
              <a:t>56</a:t>
            </a:fld>
            <a:endParaRPr lang="en-BE"/>
          </a:p>
        </p:txBody>
      </p:sp>
      <p:sp>
        <p:nvSpPr>
          <p:cNvPr id="9" name="Oval 8">
            <a:extLst>
              <a:ext uri="{FF2B5EF4-FFF2-40B4-BE49-F238E27FC236}">
                <a16:creationId xmlns:a16="http://schemas.microsoft.com/office/drawing/2014/main" id="{A5BEDCDD-63CA-A6F4-379B-A5592DB36FCA}"/>
              </a:ext>
            </a:extLst>
          </p:cNvPr>
          <p:cNvSpPr/>
          <p:nvPr/>
        </p:nvSpPr>
        <p:spPr>
          <a:xfrm>
            <a:off x="2105892" y="2170859"/>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18.7 gCO2/kWh</a:t>
            </a:r>
          </a:p>
          <a:p>
            <a:pPr algn="ctr"/>
            <a:r>
              <a:rPr lang="en-GB" dirty="0"/>
              <a:t>in 2020</a:t>
            </a:r>
            <a:endParaRPr lang="LID4096" dirty="0"/>
          </a:p>
        </p:txBody>
      </p:sp>
      <p:sp>
        <p:nvSpPr>
          <p:cNvPr id="10" name="TextBox 9">
            <a:extLst>
              <a:ext uri="{FF2B5EF4-FFF2-40B4-BE49-F238E27FC236}">
                <a16:creationId xmlns:a16="http://schemas.microsoft.com/office/drawing/2014/main" id="{1F2F341C-D81F-73F6-E5DF-FF3D84A16161}"/>
              </a:ext>
            </a:extLst>
          </p:cNvPr>
          <p:cNvSpPr txBox="1"/>
          <p:nvPr/>
        </p:nvSpPr>
        <p:spPr>
          <a:xfrm>
            <a:off x="1219199" y="1547309"/>
            <a:ext cx="4876801" cy="646331"/>
          </a:xfrm>
          <a:prstGeom prst="rect">
            <a:avLst/>
          </a:prstGeom>
          <a:noFill/>
        </p:spPr>
        <p:txBody>
          <a:bodyPr wrap="square" rtlCol="0">
            <a:spAutoFit/>
          </a:bodyPr>
          <a:lstStyle/>
          <a:p>
            <a:r>
              <a:rPr lang="en-GB" b="1" dirty="0"/>
              <a:t>Emissions intensity of the electricity generation</a:t>
            </a:r>
            <a:endParaRPr lang="LID4096" b="1" dirty="0"/>
          </a:p>
        </p:txBody>
      </p:sp>
      <p:sp>
        <p:nvSpPr>
          <p:cNvPr id="12" name="TextBox 11">
            <a:extLst>
              <a:ext uri="{FF2B5EF4-FFF2-40B4-BE49-F238E27FC236}">
                <a16:creationId xmlns:a16="http://schemas.microsoft.com/office/drawing/2014/main" id="{89D22CD4-C443-50EC-99B6-25BECCF1939C}"/>
              </a:ext>
            </a:extLst>
          </p:cNvPr>
          <p:cNvSpPr txBox="1"/>
          <p:nvPr/>
        </p:nvSpPr>
        <p:spPr>
          <a:xfrm>
            <a:off x="6476999" y="1549104"/>
            <a:ext cx="4876801" cy="369332"/>
          </a:xfrm>
          <a:prstGeom prst="rect">
            <a:avLst/>
          </a:prstGeom>
          <a:noFill/>
        </p:spPr>
        <p:txBody>
          <a:bodyPr wrap="square" rtlCol="0">
            <a:spAutoFit/>
          </a:bodyPr>
          <a:lstStyle/>
          <a:p>
            <a:r>
              <a:rPr lang="en-GB" b="1" dirty="0"/>
              <a:t>Electrification (%) in 2020</a:t>
            </a:r>
            <a:endParaRPr lang="LID4096" b="1" dirty="0"/>
          </a:p>
        </p:txBody>
      </p:sp>
      <p:sp>
        <p:nvSpPr>
          <p:cNvPr id="14" name="Oval 13">
            <a:extLst>
              <a:ext uri="{FF2B5EF4-FFF2-40B4-BE49-F238E27FC236}">
                <a16:creationId xmlns:a16="http://schemas.microsoft.com/office/drawing/2014/main" id="{15216424-9C44-BEC7-069C-9575026B8881}"/>
              </a:ext>
            </a:extLst>
          </p:cNvPr>
          <p:cNvSpPr/>
          <p:nvPr/>
        </p:nvSpPr>
        <p:spPr>
          <a:xfrm>
            <a:off x="6765638" y="2170858"/>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48.3 %</a:t>
            </a:r>
          </a:p>
          <a:p>
            <a:pPr algn="ctr"/>
            <a:r>
              <a:rPr lang="en-GB" dirty="0"/>
              <a:t>in 2020</a:t>
            </a:r>
            <a:endParaRPr lang="LID4096" dirty="0"/>
          </a:p>
        </p:txBody>
      </p:sp>
      <p:sp>
        <p:nvSpPr>
          <p:cNvPr id="5" name="TextBox 4">
            <a:extLst>
              <a:ext uri="{FF2B5EF4-FFF2-40B4-BE49-F238E27FC236}">
                <a16:creationId xmlns:a16="http://schemas.microsoft.com/office/drawing/2014/main" id="{7D0A6E14-078E-ED06-64E1-B71A513B1F7D}"/>
              </a:ext>
            </a:extLst>
          </p:cNvPr>
          <p:cNvSpPr txBox="1"/>
          <p:nvPr/>
        </p:nvSpPr>
        <p:spPr>
          <a:xfrm>
            <a:off x="341671" y="6508706"/>
            <a:ext cx="999200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err="1">
                <a:solidFill>
                  <a:srgbClr val="414042"/>
                </a:solidFill>
                <a:cs typeface="Arial" panose="020B0604020202020204" pitchFamily="34" charset="0"/>
              </a:rPr>
              <a:t>Enerdata</a:t>
            </a:r>
            <a:endParaRPr lang="en-BE" sz="1200" dirty="0">
              <a:solidFill>
                <a:srgbClr val="414042"/>
              </a:solidFill>
              <a:cs typeface="Arial" panose="020B0604020202020204" pitchFamily="34" charset="0"/>
            </a:endParaRPr>
          </a:p>
        </p:txBody>
      </p:sp>
      <p:graphicFrame>
        <p:nvGraphicFramePr>
          <p:cNvPr id="16" name="Chart 15">
            <a:extLst>
              <a:ext uri="{FF2B5EF4-FFF2-40B4-BE49-F238E27FC236}">
                <a16:creationId xmlns:a16="http://schemas.microsoft.com/office/drawing/2014/main" id="{859CDD31-2917-5406-AB3E-A7A5FC19C037}"/>
              </a:ext>
            </a:extLst>
          </p:cNvPr>
          <p:cNvGraphicFramePr>
            <a:graphicFrameLocks/>
          </p:cNvGraphicFramePr>
          <p:nvPr/>
        </p:nvGraphicFramePr>
        <p:xfrm>
          <a:off x="6323449" y="3470484"/>
          <a:ext cx="4577715"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4A78F65C-10F9-A728-D8B1-58B1342B3CB4}"/>
              </a:ext>
            </a:extLst>
          </p:cNvPr>
          <p:cNvGraphicFramePr>
            <a:graphicFrameLocks/>
          </p:cNvGraphicFramePr>
          <p:nvPr>
            <p:extLst>
              <p:ext uri="{D42A27DB-BD31-4B8C-83A1-F6EECF244321}">
                <p14:modId xmlns:p14="http://schemas.microsoft.com/office/powerpoint/2010/main" val="478671280"/>
              </p:ext>
            </p:extLst>
          </p:nvPr>
        </p:nvGraphicFramePr>
        <p:xfrm>
          <a:off x="1360003" y="3561577"/>
          <a:ext cx="4595192" cy="2617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825044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44C0F2-6F56-CE1F-02CE-44AFA1892804}"/>
              </a:ext>
            </a:extLst>
          </p:cNvPr>
          <p:cNvSpPr>
            <a:spLocks noGrp="1"/>
          </p:cNvSpPr>
          <p:nvPr>
            <p:ph type="title"/>
          </p:nvPr>
        </p:nvSpPr>
        <p:spPr>
          <a:xfrm>
            <a:off x="838200" y="376586"/>
            <a:ext cx="10515600" cy="1325563"/>
          </a:xfrm>
        </p:spPr>
        <p:txBody>
          <a:bodyPr/>
          <a:lstStyle/>
          <a:p>
            <a:r>
              <a:rPr lang="en-GB" dirty="0"/>
              <a:t>United Kingdom</a:t>
            </a:r>
            <a:endParaRPr lang="LID4096" dirty="0"/>
          </a:p>
        </p:txBody>
      </p:sp>
      <p:sp>
        <p:nvSpPr>
          <p:cNvPr id="4" name="Slide Number Placeholder 3">
            <a:extLst>
              <a:ext uri="{FF2B5EF4-FFF2-40B4-BE49-F238E27FC236}">
                <a16:creationId xmlns:a16="http://schemas.microsoft.com/office/drawing/2014/main" id="{A08B0367-80AA-FA4A-2243-5ACDAC799D33}"/>
              </a:ext>
            </a:extLst>
          </p:cNvPr>
          <p:cNvSpPr>
            <a:spLocks noGrp="1"/>
          </p:cNvSpPr>
          <p:nvPr>
            <p:ph type="sldNum" sz="quarter" idx="4"/>
          </p:nvPr>
        </p:nvSpPr>
        <p:spPr/>
        <p:txBody>
          <a:bodyPr/>
          <a:lstStyle/>
          <a:p>
            <a:fld id="{44EFA621-F6A9-4475-967F-39ACD74EDAC6}" type="slidenum">
              <a:rPr lang="en-BE" smtClean="0"/>
              <a:pPr/>
              <a:t>57</a:t>
            </a:fld>
            <a:endParaRPr lang="en-BE"/>
          </a:p>
        </p:txBody>
      </p:sp>
      <p:sp>
        <p:nvSpPr>
          <p:cNvPr id="9" name="Oval 8">
            <a:extLst>
              <a:ext uri="{FF2B5EF4-FFF2-40B4-BE49-F238E27FC236}">
                <a16:creationId xmlns:a16="http://schemas.microsoft.com/office/drawing/2014/main" id="{A5BEDCDD-63CA-A6F4-379B-A5592DB36FCA}"/>
              </a:ext>
            </a:extLst>
          </p:cNvPr>
          <p:cNvSpPr/>
          <p:nvPr/>
        </p:nvSpPr>
        <p:spPr>
          <a:xfrm>
            <a:off x="2105892" y="2170859"/>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160 gCO2/kWh</a:t>
            </a:r>
          </a:p>
          <a:p>
            <a:pPr algn="ctr"/>
            <a:r>
              <a:rPr lang="en-GB" dirty="0"/>
              <a:t>in 2020</a:t>
            </a:r>
            <a:endParaRPr lang="LID4096" dirty="0"/>
          </a:p>
        </p:txBody>
      </p:sp>
      <p:sp>
        <p:nvSpPr>
          <p:cNvPr id="10" name="TextBox 9">
            <a:extLst>
              <a:ext uri="{FF2B5EF4-FFF2-40B4-BE49-F238E27FC236}">
                <a16:creationId xmlns:a16="http://schemas.microsoft.com/office/drawing/2014/main" id="{1F2F341C-D81F-73F6-E5DF-FF3D84A16161}"/>
              </a:ext>
            </a:extLst>
          </p:cNvPr>
          <p:cNvSpPr txBox="1"/>
          <p:nvPr/>
        </p:nvSpPr>
        <p:spPr>
          <a:xfrm>
            <a:off x="1219199" y="1547309"/>
            <a:ext cx="4876801" cy="646331"/>
          </a:xfrm>
          <a:prstGeom prst="rect">
            <a:avLst/>
          </a:prstGeom>
          <a:noFill/>
        </p:spPr>
        <p:txBody>
          <a:bodyPr wrap="square" rtlCol="0">
            <a:spAutoFit/>
          </a:bodyPr>
          <a:lstStyle/>
          <a:p>
            <a:r>
              <a:rPr lang="en-GB" b="1" dirty="0"/>
              <a:t>Emissions intensity of the electricity generation</a:t>
            </a:r>
            <a:endParaRPr lang="LID4096" b="1" dirty="0"/>
          </a:p>
        </p:txBody>
      </p:sp>
      <p:sp>
        <p:nvSpPr>
          <p:cNvPr id="12" name="TextBox 11">
            <a:extLst>
              <a:ext uri="{FF2B5EF4-FFF2-40B4-BE49-F238E27FC236}">
                <a16:creationId xmlns:a16="http://schemas.microsoft.com/office/drawing/2014/main" id="{89D22CD4-C443-50EC-99B6-25BECCF1939C}"/>
              </a:ext>
            </a:extLst>
          </p:cNvPr>
          <p:cNvSpPr txBox="1"/>
          <p:nvPr/>
        </p:nvSpPr>
        <p:spPr>
          <a:xfrm>
            <a:off x="6476999" y="1549104"/>
            <a:ext cx="4876801" cy="369332"/>
          </a:xfrm>
          <a:prstGeom prst="rect">
            <a:avLst/>
          </a:prstGeom>
          <a:noFill/>
        </p:spPr>
        <p:txBody>
          <a:bodyPr wrap="square" rtlCol="0">
            <a:spAutoFit/>
          </a:bodyPr>
          <a:lstStyle/>
          <a:p>
            <a:r>
              <a:rPr lang="en-GB" b="1" dirty="0"/>
              <a:t>Electrification (%) in 2020</a:t>
            </a:r>
            <a:endParaRPr lang="LID4096" b="1" dirty="0"/>
          </a:p>
        </p:txBody>
      </p:sp>
      <p:sp>
        <p:nvSpPr>
          <p:cNvPr id="14" name="Oval 13">
            <a:extLst>
              <a:ext uri="{FF2B5EF4-FFF2-40B4-BE49-F238E27FC236}">
                <a16:creationId xmlns:a16="http://schemas.microsoft.com/office/drawing/2014/main" id="{15216424-9C44-BEC7-069C-9575026B8881}"/>
              </a:ext>
            </a:extLst>
          </p:cNvPr>
          <p:cNvSpPr/>
          <p:nvPr/>
        </p:nvSpPr>
        <p:spPr>
          <a:xfrm>
            <a:off x="6765638" y="2170858"/>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20.9 %</a:t>
            </a:r>
          </a:p>
          <a:p>
            <a:pPr algn="ctr"/>
            <a:r>
              <a:rPr lang="en-GB" dirty="0"/>
              <a:t>in 2020</a:t>
            </a:r>
            <a:endParaRPr lang="LID4096" dirty="0"/>
          </a:p>
        </p:txBody>
      </p:sp>
      <p:graphicFrame>
        <p:nvGraphicFramePr>
          <p:cNvPr id="16" name="Chart 15">
            <a:extLst>
              <a:ext uri="{FF2B5EF4-FFF2-40B4-BE49-F238E27FC236}">
                <a16:creationId xmlns:a16="http://schemas.microsoft.com/office/drawing/2014/main" id="{8007373D-C04C-4E03-A1F0-76EB8613E7B9}"/>
              </a:ext>
            </a:extLst>
          </p:cNvPr>
          <p:cNvGraphicFramePr>
            <a:graphicFrameLocks/>
          </p:cNvGraphicFramePr>
          <p:nvPr/>
        </p:nvGraphicFramePr>
        <p:xfrm>
          <a:off x="6285345" y="3545767"/>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1A23EFC5-E4F6-94AD-B87E-A82F8D0DFA69}"/>
              </a:ext>
            </a:extLst>
          </p:cNvPr>
          <p:cNvSpPr txBox="1"/>
          <p:nvPr/>
        </p:nvSpPr>
        <p:spPr>
          <a:xfrm>
            <a:off x="341671" y="6508706"/>
            <a:ext cx="9992003" cy="276999"/>
          </a:xfrm>
          <a:prstGeom prst="rect">
            <a:avLst/>
          </a:prstGeom>
          <a:noFill/>
        </p:spPr>
        <p:txBody>
          <a:bodyPr wrap="square">
            <a:spAutoFit/>
          </a:bodyPr>
          <a:lstStyle/>
          <a:p>
            <a:r>
              <a:rPr lang="en-BE" sz="1200" dirty="0">
                <a:solidFill>
                  <a:srgbClr val="414042"/>
                </a:solidFill>
                <a:cs typeface="Arial" panose="020B0604020202020204" pitchFamily="34" charset="0"/>
              </a:rPr>
              <a:t>Source: </a:t>
            </a:r>
            <a:r>
              <a:rPr lang="en-GB" sz="1200" dirty="0" err="1">
                <a:solidFill>
                  <a:srgbClr val="414042"/>
                </a:solidFill>
                <a:cs typeface="Arial" panose="020B0604020202020204" pitchFamily="34" charset="0"/>
              </a:rPr>
              <a:t>Enerdata</a:t>
            </a:r>
            <a:endParaRPr lang="en-BE" sz="1200" dirty="0">
              <a:solidFill>
                <a:srgbClr val="414042"/>
              </a:solidFill>
              <a:cs typeface="Arial" panose="020B0604020202020204" pitchFamily="34" charset="0"/>
            </a:endParaRPr>
          </a:p>
        </p:txBody>
      </p:sp>
      <p:graphicFrame>
        <p:nvGraphicFramePr>
          <p:cNvPr id="8" name="Chart 7">
            <a:extLst>
              <a:ext uri="{FF2B5EF4-FFF2-40B4-BE49-F238E27FC236}">
                <a16:creationId xmlns:a16="http://schemas.microsoft.com/office/drawing/2014/main" id="{D5807466-92AD-4119-96A3-501E8182255C}"/>
              </a:ext>
            </a:extLst>
          </p:cNvPr>
          <p:cNvGraphicFramePr>
            <a:graphicFrameLocks/>
          </p:cNvGraphicFramePr>
          <p:nvPr>
            <p:extLst>
              <p:ext uri="{D42A27DB-BD31-4B8C-83A1-F6EECF244321}">
                <p14:modId xmlns:p14="http://schemas.microsoft.com/office/powerpoint/2010/main" val="2112999035"/>
              </p:ext>
            </p:extLst>
          </p:nvPr>
        </p:nvGraphicFramePr>
        <p:xfrm>
          <a:off x="1219199" y="3607656"/>
          <a:ext cx="4572000" cy="26003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94424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44C0F2-6F56-CE1F-02CE-44AFA1892804}"/>
              </a:ext>
            </a:extLst>
          </p:cNvPr>
          <p:cNvSpPr>
            <a:spLocks noGrp="1"/>
          </p:cNvSpPr>
          <p:nvPr>
            <p:ph type="title"/>
          </p:nvPr>
        </p:nvSpPr>
        <p:spPr>
          <a:xfrm>
            <a:off x="838200" y="376586"/>
            <a:ext cx="10515600" cy="1325563"/>
          </a:xfrm>
        </p:spPr>
        <p:txBody>
          <a:bodyPr/>
          <a:lstStyle/>
          <a:p>
            <a:r>
              <a:rPr lang="en-GB" dirty="0"/>
              <a:t>Iceland</a:t>
            </a:r>
            <a:endParaRPr lang="LID4096" dirty="0"/>
          </a:p>
        </p:txBody>
      </p:sp>
      <p:sp>
        <p:nvSpPr>
          <p:cNvPr id="4" name="Slide Number Placeholder 3">
            <a:extLst>
              <a:ext uri="{FF2B5EF4-FFF2-40B4-BE49-F238E27FC236}">
                <a16:creationId xmlns:a16="http://schemas.microsoft.com/office/drawing/2014/main" id="{A08B0367-80AA-FA4A-2243-5ACDAC799D33}"/>
              </a:ext>
            </a:extLst>
          </p:cNvPr>
          <p:cNvSpPr>
            <a:spLocks noGrp="1"/>
          </p:cNvSpPr>
          <p:nvPr>
            <p:ph type="sldNum" sz="quarter" idx="4"/>
          </p:nvPr>
        </p:nvSpPr>
        <p:spPr/>
        <p:txBody>
          <a:bodyPr/>
          <a:lstStyle/>
          <a:p>
            <a:fld id="{44EFA621-F6A9-4475-967F-39ACD74EDAC6}" type="slidenum">
              <a:rPr lang="en-BE" smtClean="0"/>
              <a:pPr/>
              <a:t>58</a:t>
            </a:fld>
            <a:endParaRPr lang="en-BE"/>
          </a:p>
        </p:txBody>
      </p:sp>
      <p:sp>
        <p:nvSpPr>
          <p:cNvPr id="9" name="Oval 8">
            <a:extLst>
              <a:ext uri="{FF2B5EF4-FFF2-40B4-BE49-F238E27FC236}">
                <a16:creationId xmlns:a16="http://schemas.microsoft.com/office/drawing/2014/main" id="{A5BEDCDD-63CA-A6F4-379B-A5592DB36FCA}"/>
              </a:ext>
            </a:extLst>
          </p:cNvPr>
          <p:cNvSpPr/>
          <p:nvPr/>
        </p:nvSpPr>
        <p:spPr>
          <a:xfrm>
            <a:off x="1939638" y="2310037"/>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28 gCO2/kWh</a:t>
            </a:r>
          </a:p>
          <a:p>
            <a:pPr algn="ctr"/>
            <a:r>
              <a:rPr lang="en-GB" dirty="0"/>
              <a:t>in 2021</a:t>
            </a:r>
            <a:endParaRPr lang="LID4096" dirty="0"/>
          </a:p>
        </p:txBody>
      </p:sp>
      <p:sp>
        <p:nvSpPr>
          <p:cNvPr id="10" name="TextBox 9">
            <a:extLst>
              <a:ext uri="{FF2B5EF4-FFF2-40B4-BE49-F238E27FC236}">
                <a16:creationId xmlns:a16="http://schemas.microsoft.com/office/drawing/2014/main" id="{1F2F341C-D81F-73F6-E5DF-FF3D84A16161}"/>
              </a:ext>
            </a:extLst>
          </p:cNvPr>
          <p:cNvSpPr txBox="1"/>
          <p:nvPr/>
        </p:nvSpPr>
        <p:spPr>
          <a:xfrm>
            <a:off x="1219199" y="1547309"/>
            <a:ext cx="4876801" cy="646331"/>
          </a:xfrm>
          <a:prstGeom prst="rect">
            <a:avLst/>
          </a:prstGeom>
          <a:noFill/>
        </p:spPr>
        <p:txBody>
          <a:bodyPr wrap="square" rtlCol="0">
            <a:spAutoFit/>
          </a:bodyPr>
          <a:lstStyle/>
          <a:p>
            <a:r>
              <a:rPr lang="en-GB" b="1" dirty="0"/>
              <a:t>Emissions intensity of the electricity generation</a:t>
            </a:r>
            <a:endParaRPr lang="LID4096" b="1" dirty="0"/>
          </a:p>
        </p:txBody>
      </p:sp>
      <p:sp>
        <p:nvSpPr>
          <p:cNvPr id="5" name="TextBox 4">
            <a:extLst>
              <a:ext uri="{FF2B5EF4-FFF2-40B4-BE49-F238E27FC236}">
                <a16:creationId xmlns:a16="http://schemas.microsoft.com/office/drawing/2014/main" id="{7D0A6E14-078E-ED06-64E1-B71A513B1F7D}"/>
              </a:ext>
            </a:extLst>
          </p:cNvPr>
          <p:cNvSpPr txBox="1"/>
          <p:nvPr/>
        </p:nvSpPr>
        <p:spPr>
          <a:xfrm>
            <a:off x="0" y="6603390"/>
            <a:ext cx="11485239" cy="276999"/>
          </a:xfrm>
          <a:prstGeom prst="rect">
            <a:avLst/>
          </a:prstGeom>
          <a:noFill/>
        </p:spPr>
        <p:txBody>
          <a:bodyPr wrap="square">
            <a:spAutoFit/>
          </a:bodyPr>
          <a:lstStyle/>
          <a:p>
            <a:r>
              <a:rPr lang="en-BE" sz="1200" dirty="0">
                <a:solidFill>
                  <a:srgbClr val="414042"/>
                </a:solidFill>
                <a:cs typeface="Arial" panose="020B0604020202020204" pitchFamily="34" charset="0"/>
              </a:rPr>
              <a:t>Source:</a:t>
            </a:r>
            <a:r>
              <a:rPr lang="en-GB" sz="1200" dirty="0">
                <a:solidFill>
                  <a:srgbClr val="414042"/>
                </a:solidFill>
                <a:cs typeface="Arial" panose="020B0604020202020204" pitchFamily="34" charset="0"/>
              </a:rPr>
              <a:t> </a:t>
            </a:r>
            <a:r>
              <a:rPr lang="en-GB" sz="1200" dirty="0">
                <a:solidFill>
                  <a:srgbClr val="414042"/>
                </a:solidFill>
                <a:cs typeface="Arial" panose="020B0604020202020204" pitchFamily="34" charset="0"/>
                <a:hlinkClick r:id="rId2"/>
              </a:rPr>
              <a:t>https://nea.is/the-national-energy-authority/energy-data/data-repository/</a:t>
            </a:r>
            <a:r>
              <a:rPr lang="en-GB" sz="1200" dirty="0">
                <a:solidFill>
                  <a:srgbClr val="414042"/>
                </a:solidFill>
                <a:cs typeface="Arial" panose="020B0604020202020204" pitchFamily="34" charset="0"/>
              </a:rPr>
              <a:t> for installed capacity and generation mix, electricity map for emissions intensity</a:t>
            </a:r>
            <a:endParaRPr lang="en-BE" sz="1200" dirty="0">
              <a:solidFill>
                <a:srgbClr val="414042"/>
              </a:solidFill>
              <a:cs typeface="Arial" panose="020B0604020202020204" pitchFamily="34" charset="0"/>
            </a:endParaRPr>
          </a:p>
        </p:txBody>
      </p:sp>
      <p:sp>
        <p:nvSpPr>
          <p:cNvPr id="8" name="Oval 7">
            <a:extLst>
              <a:ext uri="{FF2B5EF4-FFF2-40B4-BE49-F238E27FC236}">
                <a16:creationId xmlns:a16="http://schemas.microsoft.com/office/drawing/2014/main" id="{B0708874-B79B-09BE-D188-DE0A57D3E21F}"/>
              </a:ext>
            </a:extLst>
          </p:cNvPr>
          <p:cNvSpPr/>
          <p:nvPr/>
        </p:nvSpPr>
        <p:spPr>
          <a:xfrm>
            <a:off x="7107080" y="2193953"/>
            <a:ext cx="2669308"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99.99 % of electricity generation from RE</a:t>
            </a:r>
            <a:endParaRPr lang="LID4096" dirty="0"/>
          </a:p>
        </p:txBody>
      </p:sp>
      <p:graphicFrame>
        <p:nvGraphicFramePr>
          <p:cNvPr id="2" name="Chart 1">
            <a:extLst>
              <a:ext uri="{FF2B5EF4-FFF2-40B4-BE49-F238E27FC236}">
                <a16:creationId xmlns:a16="http://schemas.microsoft.com/office/drawing/2014/main" id="{FD563162-BF3A-6A58-9AE3-EEA5F897D653}"/>
              </a:ext>
            </a:extLst>
          </p:cNvPr>
          <p:cNvGraphicFramePr>
            <a:graphicFrameLocks/>
          </p:cNvGraphicFramePr>
          <p:nvPr>
            <p:extLst>
              <p:ext uri="{D42A27DB-BD31-4B8C-83A1-F6EECF244321}">
                <p14:modId xmlns:p14="http://schemas.microsoft.com/office/powerpoint/2010/main" val="1982598874"/>
              </p:ext>
            </p:extLst>
          </p:nvPr>
        </p:nvGraphicFramePr>
        <p:xfrm>
          <a:off x="3440426" y="3527975"/>
          <a:ext cx="4604385" cy="2609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61588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0A29B9-5B0C-BCC7-9E28-670515B79EBE}"/>
              </a:ext>
            </a:extLst>
          </p:cNvPr>
          <p:cNvSpPr>
            <a:spLocks noGrp="1"/>
          </p:cNvSpPr>
          <p:nvPr>
            <p:ph type="title"/>
          </p:nvPr>
        </p:nvSpPr>
        <p:spPr>
          <a:xfrm>
            <a:off x="387223" y="237015"/>
            <a:ext cx="8416535" cy="1077124"/>
          </a:xfrm>
        </p:spPr>
        <p:txBody>
          <a:bodyPr>
            <a:normAutofit/>
          </a:bodyPr>
          <a:lstStyle/>
          <a:p>
            <a:r>
              <a:rPr lang="en-GB" sz="2400" dirty="0"/>
              <a:t>Wholesale electricity prices started soaring in H2 2021</a:t>
            </a:r>
            <a:endParaRPr lang="LID4096" sz="2400" dirty="0"/>
          </a:p>
        </p:txBody>
      </p:sp>
      <p:sp>
        <p:nvSpPr>
          <p:cNvPr id="8" name="TextBox 7">
            <a:extLst>
              <a:ext uri="{FF2B5EF4-FFF2-40B4-BE49-F238E27FC236}">
                <a16:creationId xmlns:a16="http://schemas.microsoft.com/office/drawing/2014/main" id="{FB12CCEB-A46A-64CE-BB09-4E979D739B4D}"/>
              </a:ext>
            </a:extLst>
          </p:cNvPr>
          <p:cNvSpPr txBox="1"/>
          <p:nvPr/>
        </p:nvSpPr>
        <p:spPr>
          <a:xfrm>
            <a:off x="502927" y="6469008"/>
            <a:ext cx="9763125" cy="276999"/>
          </a:xfrm>
          <a:prstGeom prst="rect">
            <a:avLst/>
          </a:prstGeom>
          <a:noFill/>
        </p:spPr>
        <p:txBody>
          <a:bodyPr wrap="square" rtlCol="0">
            <a:spAutoFit/>
          </a:bodyPr>
          <a:lstStyle/>
          <a:p>
            <a:r>
              <a:rPr lang="en-BE" sz="1200" dirty="0">
                <a:effectLst/>
              </a:rPr>
              <a:t>Source: </a:t>
            </a:r>
            <a:r>
              <a:rPr lang="en-GB" sz="1200" dirty="0">
                <a:effectLst/>
              </a:rPr>
              <a:t>Eurelectric based on day-ahead electricity price data from ENTSO-E transparency platform </a:t>
            </a:r>
          </a:p>
        </p:txBody>
      </p:sp>
      <p:sp>
        <p:nvSpPr>
          <p:cNvPr id="11" name="Rectangle 10">
            <a:extLst>
              <a:ext uri="{FF2B5EF4-FFF2-40B4-BE49-F238E27FC236}">
                <a16:creationId xmlns:a16="http://schemas.microsoft.com/office/drawing/2014/main" id="{D6CE80F1-F7B3-1350-5D97-44D60430C744}"/>
              </a:ext>
            </a:extLst>
          </p:cNvPr>
          <p:cNvSpPr/>
          <p:nvPr/>
        </p:nvSpPr>
        <p:spPr>
          <a:xfrm>
            <a:off x="10729254" y="757382"/>
            <a:ext cx="1279447" cy="348403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405 </a:t>
            </a:r>
            <a:r>
              <a:rPr lang="en-GB" sz="1400" dirty="0" err="1"/>
              <a:t>Eur</a:t>
            </a:r>
            <a:r>
              <a:rPr lang="en-GB" sz="1400" dirty="0"/>
              <a:t>/</a:t>
            </a:r>
            <a:r>
              <a:rPr lang="en-GB" sz="1400" dirty="0" err="1"/>
              <a:t>Mwh</a:t>
            </a:r>
            <a:endParaRPr lang="LID4096" sz="1400" dirty="0"/>
          </a:p>
        </p:txBody>
      </p:sp>
      <p:grpSp>
        <p:nvGrpSpPr>
          <p:cNvPr id="3" name="Group 2">
            <a:extLst>
              <a:ext uri="{FF2B5EF4-FFF2-40B4-BE49-F238E27FC236}">
                <a16:creationId xmlns:a16="http://schemas.microsoft.com/office/drawing/2014/main" id="{FE9DD47D-6E5F-5B38-442B-C411D22EE6D8}"/>
              </a:ext>
            </a:extLst>
          </p:cNvPr>
          <p:cNvGrpSpPr/>
          <p:nvPr/>
        </p:nvGrpSpPr>
        <p:grpSpPr>
          <a:xfrm>
            <a:off x="586039" y="831273"/>
            <a:ext cx="11861900" cy="3828818"/>
            <a:chOff x="1225661" y="813424"/>
            <a:chExt cx="11861900" cy="3828818"/>
          </a:xfrm>
        </p:grpSpPr>
        <p:sp>
          <p:nvSpPr>
            <p:cNvPr id="10" name="Rectangle 9">
              <a:extLst>
                <a:ext uri="{FF2B5EF4-FFF2-40B4-BE49-F238E27FC236}">
                  <a16:creationId xmlns:a16="http://schemas.microsoft.com/office/drawing/2014/main" id="{0A3BA6AE-E3FA-FDAC-EE77-C4EBFF83FFFE}"/>
                </a:ext>
              </a:extLst>
            </p:cNvPr>
            <p:cNvSpPr/>
            <p:nvPr/>
          </p:nvSpPr>
          <p:spPr>
            <a:xfrm>
              <a:off x="5199878" y="3788597"/>
              <a:ext cx="1195579" cy="4611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64 </a:t>
              </a:r>
              <a:r>
                <a:rPr lang="en-GB" sz="1400" dirty="0" err="1"/>
                <a:t>Eur</a:t>
              </a:r>
              <a:r>
                <a:rPr lang="en-GB" sz="1400" dirty="0"/>
                <a:t>/MWh</a:t>
              </a:r>
              <a:endParaRPr lang="LID4096" sz="1400" dirty="0"/>
            </a:p>
          </p:txBody>
        </p:sp>
        <p:cxnSp>
          <p:nvCxnSpPr>
            <p:cNvPr id="15" name="Straight Arrow Connector 14">
              <a:extLst>
                <a:ext uri="{FF2B5EF4-FFF2-40B4-BE49-F238E27FC236}">
                  <a16:creationId xmlns:a16="http://schemas.microsoft.com/office/drawing/2014/main" id="{5ECFFBB5-EB33-7AAF-FE71-ECBE38FD9A86}"/>
                </a:ext>
              </a:extLst>
            </p:cNvPr>
            <p:cNvCxnSpPr>
              <a:cxnSpLocks/>
            </p:cNvCxnSpPr>
            <p:nvPr/>
          </p:nvCxnSpPr>
          <p:spPr>
            <a:xfrm flipV="1">
              <a:off x="5876640" y="813424"/>
              <a:ext cx="5273964" cy="2789536"/>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33FE720-C326-6CF9-29F3-E5F07515A583}"/>
                </a:ext>
              </a:extLst>
            </p:cNvPr>
            <p:cNvSpPr txBox="1"/>
            <p:nvPr/>
          </p:nvSpPr>
          <p:spPr>
            <a:xfrm>
              <a:off x="8046328" y="1702599"/>
              <a:ext cx="1044610" cy="369332"/>
            </a:xfrm>
            <a:prstGeom prst="rect">
              <a:avLst/>
            </a:prstGeom>
            <a:noFill/>
          </p:spPr>
          <p:txBody>
            <a:bodyPr wrap="square" rtlCol="0">
              <a:spAutoFit/>
            </a:bodyPr>
            <a:lstStyle/>
            <a:p>
              <a:r>
                <a:rPr lang="en-GB" dirty="0">
                  <a:solidFill>
                    <a:srgbClr val="414042"/>
                  </a:solidFill>
                </a:rPr>
                <a:t>+532 %</a:t>
              </a:r>
              <a:endParaRPr lang="LID4096" dirty="0">
                <a:solidFill>
                  <a:srgbClr val="414042"/>
                </a:solidFill>
              </a:endParaRPr>
            </a:p>
          </p:txBody>
        </p:sp>
        <p:sp>
          <p:nvSpPr>
            <p:cNvPr id="17" name="TextBox 16">
              <a:extLst>
                <a:ext uri="{FF2B5EF4-FFF2-40B4-BE49-F238E27FC236}">
                  <a16:creationId xmlns:a16="http://schemas.microsoft.com/office/drawing/2014/main" id="{23ECF853-1C69-354C-7506-71374910E5FB}"/>
                </a:ext>
              </a:extLst>
            </p:cNvPr>
            <p:cNvSpPr txBox="1"/>
            <p:nvPr/>
          </p:nvSpPr>
          <p:spPr>
            <a:xfrm>
              <a:off x="2495413" y="4300310"/>
              <a:ext cx="1875171" cy="338554"/>
            </a:xfrm>
            <a:prstGeom prst="rect">
              <a:avLst/>
            </a:prstGeom>
            <a:noFill/>
          </p:spPr>
          <p:txBody>
            <a:bodyPr wrap="square" rtlCol="0">
              <a:spAutoFit/>
            </a:bodyPr>
            <a:lstStyle/>
            <a:p>
              <a:r>
                <a:rPr lang="en-GB" sz="1600" dirty="0">
                  <a:solidFill>
                    <a:schemeClr val="accent3"/>
                  </a:solidFill>
                  <a:latin typeface="Qanelas Black" panose="00000A00000000000000" pitchFamily="50" charset="0"/>
                </a:rPr>
                <a:t>2020 average</a:t>
              </a:r>
              <a:endParaRPr lang="LID4096" sz="1600" dirty="0">
                <a:solidFill>
                  <a:schemeClr val="accent3"/>
                </a:solidFill>
                <a:latin typeface="Qanelas Black" panose="00000A00000000000000" pitchFamily="50" charset="0"/>
              </a:endParaRPr>
            </a:p>
          </p:txBody>
        </p:sp>
        <p:sp>
          <p:nvSpPr>
            <p:cNvPr id="18" name="TextBox 17">
              <a:extLst>
                <a:ext uri="{FF2B5EF4-FFF2-40B4-BE49-F238E27FC236}">
                  <a16:creationId xmlns:a16="http://schemas.microsoft.com/office/drawing/2014/main" id="{EDC4E612-5160-C61C-6715-0B246A4FB76B}"/>
                </a:ext>
              </a:extLst>
            </p:cNvPr>
            <p:cNvSpPr txBox="1"/>
            <p:nvPr/>
          </p:nvSpPr>
          <p:spPr>
            <a:xfrm>
              <a:off x="5289504" y="4303688"/>
              <a:ext cx="1718685" cy="338554"/>
            </a:xfrm>
            <a:prstGeom prst="rect">
              <a:avLst/>
            </a:prstGeom>
            <a:noFill/>
          </p:spPr>
          <p:txBody>
            <a:bodyPr wrap="square" rtlCol="0">
              <a:spAutoFit/>
            </a:bodyPr>
            <a:lstStyle/>
            <a:p>
              <a:r>
                <a:rPr lang="en-GB" sz="1600" dirty="0">
                  <a:solidFill>
                    <a:schemeClr val="accent3"/>
                  </a:solidFill>
                  <a:latin typeface="Qanelas Black" panose="00000A00000000000000" pitchFamily="50" charset="0"/>
                </a:rPr>
                <a:t>Jan 2021</a:t>
              </a:r>
              <a:endParaRPr lang="LID4096" sz="1600" dirty="0">
                <a:solidFill>
                  <a:schemeClr val="accent3"/>
                </a:solidFill>
                <a:latin typeface="Qanelas Black" panose="00000A00000000000000" pitchFamily="50" charset="0"/>
              </a:endParaRPr>
            </a:p>
          </p:txBody>
        </p:sp>
        <p:sp>
          <p:nvSpPr>
            <p:cNvPr id="19" name="Rectangle 18">
              <a:extLst>
                <a:ext uri="{FF2B5EF4-FFF2-40B4-BE49-F238E27FC236}">
                  <a16:creationId xmlns:a16="http://schemas.microsoft.com/office/drawing/2014/main" id="{43B972CF-9882-11FE-DD4B-F80A35165CD2}"/>
                </a:ext>
              </a:extLst>
            </p:cNvPr>
            <p:cNvSpPr/>
            <p:nvPr/>
          </p:nvSpPr>
          <p:spPr>
            <a:xfrm>
              <a:off x="8731271" y="3149267"/>
              <a:ext cx="1279447" cy="10771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r>
                <a:rPr lang="en-GB" sz="1400" dirty="0"/>
                <a:t>135 </a:t>
              </a:r>
              <a:r>
                <a:rPr lang="en-GB" sz="1400" dirty="0" err="1"/>
                <a:t>Eur</a:t>
              </a:r>
              <a:r>
                <a:rPr lang="en-GB" sz="1400" dirty="0"/>
                <a:t>/MWh</a:t>
              </a:r>
              <a:endParaRPr lang="LID4096" dirty="0"/>
            </a:p>
          </p:txBody>
        </p:sp>
        <p:sp>
          <p:nvSpPr>
            <p:cNvPr id="24" name="TextBox 23">
              <a:extLst>
                <a:ext uri="{FF2B5EF4-FFF2-40B4-BE49-F238E27FC236}">
                  <a16:creationId xmlns:a16="http://schemas.microsoft.com/office/drawing/2014/main" id="{2E61C123-D07D-4E34-CACF-C7F3BB04B264}"/>
                </a:ext>
              </a:extLst>
            </p:cNvPr>
            <p:cNvSpPr txBox="1"/>
            <p:nvPr/>
          </p:nvSpPr>
          <p:spPr>
            <a:xfrm>
              <a:off x="11368876" y="4300310"/>
              <a:ext cx="1718685" cy="338554"/>
            </a:xfrm>
            <a:prstGeom prst="rect">
              <a:avLst/>
            </a:prstGeom>
            <a:noFill/>
          </p:spPr>
          <p:txBody>
            <a:bodyPr wrap="square" rtlCol="0">
              <a:spAutoFit/>
            </a:bodyPr>
            <a:lstStyle/>
            <a:p>
              <a:r>
                <a:rPr lang="en-GB" sz="1600" dirty="0">
                  <a:solidFill>
                    <a:schemeClr val="accent3"/>
                  </a:solidFill>
                  <a:latin typeface="Qanelas Black" panose="00000A00000000000000" pitchFamily="50" charset="0"/>
                </a:rPr>
                <a:t>Aug 2022</a:t>
              </a:r>
              <a:endParaRPr lang="LID4096" sz="1600" dirty="0">
                <a:solidFill>
                  <a:schemeClr val="accent3"/>
                </a:solidFill>
                <a:latin typeface="Qanelas Black" panose="00000A00000000000000" pitchFamily="50" charset="0"/>
              </a:endParaRPr>
            </a:p>
          </p:txBody>
        </p:sp>
        <p:sp>
          <p:nvSpPr>
            <p:cNvPr id="30" name="Rectangle 29">
              <a:extLst>
                <a:ext uri="{FF2B5EF4-FFF2-40B4-BE49-F238E27FC236}">
                  <a16:creationId xmlns:a16="http://schemas.microsoft.com/office/drawing/2014/main" id="{6B167C48-115D-DB06-A129-7E1B9EFB72DC}"/>
                </a:ext>
              </a:extLst>
            </p:cNvPr>
            <p:cNvSpPr/>
            <p:nvPr/>
          </p:nvSpPr>
          <p:spPr>
            <a:xfrm>
              <a:off x="1225661" y="4018441"/>
              <a:ext cx="3902834" cy="231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34 </a:t>
              </a:r>
              <a:r>
                <a:rPr lang="en-GB" sz="1400" dirty="0" err="1"/>
                <a:t>Eur</a:t>
              </a:r>
              <a:r>
                <a:rPr lang="en-GB" sz="1400" dirty="0"/>
                <a:t>/MWh</a:t>
              </a:r>
              <a:endParaRPr lang="LID4096" sz="1400" dirty="0"/>
            </a:p>
          </p:txBody>
        </p:sp>
        <p:sp>
          <p:nvSpPr>
            <p:cNvPr id="31" name="TextBox 30">
              <a:extLst>
                <a:ext uri="{FF2B5EF4-FFF2-40B4-BE49-F238E27FC236}">
                  <a16:creationId xmlns:a16="http://schemas.microsoft.com/office/drawing/2014/main" id="{AED155AD-23AD-EF4B-ABC3-EAC9007C6180}"/>
                </a:ext>
              </a:extLst>
            </p:cNvPr>
            <p:cNvSpPr txBox="1"/>
            <p:nvPr/>
          </p:nvSpPr>
          <p:spPr>
            <a:xfrm>
              <a:off x="8731271" y="4300310"/>
              <a:ext cx="1718685" cy="338554"/>
            </a:xfrm>
            <a:prstGeom prst="rect">
              <a:avLst/>
            </a:prstGeom>
            <a:noFill/>
          </p:spPr>
          <p:txBody>
            <a:bodyPr wrap="square" rtlCol="0">
              <a:spAutoFit/>
            </a:bodyPr>
            <a:lstStyle/>
            <a:p>
              <a:r>
                <a:rPr lang="en-GB" sz="1600" dirty="0">
                  <a:solidFill>
                    <a:schemeClr val="accent3"/>
                  </a:solidFill>
                  <a:latin typeface="Qanelas Black" panose="00000A00000000000000" pitchFamily="50" charset="0"/>
                </a:rPr>
                <a:t>Sept 2021</a:t>
              </a:r>
              <a:endParaRPr lang="LID4096" sz="1600" dirty="0">
                <a:solidFill>
                  <a:schemeClr val="accent3"/>
                </a:solidFill>
                <a:latin typeface="Qanelas Black" panose="00000A00000000000000" pitchFamily="50" charset="0"/>
              </a:endParaRPr>
            </a:p>
          </p:txBody>
        </p:sp>
        <p:sp>
          <p:nvSpPr>
            <p:cNvPr id="20" name="Rectangle 19">
              <a:extLst>
                <a:ext uri="{FF2B5EF4-FFF2-40B4-BE49-F238E27FC236}">
                  <a16:creationId xmlns:a16="http://schemas.microsoft.com/office/drawing/2014/main" id="{78AA3596-1141-5564-C8A7-16A01837D4DB}"/>
                </a:ext>
              </a:extLst>
            </p:cNvPr>
            <p:cNvSpPr/>
            <p:nvPr/>
          </p:nvSpPr>
          <p:spPr>
            <a:xfrm>
              <a:off x="7186986" y="3656869"/>
              <a:ext cx="1195579" cy="5673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81 </a:t>
              </a:r>
              <a:r>
                <a:rPr lang="en-GB" sz="1400" dirty="0" err="1"/>
                <a:t>Eur</a:t>
              </a:r>
              <a:r>
                <a:rPr lang="en-GB" sz="1400" dirty="0"/>
                <a:t>/MWh</a:t>
              </a:r>
              <a:endParaRPr lang="LID4096" sz="1400" dirty="0"/>
            </a:p>
          </p:txBody>
        </p:sp>
        <p:sp>
          <p:nvSpPr>
            <p:cNvPr id="21" name="TextBox 20">
              <a:extLst>
                <a:ext uri="{FF2B5EF4-FFF2-40B4-BE49-F238E27FC236}">
                  <a16:creationId xmlns:a16="http://schemas.microsoft.com/office/drawing/2014/main" id="{C80CC0F2-8ADF-1DCA-F749-2B9DC58C352D}"/>
                </a:ext>
              </a:extLst>
            </p:cNvPr>
            <p:cNvSpPr txBox="1"/>
            <p:nvPr/>
          </p:nvSpPr>
          <p:spPr>
            <a:xfrm>
              <a:off x="7186986" y="4303551"/>
              <a:ext cx="1718685" cy="338554"/>
            </a:xfrm>
            <a:prstGeom prst="rect">
              <a:avLst/>
            </a:prstGeom>
            <a:noFill/>
          </p:spPr>
          <p:txBody>
            <a:bodyPr wrap="square" rtlCol="0">
              <a:spAutoFit/>
            </a:bodyPr>
            <a:lstStyle/>
            <a:p>
              <a:r>
                <a:rPr lang="en-GB" sz="1600" dirty="0">
                  <a:solidFill>
                    <a:schemeClr val="accent3"/>
                  </a:solidFill>
                  <a:latin typeface="Qanelas Black" panose="00000A00000000000000" pitchFamily="50" charset="0"/>
                </a:rPr>
                <a:t>June 2021</a:t>
              </a:r>
              <a:endParaRPr lang="LID4096" sz="1600" dirty="0">
                <a:solidFill>
                  <a:schemeClr val="accent3"/>
                </a:solidFill>
                <a:latin typeface="Qanelas Black" panose="00000A00000000000000" pitchFamily="50" charset="0"/>
              </a:endParaRPr>
            </a:p>
          </p:txBody>
        </p:sp>
      </p:grpSp>
      <p:sp>
        <p:nvSpPr>
          <p:cNvPr id="29" name="TextBox 28">
            <a:extLst>
              <a:ext uri="{FF2B5EF4-FFF2-40B4-BE49-F238E27FC236}">
                <a16:creationId xmlns:a16="http://schemas.microsoft.com/office/drawing/2014/main" id="{A3AC5571-54EE-6295-F2BA-318DA7B31468}"/>
              </a:ext>
            </a:extLst>
          </p:cNvPr>
          <p:cNvSpPr txBox="1"/>
          <p:nvPr/>
        </p:nvSpPr>
        <p:spPr>
          <a:xfrm>
            <a:off x="586039" y="5283254"/>
            <a:ext cx="11322426" cy="307777"/>
          </a:xfrm>
          <a:prstGeom prst="rect">
            <a:avLst/>
          </a:prstGeom>
          <a:noFill/>
        </p:spPr>
        <p:txBody>
          <a:bodyPr wrap="square" rtlCol="0">
            <a:spAutoFit/>
          </a:bodyPr>
          <a:lstStyle/>
          <a:p>
            <a:r>
              <a:rPr lang="en-GB" sz="1400" dirty="0">
                <a:solidFill>
                  <a:srgbClr val="414042"/>
                </a:solidFill>
              </a:rPr>
              <a:t>The EU average day ahead electricity price which remained as low as 34 </a:t>
            </a:r>
            <a:r>
              <a:rPr lang="en-GB" sz="1400" dirty="0" err="1">
                <a:solidFill>
                  <a:srgbClr val="414042"/>
                </a:solidFill>
              </a:rPr>
              <a:t>Eur</a:t>
            </a:r>
            <a:r>
              <a:rPr lang="en-GB" sz="1400" dirty="0">
                <a:solidFill>
                  <a:srgbClr val="414042"/>
                </a:solidFill>
              </a:rPr>
              <a:t>/MWh in 2020 rose by 532 % during Jan 2021-Aug 2022</a:t>
            </a:r>
            <a:endParaRPr lang="LID4096" sz="1400" dirty="0">
              <a:solidFill>
                <a:srgbClr val="414042"/>
              </a:solidFill>
            </a:endParaRPr>
          </a:p>
        </p:txBody>
      </p:sp>
      <p:sp>
        <p:nvSpPr>
          <p:cNvPr id="2" name="Slide Number Placeholder 1">
            <a:extLst>
              <a:ext uri="{FF2B5EF4-FFF2-40B4-BE49-F238E27FC236}">
                <a16:creationId xmlns:a16="http://schemas.microsoft.com/office/drawing/2014/main" id="{6D18CB16-3DB5-4F2D-8884-EE3E40461B4E}"/>
              </a:ext>
            </a:extLst>
          </p:cNvPr>
          <p:cNvSpPr>
            <a:spLocks noGrp="1"/>
          </p:cNvSpPr>
          <p:nvPr>
            <p:ph type="sldNum" sz="quarter" idx="4"/>
          </p:nvPr>
        </p:nvSpPr>
        <p:spPr/>
        <p:txBody>
          <a:bodyPr/>
          <a:lstStyle/>
          <a:p>
            <a:fld id="{44EFA621-F6A9-4475-967F-39ACD74EDAC6}" type="slidenum">
              <a:rPr lang="en-BE" smtClean="0"/>
              <a:pPr/>
              <a:t>6</a:t>
            </a:fld>
            <a:endParaRPr lang="en-BE"/>
          </a:p>
        </p:txBody>
      </p:sp>
    </p:spTree>
    <p:extLst>
      <p:ext uri="{BB962C8B-B14F-4D97-AF65-F5344CB8AC3E}">
        <p14:creationId xmlns:p14="http://schemas.microsoft.com/office/powerpoint/2010/main" val="1474900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ED3CDA-AC5B-516A-D7DC-FDC120ECE20E}"/>
              </a:ext>
            </a:extLst>
          </p:cNvPr>
          <p:cNvSpPr>
            <a:spLocks noGrp="1"/>
          </p:cNvSpPr>
          <p:nvPr>
            <p:ph type="title"/>
          </p:nvPr>
        </p:nvSpPr>
        <p:spPr>
          <a:xfrm>
            <a:off x="838200" y="365126"/>
            <a:ext cx="10515600" cy="910782"/>
          </a:xfrm>
        </p:spPr>
        <p:txBody>
          <a:bodyPr>
            <a:normAutofit/>
          </a:bodyPr>
          <a:lstStyle/>
          <a:p>
            <a:r>
              <a:rPr lang="en-GB" sz="2400" dirty="0"/>
              <a:t>Retail electricity prices rose by 8.2 % during 2020-2021</a:t>
            </a:r>
            <a:endParaRPr lang="LID4096" sz="2400" dirty="0"/>
          </a:p>
        </p:txBody>
      </p:sp>
      <p:graphicFrame>
        <p:nvGraphicFramePr>
          <p:cNvPr id="13" name="Content Placeholder 12">
            <a:extLst>
              <a:ext uri="{FF2B5EF4-FFF2-40B4-BE49-F238E27FC236}">
                <a16:creationId xmlns:a16="http://schemas.microsoft.com/office/drawing/2014/main" id="{CE33F679-D55A-A6ED-55EF-7565CA34FF6E}"/>
              </a:ext>
            </a:extLst>
          </p:cNvPr>
          <p:cNvGraphicFramePr>
            <a:graphicFrameLocks noGrp="1"/>
          </p:cNvGraphicFramePr>
          <p:nvPr>
            <p:ph sz="half" idx="1"/>
            <p:extLst>
              <p:ext uri="{D42A27DB-BD31-4B8C-83A1-F6EECF244321}">
                <p14:modId xmlns:p14="http://schemas.microsoft.com/office/powerpoint/2010/main" val="884431893"/>
              </p:ext>
            </p:extLst>
          </p:nvPr>
        </p:nvGraphicFramePr>
        <p:xfrm>
          <a:off x="838200" y="1634232"/>
          <a:ext cx="5181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19" name="Content Placeholder 18">
            <a:extLst>
              <a:ext uri="{FF2B5EF4-FFF2-40B4-BE49-F238E27FC236}">
                <a16:creationId xmlns:a16="http://schemas.microsoft.com/office/drawing/2014/main" id="{B362F889-1D38-61AE-D72C-919F2D439CE5}"/>
              </a:ext>
            </a:extLst>
          </p:cNvPr>
          <p:cNvSpPr>
            <a:spLocks noGrp="1"/>
          </p:cNvSpPr>
          <p:nvPr>
            <p:ph sz="half" idx="2"/>
          </p:nvPr>
        </p:nvSpPr>
        <p:spPr>
          <a:xfrm>
            <a:off x="6172200" y="1634232"/>
            <a:ext cx="5181600" cy="4351338"/>
          </a:xfrm>
        </p:spPr>
        <p:txBody>
          <a:bodyPr>
            <a:normAutofit/>
          </a:bodyPr>
          <a:lstStyle/>
          <a:p>
            <a:r>
              <a:rPr lang="en-GB" sz="1800" dirty="0">
                <a:solidFill>
                  <a:srgbClr val="414042"/>
                </a:solidFill>
              </a:rPr>
              <a:t>Due to fixed term contracts, retail electricity prices didn’t follow the trend of skyrocketed wholesale prices</a:t>
            </a:r>
          </a:p>
          <a:p>
            <a:r>
              <a:rPr lang="en-GB" sz="1800" b="1" dirty="0">
                <a:solidFill>
                  <a:srgbClr val="414042"/>
                </a:solidFill>
                <a:latin typeface="Qanelas Black" panose="00000A00000000000000" pitchFamily="50" charset="0"/>
              </a:rPr>
              <a:t>Data of medium sized households shows an average rise of 8.2 % in the household electricity prices during 2020-2021</a:t>
            </a:r>
          </a:p>
          <a:p>
            <a:r>
              <a:rPr lang="en-GB" sz="1800" b="1" dirty="0">
                <a:solidFill>
                  <a:srgbClr val="414042"/>
                </a:solidFill>
              </a:rPr>
              <a:t>However, new contracts in the EU’s capital cities show a 84 % price rise from Jan 2021 to June 2022</a:t>
            </a:r>
          </a:p>
          <a:p>
            <a:r>
              <a:rPr lang="en-GB" sz="1800" dirty="0">
                <a:solidFill>
                  <a:srgbClr val="414042"/>
                </a:solidFill>
                <a:latin typeface="Qanelas Black" panose="00000A00000000000000" pitchFamily="50" charset="0"/>
              </a:rPr>
              <a:t>Eurelectric recommends MS s to follow the EC Toolbox Guidelines and adopt targeted support measures coupled (energy vouchers, VAT reduction, etc…) with energy efficiency incentives to mitigate impact of the energy price surge on customers</a:t>
            </a:r>
          </a:p>
          <a:p>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endParaRPr lang="LID4096" sz="2000" dirty="0"/>
          </a:p>
        </p:txBody>
      </p:sp>
      <p:sp>
        <p:nvSpPr>
          <p:cNvPr id="24" name="TextBox 23">
            <a:extLst>
              <a:ext uri="{FF2B5EF4-FFF2-40B4-BE49-F238E27FC236}">
                <a16:creationId xmlns:a16="http://schemas.microsoft.com/office/drawing/2014/main" id="{85F3117A-FB3A-EBC4-D4EA-6750DCAAECAC}"/>
              </a:ext>
            </a:extLst>
          </p:cNvPr>
          <p:cNvSpPr txBox="1"/>
          <p:nvPr/>
        </p:nvSpPr>
        <p:spPr>
          <a:xfrm>
            <a:off x="627496" y="6529624"/>
            <a:ext cx="9763125" cy="276999"/>
          </a:xfrm>
          <a:prstGeom prst="rect">
            <a:avLst/>
          </a:prstGeom>
          <a:noFill/>
        </p:spPr>
        <p:txBody>
          <a:bodyPr wrap="square" rtlCol="0">
            <a:spAutoFit/>
          </a:bodyPr>
          <a:lstStyle/>
          <a:p>
            <a:r>
              <a:rPr lang="en-BE" sz="1200" dirty="0">
                <a:effectLst/>
              </a:rPr>
              <a:t>Source: </a:t>
            </a:r>
            <a:r>
              <a:rPr lang="en-GB" sz="1200" dirty="0">
                <a:effectLst/>
              </a:rPr>
              <a:t>Eurostat (nrg_pc_204) for 2020-2021 data, </a:t>
            </a:r>
            <a:r>
              <a:rPr lang="en-GB" sz="1200" dirty="0">
                <a:solidFill>
                  <a:schemeClr val="accent1"/>
                </a:solidFill>
                <a:effectLst/>
                <a:hlinkClick r:id="rId3">
                  <a:extLst>
                    <a:ext uri="{A12FA001-AC4F-418D-AE19-62706E023703}">
                      <ahyp:hlinkClr xmlns:ahyp="http://schemas.microsoft.com/office/drawing/2018/hyperlinkcolor" val="tx"/>
                    </a:ext>
                  </a:extLst>
                </a:hlinkClick>
              </a:rPr>
              <a:t>Household Energy Price Index for 2022 data of capital cities  </a:t>
            </a:r>
            <a:endParaRPr lang="en-GB" sz="1200" dirty="0">
              <a:solidFill>
                <a:schemeClr val="accent1"/>
              </a:solidFill>
              <a:effectLst/>
            </a:endParaRPr>
          </a:p>
        </p:txBody>
      </p:sp>
      <p:sp>
        <p:nvSpPr>
          <p:cNvPr id="2" name="Slide Number Placeholder 1">
            <a:extLst>
              <a:ext uri="{FF2B5EF4-FFF2-40B4-BE49-F238E27FC236}">
                <a16:creationId xmlns:a16="http://schemas.microsoft.com/office/drawing/2014/main" id="{42D6496E-0F4D-4C79-A95C-230036768CC5}"/>
              </a:ext>
            </a:extLst>
          </p:cNvPr>
          <p:cNvSpPr>
            <a:spLocks noGrp="1"/>
          </p:cNvSpPr>
          <p:nvPr>
            <p:ph type="sldNum" sz="quarter" idx="4"/>
          </p:nvPr>
        </p:nvSpPr>
        <p:spPr/>
        <p:txBody>
          <a:bodyPr/>
          <a:lstStyle/>
          <a:p>
            <a:fld id="{44EFA621-F6A9-4475-967F-39ACD74EDAC6}" type="slidenum">
              <a:rPr lang="en-BE" smtClean="0"/>
              <a:pPr/>
              <a:t>7</a:t>
            </a:fld>
            <a:endParaRPr lang="en-BE"/>
          </a:p>
        </p:txBody>
      </p:sp>
    </p:spTree>
    <p:extLst>
      <p:ext uri="{BB962C8B-B14F-4D97-AF65-F5344CB8AC3E}">
        <p14:creationId xmlns:p14="http://schemas.microsoft.com/office/powerpoint/2010/main" val="834078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B9A5B1-9414-4BD4-A5AF-17E85423E5D9}"/>
              </a:ext>
            </a:extLst>
          </p:cNvPr>
          <p:cNvSpPr>
            <a:spLocks noGrp="1"/>
          </p:cNvSpPr>
          <p:nvPr>
            <p:ph type="title"/>
          </p:nvPr>
        </p:nvSpPr>
        <p:spPr>
          <a:xfrm>
            <a:off x="745836" y="1"/>
            <a:ext cx="10515600" cy="958166"/>
          </a:xfrm>
        </p:spPr>
        <p:txBody>
          <a:bodyPr>
            <a:normAutofit/>
          </a:bodyPr>
          <a:lstStyle/>
          <a:p>
            <a:r>
              <a:rPr lang="en-BE" sz="2400" dirty="0">
                <a:latin typeface="Qanelas Medium (Headings)"/>
              </a:rPr>
              <a:t>High </a:t>
            </a:r>
            <a:r>
              <a:rPr lang="en-GB" sz="2400" dirty="0">
                <a:latin typeface="Qanelas Medium (Headings)"/>
              </a:rPr>
              <a:t>gas prices </a:t>
            </a:r>
            <a:r>
              <a:rPr lang="en-BE" sz="2400" dirty="0">
                <a:latin typeface="Qanelas Medium (Headings)"/>
              </a:rPr>
              <a:t>have resulted in high</a:t>
            </a:r>
            <a:r>
              <a:rPr lang="en-GB" sz="2400" dirty="0">
                <a:latin typeface="Qanelas Medium (Headings)"/>
              </a:rPr>
              <a:t> electricity prices</a:t>
            </a:r>
            <a:endParaRPr lang="LID4096" sz="2400" dirty="0">
              <a:latin typeface="Qanelas Medium (Headings)"/>
            </a:endParaRPr>
          </a:p>
        </p:txBody>
      </p:sp>
      <p:sp>
        <p:nvSpPr>
          <p:cNvPr id="2" name="TextBox 1">
            <a:extLst>
              <a:ext uri="{FF2B5EF4-FFF2-40B4-BE49-F238E27FC236}">
                <a16:creationId xmlns:a16="http://schemas.microsoft.com/office/drawing/2014/main" id="{9692BF89-16BA-4315-A0C0-B749C853369C}"/>
              </a:ext>
            </a:extLst>
          </p:cNvPr>
          <p:cNvSpPr txBox="1"/>
          <p:nvPr/>
        </p:nvSpPr>
        <p:spPr>
          <a:xfrm>
            <a:off x="930564" y="976397"/>
            <a:ext cx="10515375" cy="830997"/>
          </a:xfrm>
          <a:prstGeom prst="rect">
            <a:avLst/>
          </a:prstGeom>
          <a:noFill/>
        </p:spPr>
        <p:txBody>
          <a:bodyPr wrap="square" rtlCol="0">
            <a:spAutoFit/>
          </a:bodyPr>
          <a:lstStyle/>
          <a:p>
            <a:r>
              <a:rPr lang="en-GB" sz="1200" dirty="0">
                <a:solidFill>
                  <a:srgbClr val="414042"/>
                </a:solidFill>
              </a:rPr>
              <a:t>Electricity prices followed the fundamentals. Countries with gas as price setter saw the most rise in electricity prices. This root cause which is the high gas prices should be tackled before any distortive market interventions.</a:t>
            </a:r>
            <a:endParaRPr lang="en-BE" sz="1200" dirty="0">
              <a:solidFill>
                <a:srgbClr val="414042"/>
              </a:solidFill>
            </a:endParaRPr>
          </a:p>
          <a:p>
            <a:r>
              <a:rPr lang="en-BE" sz="1200" dirty="0">
                <a:solidFill>
                  <a:srgbClr val="414042"/>
                </a:solidFill>
              </a:rPr>
              <a:t>CO2 prices have had a much smaller impact on electric</a:t>
            </a:r>
            <a:r>
              <a:rPr lang="fr-BE" sz="1200" dirty="0">
                <a:solidFill>
                  <a:srgbClr val="414042"/>
                </a:solidFill>
              </a:rPr>
              <a:t>i</a:t>
            </a:r>
            <a:r>
              <a:rPr lang="en-BE" sz="1200" dirty="0">
                <a:solidFill>
                  <a:srgbClr val="414042"/>
                </a:solidFill>
              </a:rPr>
              <a:t>ty prices compared to gas. </a:t>
            </a:r>
            <a:r>
              <a:rPr lang="en-GB" sz="1200" dirty="0">
                <a:solidFill>
                  <a:srgbClr val="414042"/>
                </a:solidFill>
                <a:effectLst/>
                <a:latin typeface="Segoe UI" panose="020B0502040204020203" pitchFamily="34" charset="0"/>
              </a:rPr>
              <a:t>G</a:t>
            </a:r>
            <a:r>
              <a:rPr lang="en-GB" sz="1200" dirty="0">
                <a:solidFill>
                  <a:srgbClr val="414042"/>
                </a:solidFill>
              </a:rPr>
              <a:t>as prices have had 7 times to impact on electricity prices compared to CO2</a:t>
            </a:r>
            <a:endParaRPr lang="LID4096" sz="1200" dirty="0">
              <a:solidFill>
                <a:srgbClr val="414042"/>
              </a:solidFill>
            </a:endParaRPr>
          </a:p>
        </p:txBody>
      </p:sp>
      <p:sp>
        <p:nvSpPr>
          <p:cNvPr id="7" name="TextBox 6">
            <a:extLst>
              <a:ext uri="{FF2B5EF4-FFF2-40B4-BE49-F238E27FC236}">
                <a16:creationId xmlns:a16="http://schemas.microsoft.com/office/drawing/2014/main" id="{65F74607-1C17-E2E6-1272-E56179267098}"/>
              </a:ext>
            </a:extLst>
          </p:cNvPr>
          <p:cNvSpPr txBox="1"/>
          <p:nvPr/>
        </p:nvSpPr>
        <p:spPr>
          <a:xfrm>
            <a:off x="745836" y="6350169"/>
            <a:ext cx="9713890" cy="507831"/>
          </a:xfrm>
          <a:prstGeom prst="rect">
            <a:avLst/>
          </a:prstGeom>
          <a:noFill/>
        </p:spPr>
        <p:txBody>
          <a:bodyPr wrap="square" rtlCol="0">
            <a:spAutoFit/>
          </a:bodyPr>
          <a:lstStyle/>
          <a:p>
            <a:r>
              <a:rPr lang="en-GB" sz="900" dirty="0">
                <a:effectLst/>
              </a:rPr>
              <a:t>Note: The electricity prices shown are the monthly average day-ahead electricity prices. The gas cost and CO2 cost were calculated by using </a:t>
            </a:r>
            <a:r>
              <a:rPr lang="en-GB" sz="900" dirty="0" err="1">
                <a:effectLst/>
              </a:rPr>
              <a:t>ttf</a:t>
            </a:r>
            <a:r>
              <a:rPr lang="en-GB" sz="900" dirty="0">
                <a:effectLst/>
              </a:rPr>
              <a:t> gas prices, </a:t>
            </a:r>
            <a:r>
              <a:rPr lang="en-GB" sz="900" dirty="0"/>
              <a:t>EU ETS prices, </a:t>
            </a:r>
            <a:r>
              <a:rPr lang="en-GB" sz="900" dirty="0">
                <a:effectLst/>
              </a:rPr>
              <a:t>power plant efficiency 55 % and an emission factor of 0.37 tCO2/MWh</a:t>
            </a:r>
          </a:p>
          <a:p>
            <a:r>
              <a:rPr lang="en-BE" sz="900" dirty="0">
                <a:effectLst/>
              </a:rPr>
              <a:t>Source: </a:t>
            </a:r>
            <a:r>
              <a:rPr lang="en-GB" sz="900" dirty="0" err="1">
                <a:effectLst/>
              </a:rPr>
              <a:t>Eurelectric’s</a:t>
            </a:r>
            <a:r>
              <a:rPr lang="en-GB" sz="900" dirty="0">
                <a:effectLst/>
              </a:rPr>
              <a:t> calculation based on day-ahead electricity prices from ENTSO-E </a:t>
            </a:r>
            <a:r>
              <a:rPr lang="en-GB" sz="900" dirty="0"/>
              <a:t>transparency platform</a:t>
            </a:r>
            <a:r>
              <a:rPr lang="en-GB" sz="900" dirty="0">
                <a:effectLst/>
              </a:rPr>
              <a:t>, Ember-Climate for CO2 price </a:t>
            </a:r>
            <a:endParaRPr lang="en-BE" sz="800" dirty="0"/>
          </a:p>
        </p:txBody>
      </p:sp>
      <p:sp>
        <p:nvSpPr>
          <p:cNvPr id="3" name="Slide Number Placeholder 2">
            <a:extLst>
              <a:ext uri="{FF2B5EF4-FFF2-40B4-BE49-F238E27FC236}">
                <a16:creationId xmlns:a16="http://schemas.microsoft.com/office/drawing/2014/main" id="{8D0396BF-DAF5-4E2D-B6AE-20546635054C}"/>
              </a:ext>
            </a:extLst>
          </p:cNvPr>
          <p:cNvSpPr>
            <a:spLocks noGrp="1"/>
          </p:cNvSpPr>
          <p:nvPr>
            <p:ph type="sldNum" sz="quarter" idx="4"/>
          </p:nvPr>
        </p:nvSpPr>
        <p:spPr/>
        <p:txBody>
          <a:bodyPr/>
          <a:lstStyle/>
          <a:p>
            <a:fld id="{44EFA621-F6A9-4475-967F-39ACD74EDAC6}" type="slidenum">
              <a:rPr lang="en-BE" smtClean="0"/>
              <a:pPr/>
              <a:t>8</a:t>
            </a:fld>
            <a:endParaRPr lang="en-BE"/>
          </a:p>
        </p:txBody>
      </p:sp>
      <p:graphicFrame>
        <p:nvGraphicFramePr>
          <p:cNvPr id="10" name="Content Placeholder 9">
            <a:extLst>
              <a:ext uri="{FF2B5EF4-FFF2-40B4-BE49-F238E27FC236}">
                <a16:creationId xmlns:a16="http://schemas.microsoft.com/office/drawing/2014/main" id="{92ACD14F-A49C-B1C1-FE05-3B923D3DEAF7}"/>
              </a:ext>
            </a:extLst>
          </p:cNvPr>
          <p:cNvGraphicFramePr>
            <a:graphicFrameLocks noGrp="1"/>
          </p:cNvGraphicFramePr>
          <p:nvPr>
            <p:ph idx="1"/>
            <p:extLst>
              <p:ext uri="{D42A27DB-BD31-4B8C-83A1-F6EECF244321}">
                <p14:modId xmlns:p14="http://schemas.microsoft.com/office/powerpoint/2010/main" val="365405735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8670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9E06BD2-0A0A-4235-A806-0132DBC9DF8C}"/>
              </a:ext>
            </a:extLst>
          </p:cNvPr>
          <p:cNvGraphicFramePr>
            <a:graphicFrameLocks noGrp="1"/>
          </p:cNvGraphicFramePr>
          <p:nvPr>
            <p:ph idx="1"/>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79796730-9E6A-493B-99AB-711C0289B238}"/>
              </a:ext>
            </a:extLst>
          </p:cNvPr>
          <p:cNvSpPr txBox="1"/>
          <p:nvPr/>
        </p:nvSpPr>
        <p:spPr>
          <a:xfrm>
            <a:off x="610086" y="6551416"/>
            <a:ext cx="9763125" cy="276999"/>
          </a:xfrm>
          <a:prstGeom prst="rect">
            <a:avLst/>
          </a:prstGeom>
          <a:noFill/>
        </p:spPr>
        <p:txBody>
          <a:bodyPr wrap="square" rtlCol="0">
            <a:spAutoFit/>
          </a:bodyPr>
          <a:lstStyle/>
          <a:p>
            <a:r>
              <a:rPr lang="en-BE" sz="1200" dirty="0">
                <a:solidFill>
                  <a:srgbClr val="414042"/>
                </a:solidFill>
                <a:effectLst/>
              </a:rPr>
              <a:t>Source: </a:t>
            </a:r>
            <a:r>
              <a:rPr lang="en-GB" sz="1200" dirty="0" err="1">
                <a:solidFill>
                  <a:srgbClr val="414042"/>
                </a:solidFill>
                <a:effectLst/>
              </a:rPr>
              <a:t>Eurelectric’s</a:t>
            </a:r>
            <a:r>
              <a:rPr lang="en-GB" sz="1200" dirty="0">
                <a:solidFill>
                  <a:srgbClr val="414042"/>
                </a:solidFill>
                <a:effectLst/>
              </a:rPr>
              <a:t> calculation based on ENTSO-E data for prices, Ember-Climate for CO2 price </a:t>
            </a:r>
            <a:endParaRPr lang="en-BE" sz="1100" dirty="0">
              <a:solidFill>
                <a:srgbClr val="414042"/>
              </a:solidFill>
            </a:endParaRPr>
          </a:p>
        </p:txBody>
      </p:sp>
      <p:sp>
        <p:nvSpPr>
          <p:cNvPr id="8" name="Title 2">
            <a:extLst>
              <a:ext uri="{FF2B5EF4-FFF2-40B4-BE49-F238E27FC236}">
                <a16:creationId xmlns:a16="http://schemas.microsoft.com/office/drawing/2014/main" id="{8493510A-2104-2B2C-9063-937C3251DD6D}"/>
              </a:ext>
            </a:extLst>
          </p:cNvPr>
          <p:cNvSpPr txBox="1">
            <a:spLocks/>
          </p:cNvSpPr>
          <p:nvPr/>
        </p:nvSpPr>
        <p:spPr>
          <a:xfrm>
            <a:off x="838199" y="365125"/>
            <a:ext cx="10856707" cy="10961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a:lstStyle>
          <a:p>
            <a:r>
              <a:rPr lang="en-GB" sz="2400" dirty="0"/>
              <a:t>Bidding Zones with lower gas influence in price setting witnessed lower electricity prices</a:t>
            </a:r>
            <a:endParaRPr lang="LID4096" sz="2400" dirty="0"/>
          </a:p>
        </p:txBody>
      </p:sp>
      <p:sp>
        <p:nvSpPr>
          <p:cNvPr id="2" name="Slide Number Placeholder 1">
            <a:extLst>
              <a:ext uri="{FF2B5EF4-FFF2-40B4-BE49-F238E27FC236}">
                <a16:creationId xmlns:a16="http://schemas.microsoft.com/office/drawing/2014/main" id="{240F21AC-14FC-4FB7-AE32-24D37E093A0F}"/>
              </a:ext>
            </a:extLst>
          </p:cNvPr>
          <p:cNvSpPr>
            <a:spLocks noGrp="1"/>
          </p:cNvSpPr>
          <p:nvPr>
            <p:ph type="sldNum" sz="quarter" idx="4"/>
          </p:nvPr>
        </p:nvSpPr>
        <p:spPr/>
        <p:txBody>
          <a:bodyPr/>
          <a:lstStyle/>
          <a:p>
            <a:fld id="{44EFA621-F6A9-4475-967F-39ACD74EDAC6}" type="slidenum">
              <a:rPr lang="en-BE" smtClean="0"/>
              <a:pPr/>
              <a:t>9</a:t>
            </a:fld>
            <a:endParaRPr lang="en-BE"/>
          </a:p>
        </p:txBody>
      </p:sp>
    </p:spTree>
    <p:extLst>
      <p:ext uri="{BB962C8B-B14F-4D97-AF65-F5344CB8AC3E}">
        <p14:creationId xmlns:p14="http://schemas.microsoft.com/office/powerpoint/2010/main" val="3364399849"/>
      </p:ext>
    </p:extLst>
  </p:cSld>
  <p:clrMapOvr>
    <a:masterClrMapping/>
  </p:clrMapOvr>
</p:sld>
</file>

<file path=ppt/theme/theme1.xml><?xml version="1.0" encoding="utf-8"?>
<a:theme xmlns:a="http://schemas.openxmlformats.org/drawingml/2006/main" name="Office Theme">
  <a:themeElements>
    <a:clrScheme name="Eurelectric colours">
      <a:dk1>
        <a:sysClr val="windowText" lastClr="000000"/>
      </a:dk1>
      <a:lt1>
        <a:sysClr val="window" lastClr="FFFFFF"/>
      </a:lt1>
      <a:dk2>
        <a:srgbClr val="44546A"/>
      </a:dk2>
      <a:lt2>
        <a:srgbClr val="E7E6E6"/>
      </a:lt2>
      <a:accent1>
        <a:srgbClr val="2C63FF"/>
      </a:accent1>
      <a:accent2>
        <a:srgbClr val="414042"/>
      </a:accent2>
      <a:accent3>
        <a:srgbClr val="72D54A"/>
      </a:accent3>
      <a:accent4>
        <a:srgbClr val="479DC5"/>
      </a:accent4>
      <a:accent5>
        <a:srgbClr val="67B9B2"/>
      </a:accent5>
      <a:accent6>
        <a:srgbClr val="FF0000"/>
      </a:accent6>
      <a:hlink>
        <a:srgbClr val="034A90"/>
      </a:hlink>
      <a:folHlink>
        <a:srgbClr val="414042"/>
      </a:folHlink>
    </a:clrScheme>
    <a:fontScheme name="Custom Quanelas Font">
      <a:majorFont>
        <a:latin typeface="Qanelas Medium"/>
        <a:ea typeface=""/>
        <a:cs typeface=""/>
      </a:majorFont>
      <a:minorFont>
        <a:latin typeface="Qanela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urelectric-template-beginners-Qanelas.potx" id="{11E6E2E9-262C-4B52-90C1-E03E607B3901}" vid="{3962EFF4-72BC-4407-B7B8-4399E1BCE4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Eurelectric colours">
    <a:dk1>
      <a:sysClr val="windowText" lastClr="000000"/>
    </a:dk1>
    <a:lt1>
      <a:sysClr val="window" lastClr="FFFFFF"/>
    </a:lt1>
    <a:dk2>
      <a:srgbClr val="44546A"/>
    </a:dk2>
    <a:lt2>
      <a:srgbClr val="E7E6E6"/>
    </a:lt2>
    <a:accent1>
      <a:srgbClr val="2C63FF"/>
    </a:accent1>
    <a:accent2>
      <a:srgbClr val="414042"/>
    </a:accent2>
    <a:accent3>
      <a:srgbClr val="72D54A"/>
    </a:accent3>
    <a:accent4>
      <a:srgbClr val="479DC5"/>
    </a:accent4>
    <a:accent5>
      <a:srgbClr val="67B9B2"/>
    </a:accent5>
    <a:accent6>
      <a:srgbClr val="FF0000"/>
    </a:accent6>
    <a:hlink>
      <a:srgbClr val="034A90"/>
    </a:hlink>
    <a:folHlink>
      <a:srgbClr val="4140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Eurelectric colours">
    <a:dk1>
      <a:sysClr val="windowText" lastClr="000000"/>
    </a:dk1>
    <a:lt1>
      <a:sysClr val="window" lastClr="FFFFFF"/>
    </a:lt1>
    <a:dk2>
      <a:srgbClr val="44546A"/>
    </a:dk2>
    <a:lt2>
      <a:srgbClr val="E7E6E6"/>
    </a:lt2>
    <a:accent1>
      <a:srgbClr val="2C63FF"/>
    </a:accent1>
    <a:accent2>
      <a:srgbClr val="414042"/>
    </a:accent2>
    <a:accent3>
      <a:srgbClr val="72D54A"/>
    </a:accent3>
    <a:accent4>
      <a:srgbClr val="479DC5"/>
    </a:accent4>
    <a:accent5>
      <a:srgbClr val="67B9B2"/>
    </a:accent5>
    <a:accent6>
      <a:srgbClr val="FF0000"/>
    </a:accent6>
    <a:hlink>
      <a:srgbClr val="034A90"/>
    </a:hlink>
    <a:folHlink>
      <a:srgbClr val="4140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Eurelectric colours">
    <a:dk1>
      <a:sysClr val="windowText" lastClr="000000"/>
    </a:dk1>
    <a:lt1>
      <a:sysClr val="window" lastClr="FFFFFF"/>
    </a:lt1>
    <a:dk2>
      <a:srgbClr val="44546A"/>
    </a:dk2>
    <a:lt2>
      <a:srgbClr val="E7E6E6"/>
    </a:lt2>
    <a:accent1>
      <a:srgbClr val="2C63FF"/>
    </a:accent1>
    <a:accent2>
      <a:srgbClr val="414042"/>
    </a:accent2>
    <a:accent3>
      <a:srgbClr val="72D54A"/>
    </a:accent3>
    <a:accent4>
      <a:srgbClr val="479DC5"/>
    </a:accent4>
    <a:accent5>
      <a:srgbClr val="67B9B2"/>
    </a:accent5>
    <a:accent6>
      <a:srgbClr val="FF0000"/>
    </a:accent6>
    <a:hlink>
      <a:srgbClr val="034A90"/>
    </a:hlink>
    <a:folHlink>
      <a:srgbClr val="4140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Eurelectric colours">
    <a:dk1>
      <a:sysClr val="windowText" lastClr="000000"/>
    </a:dk1>
    <a:lt1>
      <a:sysClr val="window" lastClr="FFFFFF"/>
    </a:lt1>
    <a:dk2>
      <a:srgbClr val="44546A"/>
    </a:dk2>
    <a:lt2>
      <a:srgbClr val="E7E6E6"/>
    </a:lt2>
    <a:accent1>
      <a:srgbClr val="2C63FF"/>
    </a:accent1>
    <a:accent2>
      <a:srgbClr val="414042"/>
    </a:accent2>
    <a:accent3>
      <a:srgbClr val="72D54A"/>
    </a:accent3>
    <a:accent4>
      <a:srgbClr val="479DC5"/>
    </a:accent4>
    <a:accent5>
      <a:srgbClr val="67B9B2"/>
    </a:accent5>
    <a:accent6>
      <a:srgbClr val="FF0000"/>
    </a:accent6>
    <a:hlink>
      <a:srgbClr val="034A90"/>
    </a:hlink>
    <a:folHlink>
      <a:srgbClr val="41404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37062</TotalTime>
  <Words>4744</Words>
  <Application>Microsoft Office PowerPoint</Application>
  <PresentationFormat>Widescreen</PresentationFormat>
  <Paragraphs>500</Paragraphs>
  <Slides>58</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58</vt:i4>
      </vt:variant>
    </vt:vector>
  </HeadingPairs>
  <TitlesOfParts>
    <vt:vector size="66" baseType="lpstr">
      <vt:lpstr>Arial</vt:lpstr>
      <vt:lpstr>Calibri</vt:lpstr>
      <vt:lpstr>Qanelas</vt:lpstr>
      <vt:lpstr>Qanelas Black</vt:lpstr>
      <vt:lpstr>Qanelas Medium</vt:lpstr>
      <vt:lpstr>Qanelas Medium (Headings)</vt:lpstr>
      <vt:lpstr>Segoe UI</vt:lpstr>
      <vt:lpstr>Office Theme</vt:lpstr>
      <vt:lpstr>Power Barometer 2022 - Draft</vt:lpstr>
      <vt:lpstr>Setting the scene Energy prices soured this year The cause of this rise was the high gas price as we recovered from covid with demand particularly putting up in Asia. The price rise began in September but the war in Ukraine has greatly exacerbated the situation The unreliability of Russia as a gas supplier, further incentivises the need to diversify our energy sources as much as possible. It should act as the catalyst to electrify and reduce our fossil fuel dependence in the process </vt:lpstr>
      <vt:lpstr>Outline </vt:lpstr>
      <vt:lpstr>1. The year in a Nutshell </vt:lpstr>
      <vt:lpstr>Inflation rose after covid recovery but energy prices and Russian war worsened it</vt:lpstr>
      <vt:lpstr>Wholesale electricity prices started soaring in H2 2021</vt:lpstr>
      <vt:lpstr>Retail electricity prices rose by 8.2 % during 2020-2021</vt:lpstr>
      <vt:lpstr>High gas prices have resulted in high electricity prices</vt:lpstr>
      <vt:lpstr>PowerPoint Presentation</vt:lpstr>
      <vt:lpstr>EU relies heavily on fossil fuel imports for its energy</vt:lpstr>
      <vt:lpstr>Clean electrification can replace majority of the oil and gas</vt:lpstr>
      <vt:lpstr>Need preparedness for next winter</vt:lpstr>
      <vt:lpstr>2. Power Sector in 2021 Why electrification is a solution for decarbonisation and energy security of the EU? Power sector has decarbonised dramatically in recent years and will be carbon neutral between 2035 and 2040 We needed two revolutions, electricity to decarbonise and sectors to electrify. The first revolution is well under way Focus now should be on the second revolution, electrifying as much as possible</vt:lpstr>
      <vt:lpstr>Electricity Demand rebounded back to 2019 levels</vt:lpstr>
      <vt:lpstr>Fossil share in the generation still below 2019 levels</vt:lpstr>
      <vt:lpstr>Fossil Fuel share still below 2019 levels</vt:lpstr>
      <vt:lpstr>Evolution of generation mix</vt:lpstr>
      <vt:lpstr>Emissions Intensity has dropped dramatically and will continue to decrease</vt:lpstr>
      <vt:lpstr>Solar PV had a record year in installations but wind installation lagged</vt:lpstr>
      <vt:lpstr>All technologies needed to reach 2030 targets</vt:lpstr>
      <vt:lpstr>70 % of RE needed will be connected to the distribution grids</vt:lpstr>
      <vt:lpstr>PowerPoint Presentation</vt:lpstr>
      <vt:lpstr>3. State of play of electrification Electrification is yet to kick off in the entire economy .Overall, the electrification has been constant in the past decade. However, in specific sectors like road transport and heating, electrification is kicking off. But still there are miles to go. The REPowerEU strategy is clear, we need to electrify more and now!</vt:lpstr>
      <vt:lpstr>Electrification rates are far too slow. Need to pick-up</vt:lpstr>
      <vt:lpstr>PowerPoint Presentation</vt:lpstr>
      <vt:lpstr>66% growth in EV car sales in the EU-27</vt:lpstr>
      <vt:lpstr>Road Transport - 2 in 11 cars sold in 2021 were EVs</vt:lpstr>
      <vt:lpstr>75 % EV car fleet concentrated in 5 member states</vt:lpstr>
      <vt:lpstr>EVs per thousand inhabitants show large contrast between member states</vt:lpstr>
      <vt:lpstr>Publicly accessible charging stations growing but many more needed</vt:lpstr>
      <vt:lpstr>75 % public charging stations concentrated in 6 member states</vt:lpstr>
      <vt:lpstr>Public charging points per 10,000 inhabitants show large contrast between member states</vt:lpstr>
      <vt:lpstr>Electrification in other segments picking up, but enabling framework not enough</vt:lpstr>
      <vt:lpstr>Heat pump stock is growing but sales should double in 5 years</vt:lpstr>
      <vt:lpstr>Heat Pump sale grew by 25 % but 50 % of the market is concentrated in 3 countries</vt:lpstr>
      <vt:lpstr>Road to heating electrification: 7 MSs adopted bans on gas boilers</vt:lpstr>
      <vt:lpstr>PowerPoint Presentation</vt:lpstr>
      <vt:lpstr>PowerPoint Presentation</vt:lpstr>
      <vt:lpstr>4. Bottlenecks &amp; State of Play of Technology Costs  For accelerated electrification, many bottlenecks have to be overcome.  Of concern, we are seeing  permitting delays, investment challenges and major supply chain concerns for renewables. To reach our REPowerEU targets, these bottlenecks must be overcome. Huge investments in distribution grids and generation assets are needed    </vt:lpstr>
      <vt:lpstr>The EU has four-times more wind capacity in permitting than under construction</vt:lpstr>
      <vt:lpstr>Permitting issue is universal but EU is the laggard</vt:lpstr>
      <vt:lpstr>Investments in distribution grids increased but much more needed</vt:lpstr>
      <vt:lpstr>Investments in power generation increased but much more needed</vt:lpstr>
      <vt:lpstr>Excess taxes &amp; levies</vt:lpstr>
      <vt:lpstr>Negative electricity prices shows the need for flexibility</vt:lpstr>
      <vt:lpstr>Renewables already cheaper than fossil fuels</vt:lpstr>
      <vt:lpstr>Capital Costs for technologies</vt:lpstr>
      <vt:lpstr>Supply chain issues, price rise of critical minerals &amp; metals pushing the clean energy technology cost up</vt:lpstr>
      <vt:lpstr>5. Regulatory Framework Of concern, many Member States are making distortive regulatory interventions  These risk undermining the internal electricity market. A recent report from ACER has shown the benefit of the IEM to customers, saving them 34 billion last year. The IEM needs to be protected </vt:lpstr>
      <vt:lpstr>Distorting current market design will impact the European electricity market integration</vt:lpstr>
      <vt:lpstr>Recommendations </vt:lpstr>
      <vt:lpstr>Policy Recommendations</vt:lpstr>
      <vt:lpstr>Data on non-EU member countries </vt:lpstr>
      <vt:lpstr>Turkey</vt:lpstr>
      <vt:lpstr>Switzerland</vt:lpstr>
      <vt:lpstr>Norway</vt:lpstr>
      <vt:lpstr>United Kingdom</vt:lpstr>
      <vt:lpstr>Iceland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HERBRETEAU</dc:creator>
  <cp:lastModifiedBy>Abi Afthab OLIKATHODI</cp:lastModifiedBy>
  <cp:revision>1018</cp:revision>
  <cp:lastPrinted>2021-06-25T13:50:55Z</cp:lastPrinted>
  <dcterms:created xsi:type="dcterms:W3CDTF">2020-11-17T16:30:40Z</dcterms:created>
  <dcterms:modified xsi:type="dcterms:W3CDTF">2022-09-06T14:00:15Z</dcterms:modified>
</cp:coreProperties>
</file>