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1.xml" ContentType="application/vnd.openxmlformats-officedocument.drawingml.chartshapes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6.xml" ContentType="application/vnd.openxmlformats-officedocument.presentationml.notesSlide+xml"/>
  <Override PartName="/ppt/charts/chartEx1.xml" ContentType="application/vnd.ms-office.chartex+xml"/>
  <Override PartName="/ppt/charts/style5.xml" ContentType="application/vnd.ms-office.chartstyle+xml"/>
  <Override PartName="/ppt/charts/colors5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5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6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7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1.xml" ContentType="application/vnd.openxmlformats-officedocument.presentationml.notesSlide+xml"/>
  <Override PartName="/ppt/charts/chart8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9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2.xml" ContentType="application/vnd.openxmlformats-officedocument.presentationml.notesSlide+xml"/>
  <Override PartName="/ppt/charts/chart10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1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13.xml" ContentType="application/vnd.openxmlformats-officedocument.presentationml.notesSlide+xml"/>
  <Override PartName="/ppt/charts/chart12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3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notesSlides/notesSlide14.xml" ContentType="application/vnd.openxmlformats-officedocument.presentationml.notesSlide+xml"/>
  <Override PartName="/ppt/charts/chart14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notesSlides/notesSlide15.xml" ContentType="application/vnd.openxmlformats-officedocument.presentationml.notesSlide+xml"/>
  <Override PartName="/ppt/charts/chart15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notesSlides/notesSlide16.xml" ContentType="application/vnd.openxmlformats-officedocument.presentationml.notesSlide+xml"/>
  <Override PartName="/ppt/charts/chart16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notesSlides/notesSlide17.xml" ContentType="application/vnd.openxmlformats-officedocument.presentationml.notesSlide+xml"/>
  <Override PartName="/ppt/charts/chartEx2.xml" ContentType="application/vnd.ms-office.chartex+xml"/>
  <Override PartName="/ppt/charts/style18.xml" ContentType="application/vnd.ms-office.chartstyle+xml"/>
  <Override PartName="/ppt/charts/colors18.xml" ContentType="application/vnd.ms-office.chartcolorstyl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463" r:id="rId2"/>
    <p:sldId id="510" r:id="rId3"/>
    <p:sldId id="464" r:id="rId4"/>
    <p:sldId id="511" r:id="rId5"/>
    <p:sldId id="508" r:id="rId6"/>
    <p:sldId id="519" r:id="rId7"/>
    <p:sldId id="459" r:id="rId8"/>
    <p:sldId id="512" r:id="rId9"/>
    <p:sldId id="520" r:id="rId10"/>
    <p:sldId id="513" r:id="rId11"/>
    <p:sldId id="514" r:id="rId12"/>
    <p:sldId id="515" r:id="rId13"/>
    <p:sldId id="516" r:id="rId14"/>
    <p:sldId id="490" r:id="rId15"/>
    <p:sldId id="467" r:id="rId16"/>
    <p:sldId id="465" r:id="rId17"/>
    <p:sldId id="517" r:id="rId18"/>
    <p:sldId id="501" r:id="rId19"/>
    <p:sldId id="521" r:id="rId20"/>
    <p:sldId id="454" r:id="rId21"/>
    <p:sldId id="471" r:id="rId22"/>
    <p:sldId id="518" r:id="rId23"/>
    <p:sldId id="475" r:id="rId24"/>
    <p:sldId id="509" r:id="rId25"/>
    <p:sldId id="522" r:id="rId26"/>
  </p:sldIdLst>
  <p:sldSz cx="12192000" cy="6858000"/>
  <p:notesSz cx="6797675" cy="9926638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BC49143-215D-A32E-4EE2-A791A3288DE3}" name="Cillian O’DONOGHUE" initials="CO" userId="S::codonoghue@eurelectric.org::adcb03d5-9a0a-4faa-8163-c707f077cd66" providerId="AD"/>
  <p188:author id="{A3813044-8CD0-CF7B-F69A-4DF5021D1ADD}" name="Evgeniya NIKOLOVA" initials="EN" userId="S::enikolova@eurelectric.org::a34c66bc-a1e1-4e71-86c2-e221955f2097" providerId="AD"/>
  <p188:author id="{7F59B84E-B6D9-C220-2D1A-208127B62037}" name="Gael GLORIEUX" initials="GG" userId="S::gglorieux@eurelectric.org::022164c4-0664-4d58-84c4-1309d61a42ae" providerId="AD"/>
  <p188:author id="{F33F2D88-6BE4-01E4-765D-0D0B3D742ABD}" name="Meeting Room HERTZ" initials="MRH" userId="S::meetinghertz@eurelectric.org::addd9f28-396a-442a-b9c8-84b3bbe219b6" providerId="AD"/>
  <p188:author id="{7EFFA0A2-EDC9-BEDE-237C-862074DD50D5}" name="Paul WILCZEK" initials="PW" userId="S::pwilczek@eurelectric.org::00b7cdc6-152f-4778-8879-df37f1bfa751" providerId="AD"/>
  <p188:author id="{0EAAD3C9-F6EB-A514-7174-EBDF049D1225}" name="Louise RULLAUD" initials="LR" userId="S::lrullaud@eurelectric.org::7b4e63a8-6da1-4023-8040-e93b07284114" providerId="AD"/>
  <p188:author id="{251580E4-284D-92E7-BEC9-32E430B845C5}" name="Abi Afthab OLIKATHODI" initials="AAO" userId="S::aolikathodi@eurelectric.org::76a54b4b-6f24-466f-8ef5-8da2f4c01975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bi Afthab OLIKATHODI" initials="AAO" lastIdx="3" clrIdx="0">
    <p:extLst>
      <p:ext uri="{19B8F6BF-5375-455C-9EA6-DF929625EA0E}">
        <p15:presenceInfo xmlns:p15="http://schemas.microsoft.com/office/powerpoint/2012/main" userId="S-1-5-21-2533946859-3114438330-2411212023-6401" providerId="AD"/>
      </p:ext>
    </p:extLst>
  </p:cmAuthor>
  <p:cmAuthor id="2" name="Sarah HERBRETEAU" initials="SH" lastIdx="1" clrIdx="1">
    <p:extLst>
      <p:ext uri="{19B8F6BF-5375-455C-9EA6-DF929625EA0E}">
        <p15:presenceInfo xmlns:p15="http://schemas.microsoft.com/office/powerpoint/2012/main" userId="S-1-5-21-2533946859-3114438330-2411212023-6304" providerId="AD"/>
      </p:ext>
    </p:extLst>
  </p:cmAuthor>
  <p:cmAuthor id="3" name="Abi Afthab OLIKATHODI" initials="AAO [2]" lastIdx="72" clrIdx="2">
    <p:extLst>
      <p:ext uri="{19B8F6BF-5375-455C-9EA6-DF929625EA0E}">
        <p15:presenceInfo xmlns:p15="http://schemas.microsoft.com/office/powerpoint/2012/main" userId="S::aolikathodi@eurelectric.org::76a54b4b-6f24-466f-8ef5-8da2f4c01975" providerId="AD"/>
      </p:ext>
    </p:extLst>
  </p:cmAuthor>
  <p:cmAuthor id="4" name="Christian GRUBER" initials="CG" lastIdx="56" clrIdx="3">
    <p:extLst>
      <p:ext uri="{19B8F6BF-5375-455C-9EA6-DF929625EA0E}">
        <p15:presenceInfo xmlns:p15="http://schemas.microsoft.com/office/powerpoint/2012/main" userId="S::cgruber@eurelectric.org::3804a310-d055-486b-aca2-a8c3ca0f3ada" providerId="AD"/>
      </p:ext>
    </p:extLst>
  </p:cmAuthor>
  <p:cmAuthor id="5" name="Kristian RUBY" initials="KR" lastIdx="1" clrIdx="4">
    <p:extLst>
      <p:ext uri="{19B8F6BF-5375-455C-9EA6-DF929625EA0E}">
        <p15:presenceInfo xmlns:p15="http://schemas.microsoft.com/office/powerpoint/2012/main" userId="S::kruby@eurelectric.org::b62454ac-4a71-47d7-9a98-8c805162aae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9B04"/>
    <a:srgbClr val="72D54A"/>
    <a:srgbClr val="65FF00"/>
    <a:srgbClr val="7F7F7F"/>
    <a:srgbClr val="ED7D31"/>
    <a:srgbClr val="FF9900"/>
    <a:srgbClr val="2C63FF"/>
    <a:srgbClr val="FFFFFF"/>
    <a:srgbClr val="C5C5C5"/>
    <a:srgbClr val="606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047" autoAdjust="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78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DCFILE08SRV\Media%202022\03%20Design%20Projects%20&amp;%20Reports\2022%20Power%20Barometer\for%20Peter%20Monrad\Slides%20&amp;%20data\data%20by%20slide%20-%20PB%20shortdeck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\\DCFILE08SRV\2022-Horiz%20Issues\18.%20Power%20Barometer\Materials%20for%20key%20data\Grid%20Investments\grid%20investments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\\DCFILE08SRV\Media%202022\03%20Design%20Projects%20&amp;%20Reports\2022%20Power%20Barometer\for%20Peter%20Monrad\Slides%20&amp;%20data\data%20by%20slide%20-%20PB%20shortdeck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petermonrad\Eurelectric\Power%20Barometer\Slides%20&amp;%20data\data%20by%20slide%20-%20PB%20shortdeck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petermonrad\Eurelectric\Power%20Barometer\Slides%20&amp;%20data\Slides%20for%20Peter%20Monrad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\\DCFILE08SRV\Media%202022\03%20Design%20Projects%20&amp;%20Reports\2022%20Power%20Barometer\for%20Peter%20Monrad\Slides%20&amp;%20data\data%20by%20slide%20-%20PB%20shortdeck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\\DCFILE08SRV\Media%202022\03%20Design%20Projects%20&amp;%20Reports\2022%20Power%20Barometer\for%20Peter%20Monrad\Slides%20&amp;%20data\data%20by%20slide%20-%20PB%20shortdeck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\\DCFILE08SRV\Media%202022\03%20Design%20Projects%20&amp;%20Reports\2022%20Power%20Barometer\for%20Peter%20Monrad\Slides%20&amp;%20data\data%20by%20slide%20-%20PB%20shortdeck.xlsx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\\DCFILE08SRV\Media%202022\03%20Design%20Projects%20&amp;%20Reports\2022%20Power%20Barometer\Slides\Peter%20Monrad%20files\Slides%20for%20Peter%20Monrad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\\DCFILE08SRV\Media%202022\03%20Design%20Projects%20&amp;%20Reports\2022%20Power%20Barometer\for%20Peter%20Monrad\Slides%20&amp;%20data\data%20by%20slide%20-%20PB%20shortdeck.xlsx" TargetMode="Externa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\\DCFILE08SRV\2022-Horiz%20Issues\18.%20Power%20Barometer\Data%20used%20for%20all%20the%20topics\Security%20of%20supply\storage%20level%20analysis%20with%20Bruegel%20data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petermonrad\Eurelectric\Power%20Barometer\Slides%20&amp;%20data\data%20by%20slide%20-%20PB%20shortdeck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petermonrad\Eurelectric\Power%20Barometer\Slides%20&amp;%20data\Slides%20for%20Peter%20Monrad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petermonrad\Eurelectric\Power%20Barometer\Slides%20&amp;%20data\Permitting%20graph%20to%20Peter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\\DCFILE08SRV\2022-Horiz%20Issues\18.%20Power%20Barometer\Materials%20for%20key%20data\Grid%20Investments\grid%20investments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microsoft.com/office/2011/relationships/chartStyle" Target="style5.xml"/><Relationship Id="rId1" Type="http://schemas.openxmlformats.org/officeDocument/2006/relationships/oleObject" Target="file:///\\Users\petermonrad\Eurelectric\Power%20Barometer\Slides%20&amp;%20data\Slides%20for%20Peter%20Monrad.xlsx" TargetMode="External"/></Relationships>
</file>

<file path=ppt/charts/_rels/chartEx2.xml.rels><?xml version="1.0" encoding="UTF-8" standalone="yes"?>
<Relationships xmlns="http://schemas.openxmlformats.org/package/2006/relationships"><Relationship Id="rId3" Type="http://schemas.microsoft.com/office/2011/relationships/chartColorStyle" Target="colors18.xml"/><Relationship Id="rId2" Type="http://schemas.microsoft.com/office/2011/relationships/chartStyle" Target="style18.xml"/><Relationship Id="rId1" Type="http://schemas.openxmlformats.org/officeDocument/2006/relationships/oleObject" Target="file:///\\Users\petermonrad\Eurelectric\Power%20Barometer\Slides%20&amp;%20data\Slides%20for%20Peter%20Monrad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Inflation!$A$6</c:f>
              <c:strCache>
                <c:ptCount val="1"/>
                <c:pt idx="0">
                  <c:v>Annual inflation</c:v>
                </c:pt>
              </c:strCache>
            </c:strRef>
          </c:tx>
          <c:spPr>
            <a:ln w="38100" cap="rnd">
              <a:solidFill>
                <a:srgbClr val="65FF00"/>
              </a:solidFill>
              <a:round/>
            </a:ln>
            <a:effectLst/>
          </c:spPr>
          <c:marker>
            <c:symbol val="none"/>
          </c:marker>
          <c:cat>
            <c:strRef>
              <c:f>Inflation!$B$5:$AD$5</c:f>
              <c:strCache>
                <c:ptCount val="29"/>
                <c:pt idx="0">
                  <c:v>2020-01</c:v>
                </c:pt>
                <c:pt idx="1">
                  <c:v>2020-02</c:v>
                </c:pt>
                <c:pt idx="2">
                  <c:v>2020-03</c:v>
                </c:pt>
                <c:pt idx="3">
                  <c:v>2020-04</c:v>
                </c:pt>
                <c:pt idx="4">
                  <c:v>2020-05</c:v>
                </c:pt>
                <c:pt idx="5">
                  <c:v>2020-06</c:v>
                </c:pt>
                <c:pt idx="6">
                  <c:v>2020-07</c:v>
                </c:pt>
                <c:pt idx="7">
                  <c:v>2020-08</c:v>
                </c:pt>
                <c:pt idx="8">
                  <c:v>2020-09</c:v>
                </c:pt>
                <c:pt idx="9">
                  <c:v>2020-10</c:v>
                </c:pt>
                <c:pt idx="10">
                  <c:v>2020-11</c:v>
                </c:pt>
                <c:pt idx="11">
                  <c:v>2020-12</c:v>
                </c:pt>
                <c:pt idx="12">
                  <c:v>2021-01</c:v>
                </c:pt>
                <c:pt idx="13">
                  <c:v>2021-02</c:v>
                </c:pt>
                <c:pt idx="14">
                  <c:v>2021-03</c:v>
                </c:pt>
                <c:pt idx="15">
                  <c:v>2021-04</c:v>
                </c:pt>
                <c:pt idx="16">
                  <c:v>2021-05</c:v>
                </c:pt>
                <c:pt idx="17">
                  <c:v>2021-06</c:v>
                </c:pt>
                <c:pt idx="18">
                  <c:v>2021-07</c:v>
                </c:pt>
                <c:pt idx="19">
                  <c:v>2021-08</c:v>
                </c:pt>
                <c:pt idx="20">
                  <c:v>2021-09</c:v>
                </c:pt>
                <c:pt idx="21">
                  <c:v>2021-10</c:v>
                </c:pt>
                <c:pt idx="22">
                  <c:v>2021-11</c:v>
                </c:pt>
                <c:pt idx="23">
                  <c:v>2021-12</c:v>
                </c:pt>
                <c:pt idx="24">
                  <c:v>2022-01</c:v>
                </c:pt>
                <c:pt idx="25">
                  <c:v>2022-02</c:v>
                </c:pt>
                <c:pt idx="26">
                  <c:v>2022-03</c:v>
                </c:pt>
                <c:pt idx="27">
                  <c:v>2022-04</c:v>
                </c:pt>
                <c:pt idx="28">
                  <c:v>2022-07</c:v>
                </c:pt>
              </c:strCache>
            </c:strRef>
          </c:cat>
          <c:val>
            <c:numRef>
              <c:f>Inflation!$B$6:$AD$6</c:f>
              <c:numCache>
                <c:formatCode>#,##0.##########</c:formatCode>
                <c:ptCount val="29"/>
                <c:pt idx="0">
                  <c:v>1.7</c:v>
                </c:pt>
                <c:pt idx="1">
                  <c:v>1.6</c:v>
                </c:pt>
                <c:pt idx="2">
                  <c:v>1.2</c:v>
                </c:pt>
                <c:pt idx="3">
                  <c:v>0.7</c:v>
                </c:pt>
                <c:pt idx="4">
                  <c:v>0.6</c:v>
                </c:pt>
                <c:pt idx="5">
                  <c:v>0.8</c:v>
                </c:pt>
                <c:pt idx="6">
                  <c:v>0.9</c:v>
                </c:pt>
                <c:pt idx="7">
                  <c:v>0.4</c:v>
                </c:pt>
                <c:pt idx="8">
                  <c:v>0.3</c:v>
                </c:pt>
                <c:pt idx="9">
                  <c:v>0.3</c:v>
                </c:pt>
                <c:pt idx="10">
                  <c:v>0.2</c:v>
                </c:pt>
                <c:pt idx="11">
                  <c:v>0.3</c:v>
                </c:pt>
                <c:pt idx="12">
                  <c:v>1.2</c:v>
                </c:pt>
                <c:pt idx="13">
                  <c:v>1.3</c:v>
                </c:pt>
                <c:pt idx="14">
                  <c:v>1.7</c:v>
                </c:pt>
                <c:pt idx="15" formatCode="#,##0.0">
                  <c:v>2</c:v>
                </c:pt>
                <c:pt idx="16">
                  <c:v>2.2999999999999998</c:v>
                </c:pt>
                <c:pt idx="17">
                  <c:v>2.2000000000000002</c:v>
                </c:pt>
                <c:pt idx="18">
                  <c:v>2.5</c:v>
                </c:pt>
                <c:pt idx="19">
                  <c:v>3.2</c:v>
                </c:pt>
                <c:pt idx="20">
                  <c:v>3.6</c:v>
                </c:pt>
                <c:pt idx="21">
                  <c:v>4.4000000000000004</c:v>
                </c:pt>
                <c:pt idx="22">
                  <c:v>5.2</c:v>
                </c:pt>
                <c:pt idx="23">
                  <c:v>5.3</c:v>
                </c:pt>
                <c:pt idx="24">
                  <c:v>5.6</c:v>
                </c:pt>
                <c:pt idx="25">
                  <c:v>6.2</c:v>
                </c:pt>
                <c:pt idx="26">
                  <c:v>7.8</c:v>
                </c:pt>
                <c:pt idx="27" formatCode="General">
                  <c:v>8.1</c:v>
                </c:pt>
                <c:pt idx="28" formatCode="General">
                  <c:v>9.8000000000000007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42E-4594-909A-55C66879A71E}"/>
            </c:ext>
          </c:extLst>
        </c:ser>
        <c:ser>
          <c:idx val="1"/>
          <c:order val="1"/>
          <c:tx>
            <c:strRef>
              <c:f>Inflation!$A$7</c:f>
              <c:strCache>
                <c:ptCount val="1"/>
                <c:pt idx="0">
                  <c:v>Energy component</c:v>
                </c:pt>
              </c:strCache>
            </c:strRef>
          </c:tx>
          <c:spPr>
            <a:ln w="38100" cap="rnd">
              <a:solidFill>
                <a:schemeClr val="bg1">
                  <a:lumMod val="8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Inflation!$B$5:$AD$5</c:f>
              <c:strCache>
                <c:ptCount val="29"/>
                <c:pt idx="0">
                  <c:v>2020-01</c:v>
                </c:pt>
                <c:pt idx="1">
                  <c:v>2020-02</c:v>
                </c:pt>
                <c:pt idx="2">
                  <c:v>2020-03</c:v>
                </c:pt>
                <c:pt idx="3">
                  <c:v>2020-04</c:v>
                </c:pt>
                <c:pt idx="4">
                  <c:v>2020-05</c:v>
                </c:pt>
                <c:pt idx="5">
                  <c:v>2020-06</c:v>
                </c:pt>
                <c:pt idx="6">
                  <c:v>2020-07</c:v>
                </c:pt>
                <c:pt idx="7">
                  <c:v>2020-08</c:v>
                </c:pt>
                <c:pt idx="8">
                  <c:v>2020-09</c:v>
                </c:pt>
                <c:pt idx="9">
                  <c:v>2020-10</c:v>
                </c:pt>
                <c:pt idx="10">
                  <c:v>2020-11</c:v>
                </c:pt>
                <c:pt idx="11">
                  <c:v>2020-12</c:v>
                </c:pt>
                <c:pt idx="12">
                  <c:v>2021-01</c:v>
                </c:pt>
                <c:pt idx="13">
                  <c:v>2021-02</c:v>
                </c:pt>
                <c:pt idx="14">
                  <c:v>2021-03</c:v>
                </c:pt>
                <c:pt idx="15">
                  <c:v>2021-04</c:v>
                </c:pt>
                <c:pt idx="16">
                  <c:v>2021-05</c:v>
                </c:pt>
                <c:pt idx="17">
                  <c:v>2021-06</c:v>
                </c:pt>
                <c:pt idx="18">
                  <c:v>2021-07</c:v>
                </c:pt>
                <c:pt idx="19">
                  <c:v>2021-08</c:v>
                </c:pt>
                <c:pt idx="20">
                  <c:v>2021-09</c:v>
                </c:pt>
                <c:pt idx="21">
                  <c:v>2021-10</c:v>
                </c:pt>
                <c:pt idx="22">
                  <c:v>2021-11</c:v>
                </c:pt>
                <c:pt idx="23">
                  <c:v>2021-12</c:v>
                </c:pt>
                <c:pt idx="24">
                  <c:v>2022-01</c:v>
                </c:pt>
                <c:pt idx="25">
                  <c:v>2022-02</c:v>
                </c:pt>
                <c:pt idx="26">
                  <c:v>2022-03</c:v>
                </c:pt>
                <c:pt idx="27">
                  <c:v>2022-04</c:v>
                </c:pt>
                <c:pt idx="28">
                  <c:v>2022-07</c:v>
                </c:pt>
              </c:strCache>
            </c:strRef>
          </c:cat>
          <c:val>
            <c:numRef>
              <c:f>Inflation!$B$7:$AD$7</c:f>
              <c:numCache>
                <c:formatCode>#,##0.##########</c:formatCode>
                <c:ptCount val="29"/>
                <c:pt idx="0">
                  <c:v>2.2000000000000002</c:v>
                </c:pt>
                <c:pt idx="1">
                  <c:v>0.1</c:v>
                </c:pt>
                <c:pt idx="2">
                  <c:v>-3.8</c:v>
                </c:pt>
                <c:pt idx="3">
                  <c:v>-9.1</c:v>
                </c:pt>
                <c:pt idx="4">
                  <c:v>-11.2</c:v>
                </c:pt>
                <c:pt idx="5">
                  <c:v>-8.6</c:v>
                </c:pt>
                <c:pt idx="6">
                  <c:v>-7.7</c:v>
                </c:pt>
                <c:pt idx="7">
                  <c:v>-7</c:v>
                </c:pt>
                <c:pt idx="8">
                  <c:v>-7.2</c:v>
                </c:pt>
                <c:pt idx="9">
                  <c:v>-7.3</c:v>
                </c:pt>
                <c:pt idx="10">
                  <c:v>-7.5</c:v>
                </c:pt>
                <c:pt idx="11">
                  <c:v>-6.2</c:v>
                </c:pt>
                <c:pt idx="12">
                  <c:v>-3.5</c:v>
                </c:pt>
                <c:pt idx="13">
                  <c:v>-1.1000000000000001</c:v>
                </c:pt>
                <c:pt idx="14">
                  <c:v>4.5</c:v>
                </c:pt>
                <c:pt idx="15" formatCode="#,##0.0">
                  <c:v>10.5</c:v>
                </c:pt>
                <c:pt idx="16">
                  <c:v>12.9</c:v>
                </c:pt>
                <c:pt idx="17">
                  <c:v>12.2</c:v>
                </c:pt>
                <c:pt idx="18">
                  <c:v>14</c:v>
                </c:pt>
                <c:pt idx="19">
                  <c:v>14.9</c:v>
                </c:pt>
                <c:pt idx="20">
                  <c:v>16.8</c:v>
                </c:pt>
                <c:pt idx="21">
                  <c:v>22.6</c:v>
                </c:pt>
                <c:pt idx="22">
                  <c:v>25.9</c:v>
                </c:pt>
                <c:pt idx="23">
                  <c:v>24.6</c:v>
                </c:pt>
                <c:pt idx="24">
                  <c:v>27</c:v>
                </c:pt>
                <c:pt idx="25">
                  <c:v>28.7</c:v>
                </c:pt>
                <c:pt idx="26">
                  <c:v>40.200000000000003</c:v>
                </c:pt>
                <c:pt idx="27" formatCode="General">
                  <c:v>35.6</c:v>
                </c:pt>
                <c:pt idx="28" formatCode="General">
                  <c:v>38.299999999999997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42E-4594-909A-55C66879A7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02224655"/>
        <c:axId val="302220911"/>
      </c:lineChart>
      <c:catAx>
        <c:axId val="3022246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BE"/>
          </a:p>
        </c:txPr>
        <c:crossAx val="302220911"/>
        <c:crosses val="autoZero"/>
        <c:auto val="1"/>
        <c:lblAlgn val="ctr"/>
        <c:lblOffset val="100"/>
        <c:tickLblSkip val="4"/>
        <c:noMultiLvlLbl val="0"/>
      </c:catAx>
      <c:valAx>
        <c:axId val="30222091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65000"/>
                  <a:lumOff val="3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2000" dirty="0">
                    <a:solidFill>
                      <a:schemeClr val="bg1"/>
                    </a:solidFill>
                  </a:rPr>
                  <a:t>Annual rate of change (%)</a:t>
                </a:r>
              </a:p>
            </c:rich>
          </c:tx>
          <c:layout>
            <c:manualLayout>
              <c:xMode val="edge"/>
              <c:yMode val="edge"/>
              <c:x val="1.2161752456817639E-3"/>
              <c:y val="0.180214160429223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pPr>
              <a:endParaRPr lang="en-BE"/>
            </a:p>
          </c:txPr>
        </c:title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BE"/>
          </a:p>
        </c:txPr>
        <c:crossAx val="30222465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BE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BE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Investments in distribution grids in EU-27 (billion Euro)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BE"/>
        </a:p>
      </c:txPr>
    </c:title>
    <c:autoTitleDeleted val="0"/>
    <c:plotArea>
      <c:layout/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02206351"/>
        <c:axId val="302218415"/>
      </c:barChart>
      <c:catAx>
        <c:axId val="3022063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BE"/>
          </a:p>
        </c:txPr>
        <c:crossAx val="302218415"/>
        <c:crosses val="autoZero"/>
        <c:auto val="1"/>
        <c:lblAlgn val="ctr"/>
        <c:lblOffset val="100"/>
        <c:noMultiLvlLbl val="0"/>
      </c:catAx>
      <c:valAx>
        <c:axId val="30221841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BE"/>
          </a:p>
        </c:txPr>
        <c:crossAx val="3022063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BE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pPr>
            <a:r>
              <a:rPr lang="en-GB" sz="2000" dirty="0">
                <a:solidFill>
                  <a:schemeClr val="bg1"/>
                </a:solidFill>
                <a:effectLst/>
                <a:latin typeface="Qanelas-Regular" panose="00000500000000000000" pitchFamily="50" charset="0"/>
              </a:rPr>
              <a:t>Annual investment in EU-27 (billion Euro)</a:t>
            </a:r>
            <a:endParaRPr lang="da-DK" sz="1600" dirty="0">
              <a:solidFill>
                <a:schemeClr val="bg1"/>
              </a:solidFill>
              <a:effectLst/>
              <a:latin typeface="Qanelas-Regular" panose="00000500000000000000" pitchFamily="50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bg1"/>
              </a:solidFill>
              <a:latin typeface="+mj-lt"/>
              <a:ea typeface="+mn-ea"/>
              <a:cs typeface="+mn-cs"/>
            </a:defRPr>
          </a:pPr>
          <a:endParaRPr lang="en-BE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'Generation investments'!$A$6</c:f>
              <c:strCache>
                <c:ptCount val="1"/>
                <c:pt idx="0">
                  <c:v>Power generation investments in EU27 (billion € 2020)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'Generation investments'!$B$5:$D$5</c:f>
              <c:strCache>
                <c:ptCount val="3"/>
                <c:pt idx="0">
                  <c:v>2020</c:v>
                </c:pt>
                <c:pt idx="1">
                  <c:v>2021</c:v>
                </c:pt>
                <c:pt idx="2">
                  <c:v>EC-2021-45</c:v>
                </c:pt>
              </c:strCache>
            </c:strRef>
          </c:cat>
          <c:val>
            <c:numRef>
              <c:f>'Generation investments'!$B$6:$D$6</c:f>
              <c:numCache>
                <c:formatCode>General</c:formatCode>
                <c:ptCount val="3"/>
                <c:pt idx="0">
                  <c:v>55</c:v>
                </c:pt>
                <c:pt idx="1">
                  <c:v>64</c:v>
                </c:pt>
                <c:pt idx="2">
                  <c:v>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DD1-A746-9D1E-B45B0D5DDA6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overlap val="-27"/>
        <c:axId val="2046585919"/>
        <c:axId val="2046598399"/>
      </c:barChart>
      <c:catAx>
        <c:axId val="20465859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BE"/>
          </a:p>
        </c:txPr>
        <c:crossAx val="2046598399"/>
        <c:crosses val="autoZero"/>
        <c:auto val="1"/>
        <c:lblAlgn val="ctr"/>
        <c:lblOffset val="100"/>
        <c:noMultiLvlLbl val="0"/>
      </c:catAx>
      <c:valAx>
        <c:axId val="20465983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alpha val="2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BE"/>
          </a:p>
        </c:txPr>
        <c:crossAx val="20465859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BE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/>
                </a:solidFill>
                <a:latin typeface="Qanelas-Regular" panose="00000500000000000000" pitchFamily="50" charset="0"/>
                <a:ea typeface="+mn-ea"/>
                <a:cs typeface="+mn-cs"/>
              </a:defRPr>
            </a:pPr>
            <a:r>
              <a:rPr lang="en-US" sz="2000" dirty="0">
                <a:latin typeface="Qanelas-Regular" panose="00000500000000000000" pitchFamily="50" charset="0"/>
              </a:rPr>
              <a:t>Global average price rise 2020- 2021 </a:t>
            </a:r>
          </a:p>
        </c:rich>
      </c:tx>
      <c:layout>
        <c:manualLayout>
          <c:xMode val="edge"/>
          <c:yMode val="edge"/>
          <c:x val="0.1110265890865532"/>
          <c:y val="2.209763063810388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/>
              </a:solidFill>
              <a:latin typeface="Qanelas-Regular" panose="00000500000000000000" pitchFamily="50" charset="0"/>
              <a:ea typeface="+mn-ea"/>
              <a:cs typeface="+mn-cs"/>
            </a:defRPr>
          </a:pPr>
          <a:endParaRPr lang="en-BE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'DSO grid investments'!$D$34</c:f>
              <c:strCache>
                <c:ptCount val="1"/>
                <c:pt idx="0">
                  <c:v>Investments in distribution grids in EU-27 (billion €)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'DSO grid investments'!$E$33:$I$33</c:f>
              <c:strCache>
                <c:ptCount val="5"/>
                <c:pt idx="0">
                  <c:v>Lithium</c:v>
                </c:pt>
                <c:pt idx="1">
                  <c:v>Cobalt</c:v>
                </c:pt>
                <c:pt idx="2">
                  <c:v>Nickel</c:v>
                </c:pt>
                <c:pt idx="3">
                  <c:v>Aluminum</c:v>
                </c:pt>
                <c:pt idx="4">
                  <c:v>Copper</c:v>
                </c:pt>
              </c:strCache>
            </c:strRef>
          </c:cat>
          <c:val>
            <c:numRef>
              <c:f>'DSO grid investments'!$E$34:$I$34</c:f>
              <c:numCache>
                <c:formatCode>General</c:formatCode>
                <c:ptCount val="5"/>
                <c:pt idx="0">
                  <c:v>738</c:v>
                </c:pt>
                <c:pt idx="1">
                  <c:v>156</c:v>
                </c:pt>
                <c:pt idx="2">
                  <c:v>94</c:v>
                </c:pt>
                <c:pt idx="3">
                  <c:v>76</c:v>
                </c:pt>
                <c:pt idx="4">
                  <c:v>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335-E24A-88AB-0343141D22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-27"/>
        <c:axId val="1133638992"/>
        <c:axId val="1104668432"/>
      </c:barChart>
      <c:catAx>
        <c:axId val="1133638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BE"/>
          </a:p>
        </c:txPr>
        <c:crossAx val="1104668432"/>
        <c:crosses val="autoZero"/>
        <c:auto val="1"/>
        <c:lblAlgn val="ctr"/>
        <c:lblOffset val="100"/>
        <c:noMultiLvlLbl val="0"/>
      </c:catAx>
      <c:valAx>
        <c:axId val="11046684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BE"/>
          </a:p>
        </c:txPr>
        <c:crossAx val="1133638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BE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BE" sz="2000" dirty="0">
                <a:solidFill>
                  <a:schemeClr val="tx1"/>
                </a:solidFill>
                <a:latin typeface="+mn-lt"/>
              </a:rPr>
              <a:t>Electrification of EU</a:t>
            </a:r>
            <a:r>
              <a:rPr lang="en-BE" sz="2000" baseline="0" dirty="0">
                <a:solidFill>
                  <a:schemeClr val="tx1"/>
                </a:solidFill>
                <a:latin typeface="+mn-lt"/>
              </a:rPr>
              <a:t> economy</a:t>
            </a:r>
            <a:r>
              <a:rPr lang="en-BE" sz="2000" dirty="0">
                <a:solidFill>
                  <a:schemeClr val="tx1"/>
                </a:solidFill>
                <a:latin typeface="+mn-lt"/>
              </a:rPr>
              <a:t> (%)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BE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'/DCFILE08SRV/2022-Horiz Issues/18. Power Barometer/Materials for key data/Electrification/[Electrification_2022.xlsx]Electrification'!$H$53</c:f>
              <c:strCache>
                <c:ptCount val="1"/>
                <c:pt idx="0">
                  <c:v>Electrification (%)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19050">
                <a:solidFill>
                  <a:schemeClr val="accent2"/>
                </a:solidFill>
              </a:ln>
              <a:effectLst/>
            </c:spPr>
          </c:marker>
          <c:dLbls>
            <c:dLbl>
              <c:idx val="0"/>
              <c:numFmt formatCode="#,##0.0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BE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33C7-664E-9113-0AFF01F8A1CF}"/>
                </c:ext>
              </c:extLst>
            </c:dLbl>
            <c:dLbl>
              <c:idx val="1"/>
              <c:numFmt formatCode="#,##0.0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BE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33C7-664E-9113-0AFF01F8A1CF}"/>
                </c:ext>
              </c:extLst>
            </c:dLbl>
            <c:dLbl>
              <c:idx val="2"/>
              <c:numFmt formatCode="#,##0.0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BE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33C7-664E-9113-0AFF01F8A1CF}"/>
                </c:ext>
              </c:extLst>
            </c:dLbl>
            <c:dLbl>
              <c:idx val="3"/>
              <c:numFmt formatCode="#,##0.0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BE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33C7-664E-9113-0AFF01F8A1CF}"/>
                </c:ext>
              </c:extLst>
            </c:dLbl>
            <c:dLbl>
              <c:idx val="4"/>
              <c:numFmt formatCode="#,##0.0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BE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4-33C7-664E-9113-0AFF01F8A1CF}"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BE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[5]Electrification!$I$52:$M$52</c:f>
              <c:numCache>
                <c:formatCode>General</c:formatCode>
                <c:ptCount val="5"/>
                <c:pt idx="0">
                  <c:v>2010</c:v>
                </c:pt>
                <c:pt idx="1">
                  <c:v>2015</c:v>
                </c:pt>
                <c:pt idx="2">
                  <c:v>2020</c:v>
                </c:pt>
                <c:pt idx="3">
                  <c:v>2025</c:v>
                </c:pt>
                <c:pt idx="4">
                  <c:v>2030</c:v>
                </c:pt>
              </c:numCache>
            </c:numRef>
          </c:cat>
          <c:val>
            <c:numRef>
              <c:f>[5]Electrification!$I$53:$M$53</c:f>
              <c:numCache>
                <c:formatCode>General</c:formatCode>
                <c:ptCount val="5"/>
                <c:pt idx="0">
                  <c:v>22.18</c:v>
                </c:pt>
                <c:pt idx="1">
                  <c:v>23.16</c:v>
                </c:pt>
                <c:pt idx="2">
                  <c:v>23.15</c:v>
                </c:pt>
                <c:pt idx="3">
                  <c:v>23.310000000000002</c:v>
                </c:pt>
                <c:pt idx="4">
                  <c:v>23.526363636363641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33C7-664E-9113-0AFF01F8A1CF}"/>
            </c:ext>
          </c:extLst>
        </c:ser>
        <c:ser>
          <c:idx val="1"/>
          <c:order val="1"/>
          <c:tx>
            <c:strRef>
              <c:f>'/DCFILE08SRV/2022-Horiz Issues/18. Power Barometer/Materials for key data/Electrification/[Electrification_2022.xlsx]Electrification'!$H$54</c:f>
              <c:strCache>
                <c:ptCount val="1"/>
                <c:pt idx="0">
                  <c:v>EC's projection  30%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noFill/>
              </a:ln>
              <a:effectLst/>
            </c:spPr>
          </c:marker>
          <c:dLbls>
            <c:dLbl>
              <c:idx val="4"/>
              <c:layout>
                <c:manualLayout>
                  <c:x val="-0.11002112257765509"/>
                  <c:y val="-4.1734229971222551E-2"/>
                </c:manualLayout>
              </c:layout>
              <c:tx>
                <c:rich>
                  <a:bodyPr/>
                  <a:lstStyle/>
                  <a:p>
                    <a:fld id="{35A8D31C-4000-4545-8FEA-A5D2F2602442}" type="SERIESNAME">
                      <a:rPr lang="en-US" sz="1800" dirty="0"/>
                      <a:pPr/>
                      <a:t>[SERIES NAME]</a:t>
                    </a:fld>
                    <a:endParaRPr lang="en-BE"/>
                  </a:p>
                </c:rich>
              </c:tx>
              <c:dLblPos val="r"/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583764062024926"/>
                      <c:h val="0.12504324151999877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33C7-664E-9113-0AFF01F8A1C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sz="1800" b="0" i="0" u="none" strike="noStrike" kern="1200" baseline="0">
                    <a:solidFill>
                      <a:prstClr val="black"/>
                    </a:solidFill>
                    <a:latin typeface="Qanelas-Regular" panose="00000500000000000000" pitchFamily="50" charset="0"/>
                    <a:ea typeface="+mn-ea"/>
                    <a:cs typeface="+mn-cs"/>
                  </a:defRPr>
                </a:pPr>
                <a:endParaRPr lang="en-BE"/>
              </a:p>
            </c:txPr>
            <c:dLblPos val="t"/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12700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[5]Electrification!$I$54:$M$54</c:f>
              <c:numCache>
                <c:formatCode>General</c:formatCode>
                <c:ptCount val="5"/>
                <c:pt idx="4">
                  <c:v>30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33C7-664E-9113-0AFF01F8A1CF}"/>
            </c:ext>
          </c:extLst>
        </c:ser>
        <c:ser>
          <c:idx val="2"/>
          <c:order val="2"/>
          <c:tx>
            <c:strRef>
              <c:f>'/DCFILE08SRV/2022-Horiz Issues/18. Power Barometer/Materials for key data/Electrification/[Electrification_2022.xlsx]Electrification'!$H$55</c:f>
              <c:strCache>
                <c:ptCount val="1"/>
                <c:pt idx="0">
                  <c:v>Eurelectric 34%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noFill/>
              </a:ln>
              <a:effectLst/>
            </c:spPr>
          </c:marker>
          <c:dLbls>
            <c:dLbl>
              <c:idx val="4"/>
              <c:layout>
                <c:manualLayout>
                  <c:x val="-0.15925315169428217"/>
                  <c:y val="-7.8440243095281442E-2"/>
                </c:manualLayout>
              </c:layout>
              <c:tx>
                <c:rich>
                  <a:bodyPr/>
                  <a:lstStyle/>
                  <a:p>
                    <a:fld id="{5C27DCC9-8B4F-4D1F-98A1-EFD44BB130EF}" type="SERIESNAME">
                      <a:rPr lang="en-US" sz="1800">
                        <a:latin typeface="Qanelas-Regular" panose="00000500000000000000" pitchFamily="50" charset="0"/>
                      </a:rPr>
                      <a:pPr/>
                      <a:t>[SERIES NAME]</a:t>
                    </a:fld>
                    <a:endParaRPr lang="en-BE"/>
                  </a:p>
                </c:rich>
              </c:tx>
              <c:dLblPos val="r"/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8-33C7-664E-9113-0AFF01F8A1C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BE"/>
              </a:p>
            </c:txPr>
            <c:dLblPos val="t"/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12700" cap="flat" cmpd="sng" algn="ctr">
                      <a:solidFill>
                        <a:schemeClr val="accent3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[5]Electrification!$I$55:$M$55</c:f>
              <c:numCache>
                <c:formatCode>General</c:formatCode>
                <c:ptCount val="5"/>
                <c:pt idx="4">
                  <c:v>34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33C7-664E-9113-0AFF01F8A1CF}"/>
            </c:ext>
          </c:extLst>
        </c:ser>
        <c:ser>
          <c:idx val="3"/>
          <c:order val="3"/>
          <c:tx>
            <c:strRef>
              <c:f>'/DCFILE08SRV/2022-Horiz Issues/18. Power Barometer/Materials for key data/Electrification/[Electrification_2022.xlsx]Electrification'!$H$56</c:f>
              <c:strCache>
                <c:ptCount val="1"/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Lbls>
            <c:dLbl>
              <c:idx val="4"/>
              <c:layout>
                <c:manualLayout>
                  <c:x val="-0.15287116217131677"/>
                  <c:y val="-4.016274267031078E-2"/>
                </c:manualLayout>
              </c:layout>
              <c:dLblPos val="r"/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33C7-664E-9113-0AFF01F8A1C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BE"/>
              </a:p>
            </c:txPr>
            <c:dLblPos val="t"/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[5]Electrification!$I$56:$M$56</c:f>
              <c:numCache>
                <c:formatCode>General</c:formatCode>
                <c:ptCount val="5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33C7-664E-9113-0AFF01F8A1CF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426446927"/>
        <c:axId val="1426448591"/>
      </c:lineChart>
      <c:catAx>
        <c:axId val="14264469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BE"/>
          </a:p>
        </c:txPr>
        <c:crossAx val="1426448591"/>
        <c:crosses val="autoZero"/>
        <c:auto val="1"/>
        <c:lblAlgn val="ctr"/>
        <c:lblOffset val="100"/>
        <c:noMultiLvlLbl val="0"/>
      </c:catAx>
      <c:valAx>
        <c:axId val="1426448591"/>
        <c:scaling>
          <c:orientation val="minMax"/>
          <c:max val="40"/>
          <c:min val="2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BE"/>
          </a:p>
        </c:txPr>
        <c:crossAx val="1426446927"/>
        <c:crosses val="autoZero"/>
        <c:crossBetween val="between"/>
        <c:majorUnit val="5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BE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pPr>
            <a:r>
              <a:rPr lang="en-GB" sz="2000" dirty="0"/>
              <a:t>Cumulative heat pumps stock (millions units)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bg1"/>
              </a:solidFill>
              <a:latin typeface="+mj-lt"/>
              <a:ea typeface="+mn-ea"/>
              <a:cs typeface="+mn-cs"/>
            </a:defRPr>
          </a:pPr>
          <a:endParaRPr lang="en-BE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'Heat pump stock'!$A$10</c:f>
              <c:strCache>
                <c:ptCount val="1"/>
                <c:pt idx="0">
                  <c:v>Cumulative Heat Pumps Stock (millions units)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'Heat pump stock'!$B$9:$V$9</c:f>
              <c:numCache>
                <c:formatCode>General</c:formatCode>
                <c:ptCount val="21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  <c:pt idx="13">
                  <c:v>2023</c:v>
                </c:pt>
                <c:pt idx="14">
                  <c:v>2024</c:v>
                </c:pt>
                <c:pt idx="15">
                  <c:v>2025</c:v>
                </c:pt>
                <c:pt idx="16">
                  <c:v>2026</c:v>
                </c:pt>
                <c:pt idx="17">
                  <c:v>2027</c:v>
                </c:pt>
                <c:pt idx="18">
                  <c:v>2028</c:v>
                </c:pt>
                <c:pt idx="19">
                  <c:v>2029</c:v>
                </c:pt>
                <c:pt idx="20">
                  <c:v>2030</c:v>
                </c:pt>
              </c:numCache>
            </c:numRef>
          </c:cat>
          <c:val>
            <c:numRef>
              <c:f>'Heat pump stock'!$B$10:$V$10</c:f>
              <c:numCache>
                <c:formatCode>General</c:formatCode>
                <c:ptCount val="21"/>
                <c:pt idx="0">
                  <c:v>3.7</c:v>
                </c:pt>
                <c:pt idx="1">
                  <c:v>4.5</c:v>
                </c:pt>
                <c:pt idx="2">
                  <c:v>5.3</c:v>
                </c:pt>
                <c:pt idx="3">
                  <c:v>6.8</c:v>
                </c:pt>
                <c:pt idx="4">
                  <c:v>7.5</c:v>
                </c:pt>
                <c:pt idx="5">
                  <c:v>8.3000000000000007</c:v>
                </c:pt>
                <c:pt idx="6">
                  <c:v>9.1999999999999993</c:v>
                </c:pt>
                <c:pt idx="7">
                  <c:v>10.3</c:v>
                </c:pt>
                <c:pt idx="8">
                  <c:v>11.6</c:v>
                </c:pt>
                <c:pt idx="9">
                  <c:v>13.4</c:v>
                </c:pt>
                <c:pt idx="10">
                  <c:v>14.8</c:v>
                </c:pt>
                <c:pt idx="11">
                  <c:v>17</c:v>
                </c:pt>
                <c:pt idx="16">
                  <c:v>33.5</c:v>
                </c:pt>
                <c:pt idx="20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3A-4C19-89DA-F5F6D3DA7B2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7"/>
        <c:axId val="1679299343"/>
        <c:axId val="1947093647"/>
      </c:barChart>
      <c:catAx>
        <c:axId val="167929934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2760000" spcFirstLastPara="1" vertOverflow="ellipsis" wrap="square" anchor="ctr" anchorCtr="1"/>
          <a:lstStyle/>
          <a:p>
            <a:pPr>
              <a:defRPr sz="14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BE"/>
          </a:p>
        </c:txPr>
        <c:crossAx val="1947093647"/>
        <c:crosses val="autoZero"/>
        <c:auto val="1"/>
        <c:lblAlgn val="ctr"/>
        <c:lblOffset val="100"/>
        <c:noMultiLvlLbl val="0"/>
      </c:catAx>
      <c:valAx>
        <c:axId val="19470936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alpha val="2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BE"/>
          </a:p>
        </c:txPr>
        <c:crossAx val="167929934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BE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2000" dirty="0">
                <a:solidFill>
                  <a:schemeClr val="tx1"/>
                </a:solidFill>
              </a:rPr>
              <a:t>EV share in total car sales</a:t>
            </a:r>
          </a:p>
          <a:p>
            <a:pPr>
              <a:defRPr>
                <a:solidFill>
                  <a:schemeClr val="tx1"/>
                </a:solidFill>
              </a:defRPr>
            </a:pPr>
            <a:r>
              <a:rPr lang="en-US" sz="2000" dirty="0">
                <a:solidFill>
                  <a:schemeClr val="tx1"/>
                </a:solidFill>
              </a:rPr>
              <a:t> in the EU-27 (%)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BE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'EV share car sales'!$B$5</c:f>
              <c:strCache>
                <c:ptCount val="1"/>
                <c:pt idx="0">
                  <c:v>BEV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'EV share car sales'!$A$6:$A$8</c:f>
              <c:numCache>
                <c:formatCode>General</c:formatCode>
                <c:ptCount val="3"/>
                <c:pt idx="0">
                  <c:v>2020</c:v>
                </c:pt>
                <c:pt idx="1">
                  <c:v>2021</c:v>
                </c:pt>
                <c:pt idx="2">
                  <c:v>2030</c:v>
                </c:pt>
              </c:numCache>
            </c:numRef>
          </c:cat>
          <c:val>
            <c:numRef>
              <c:f>'EV share car sales'!$B$6:$B$8</c:f>
              <c:numCache>
                <c:formatCode>General</c:formatCode>
                <c:ptCount val="3"/>
                <c:pt idx="0">
                  <c:v>5.3</c:v>
                </c:pt>
                <c:pt idx="1">
                  <c:v>8.9</c:v>
                </c:pt>
                <c:pt idx="2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173-4A1E-B1D0-A2437A7EB5C6}"/>
            </c:ext>
          </c:extLst>
        </c:ser>
        <c:ser>
          <c:idx val="1"/>
          <c:order val="1"/>
          <c:tx>
            <c:strRef>
              <c:f>'EV share car sales'!$C$5</c:f>
              <c:strCache>
                <c:ptCount val="1"/>
                <c:pt idx="0">
                  <c:v>PHEV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'EV share car sales'!$A$6:$A$8</c:f>
              <c:numCache>
                <c:formatCode>General</c:formatCode>
                <c:ptCount val="3"/>
                <c:pt idx="0">
                  <c:v>2020</c:v>
                </c:pt>
                <c:pt idx="1">
                  <c:v>2021</c:v>
                </c:pt>
                <c:pt idx="2">
                  <c:v>2030</c:v>
                </c:pt>
              </c:numCache>
            </c:numRef>
          </c:cat>
          <c:val>
            <c:numRef>
              <c:f>'EV share car sales'!$C$6:$C$8</c:f>
              <c:numCache>
                <c:formatCode>General</c:formatCode>
                <c:ptCount val="3"/>
                <c:pt idx="0">
                  <c:v>5.2</c:v>
                </c:pt>
                <c:pt idx="1">
                  <c:v>8.9</c:v>
                </c:pt>
                <c:pt idx="2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173-4A1E-B1D0-A2437A7EB5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16251584"/>
        <c:axId val="16252416"/>
      </c:barChart>
      <c:catAx>
        <c:axId val="162515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BE"/>
          </a:p>
        </c:txPr>
        <c:crossAx val="16252416"/>
        <c:crosses val="autoZero"/>
        <c:auto val="1"/>
        <c:lblAlgn val="ctr"/>
        <c:lblOffset val="100"/>
        <c:noMultiLvlLbl val="0"/>
      </c:catAx>
      <c:valAx>
        <c:axId val="16252416"/>
        <c:scaling>
          <c:orientation val="minMax"/>
          <c:max val="8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BE"/>
          </a:p>
        </c:txPr>
        <c:crossAx val="16251584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BE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BE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BE" sz="2000" b="0" i="0" u="none" strike="noStrike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Number of c</a:t>
            </a:r>
            <a:r>
              <a:rPr lang="en-US" sz="2000" b="0" i="0" u="none" strike="noStrike" kern="1200" spc="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harging</a:t>
            </a:r>
            <a:r>
              <a:rPr lang="en-US" sz="2000" b="0" i="0" u="none" strike="noStrike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BE" sz="2000" b="0" i="0" u="none" strike="noStrike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</a:t>
            </a:r>
            <a:r>
              <a:rPr lang="en-US" sz="2000" b="0" i="0" u="none" strike="noStrike" kern="1200" spc="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tations</a:t>
            </a:r>
            <a:r>
              <a:rPr lang="en-BE" sz="2000" b="0" i="0" u="none" strike="noStrike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EU-27</a:t>
            </a:r>
            <a:r>
              <a:rPr lang="en-GB" sz="2000" b="0" i="0" u="none" strike="noStrike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BE" sz="2000" b="0" i="0" u="none" strike="noStrike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</a:t>
            </a:r>
            <a:r>
              <a:rPr lang="en-GB" sz="2000" b="0" i="0" u="none" strike="noStrike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1000</a:t>
            </a:r>
            <a:r>
              <a:rPr lang="en-BE" sz="2000" b="0" i="0" u="none" strike="noStrike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units)</a:t>
            </a:r>
            <a:endParaRPr lang="en-US" sz="2000" b="0" i="0" u="none" strike="noStrike" kern="1200" spc="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BE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'Charging stations'!$B$5</c:f>
              <c:strCache>
                <c:ptCount val="1"/>
                <c:pt idx="0">
                  <c:v>Public charging stations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numRef>
              <c:f>'Charging stations'!$A$6:$A$8</c:f>
              <c:numCache>
                <c:formatCode>General</c:formatCode>
                <c:ptCount val="3"/>
                <c:pt idx="0">
                  <c:v>2020</c:v>
                </c:pt>
                <c:pt idx="1">
                  <c:v>2021</c:v>
                </c:pt>
                <c:pt idx="2">
                  <c:v>2030</c:v>
                </c:pt>
              </c:numCache>
            </c:numRef>
          </c:cat>
          <c:val>
            <c:numRef>
              <c:f>'Charging stations'!$B$6:$B$8</c:f>
              <c:numCache>
                <c:formatCode>0.0</c:formatCode>
                <c:ptCount val="3"/>
                <c:pt idx="0">
                  <c:v>215.6</c:v>
                </c:pt>
                <c:pt idx="1">
                  <c:v>338.2</c:v>
                </c:pt>
                <c:pt idx="2" formatCode="0">
                  <c:v>3580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7D9-0C4B-A9C3-52D7480B314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7"/>
        <c:axId val="1761247775"/>
        <c:axId val="1761241951"/>
      </c:barChart>
      <c:catAx>
        <c:axId val="176124777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BE"/>
          </a:p>
        </c:txPr>
        <c:crossAx val="1761241951"/>
        <c:crosses val="autoZero"/>
        <c:auto val="1"/>
        <c:lblAlgn val="ctr"/>
        <c:lblOffset val="100"/>
        <c:noMultiLvlLbl val="0"/>
      </c:catAx>
      <c:valAx>
        <c:axId val="1761241951"/>
        <c:scaling>
          <c:orientation val="minMax"/>
          <c:max val="36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BE"/>
          </a:p>
        </c:txPr>
        <c:crossAx val="1761247775"/>
        <c:crosses val="autoZero"/>
        <c:crossBetween val="between"/>
        <c:majorUnit val="900"/>
        <c:minorUnit val="100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BE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'Gas prices'!$C$3</c:f>
              <c:strCache>
                <c:ptCount val="1"/>
                <c:pt idx="0">
                  <c:v>CO2 cost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'Gas prices'!$B$4:$B$19</c:f>
              <c:strCache>
                <c:ptCount val="16"/>
                <c:pt idx="0">
                  <c:v> January 2021</c:v>
                </c:pt>
                <c:pt idx="1">
                  <c:v> February 2021</c:v>
                </c:pt>
                <c:pt idx="2">
                  <c:v> March 2021</c:v>
                </c:pt>
                <c:pt idx="3">
                  <c:v> April 2021</c:v>
                </c:pt>
                <c:pt idx="4">
                  <c:v>May 2021</c:v>
                </c:pt>
                <c:pt idx="5">
                  <c:v> June 2021</c:v>
                </c:pt>
                <c:pt idx="6">
                  <c:v> July 2021</c:v>
                </c:pt>
                <c:pt idx="7">
                  <c:v> August 2021</c:v>
                </c:pt>
                <c:pt idx="8">
                  <c:v> September 2021</c:v>
                </c:pt>
                <c:pt idx="9">
                  <c:v>Oct 2021</c:v>
                </c:pt>
                <c:pt idx="10">
                  <c:v> November 2021</c:v>
                </c:pt>
                <c:pt idx="11">
                  <c:v> December 2021</c:v>
                </c:pt>
                <c:pt idx="12">
                  <c:v> January 2022</c:v>
                </c:pt>
                <c:pt idx="13">
                  <c:v> February 2022</c:v>
                </c:pt>
                <c:pt idx="14">
                  <c:v> March 2022</c:v>
                </c:pt>
                <c:pt idx="15">
                  <c:v> April 2022</c:v>
                </c:pt>
              </c:strCache>
            </c:strRef>
          </c:cat>
          <c:val>
            <c:numRef>
              <c:f>'Gas prices'!$C$4:$C$19</c:f>
              <c:numCache>
                <c:formatCode>General</c:formatCode>
                <c:ptCount val="16"/>
                <c:pt idx="0">
                  <c:v>12.408505000000002</c:v>
                </c:pt>
                <c:pt idx="1">
                  <c:v>14.045384999999998</c:v>
                </c:pt>
                <c:pt idx="2">
                  <c:v>15.153591304347826</c:v>
                </c:pt>
                <c:pt idx="3">
                  <c:v>16.724528571428571</c:v>
                </c:pt>
                <c:pt idx="4">
                  <c:v>19.336200000000005</c:v>
                </c:pt>
                <c:pt idx="5">
                  <c:v>19.580063636363636</c:v>
                </c:pt>
                <c:pt idx="6">
                  <c:v>19.755981818181812</c:v>
                </c:pt>
                <c:pt idx="7">
                  <c:v>20.963359090909087</c:v>
                </c:pt>
                <c:pt idx="8">
                  <c:v>22.684027272727278</c:v>
                </c:pt>
                <c:pt idx="9">
                  <c:v>22.00848095238095</c:v>
                </c:pt>
                <c:pt idx="10">
                  <c:v>24.462886363636365</c:v>
                </c:pt>
                <c:pt idx="11">
                  <c:v>29.589382608695654</c:v>
                </c:pt>
                <c:pt idx="12">
                  <c:v>31.299357142857144</c:v>
                </c:pt>
                <c:pt idx="13">
                  <c:v>33.737155000000001</c:v>
                </c:pt>
                <c:pt idx="14">
                  <c:v>27.756434782608689</c:v>
                </c:pt>
                <c:pt idx="15">
                  <c:v>29.44659231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7AE-B340-B5B5-B0D147109893}"/>
            </c:ext>
          </c:extLst>
        </c:ser>
        <c:ser>
          <c:idx val="1"/>
          <c:order val="1"/>
          <c:tx>
            <c:strRef>
              <c:f>'Gas prices'!$D$3</c:f>
              <c:strCache>
                <c:ptCount val="1"/>
                <c:pt idx="0">
                  <c:v>Gas cost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cat>
            <c:strRef>
              <c:f>'Gas prices'!$B$4:$B$19</c:f>
              <c:strCache>
                <c:ptCount val="16"/>
                <c:pt idx="0">
                  <c:v> January 2021</c:v>
                </c:pt>
                <c:pt idx="1">
                  <c:v> February 2021</c:v>
                </c:pt>
                <c:pt idx="2">
                  <c:v> March 2021</c:v>
                </c:pt>
                <c:pt idx="3">
                  <c:v> April 2021</c:v>
                </c:pt>
                <c:pt idx="4">
                  <c:v>May 2021</c:v>
                </c:pt>
                <c:pt idx="5">
                  <c:v> June 2021</c:v>
                </c:pt>
                <c:pt idx="6">
                  <c:v> July 2021</c:v>
                </c:pt>
                <c:pt idx="7">
                  <c:v> August 2021</c:v>
                </c:pt>
                <c:pt idx="8">
                  <c:v> September 2021</c:v>
                </c:pt>
                <c:pt idx="9">
                  <c:v>Oct 2021</c:v>
                </c:pt>
                <c:pt idx="10">
                  <c:v> November 2021</c:v>
                </c:pt>
                <c:pt idx="11">
                  <c:v> December 2021</c:v>
                </c:pt>
                <c:pt idx="12">
                  <c:v> January 2022</c:v>
                </c:pt>
                <c:pt idx="13">
                  <c:v> February 2022</c:v>
                </c:pt>
                <c:pt idx="14">
                  <c:v> March 2022</c:v>
                </c:pt>
                <c:pt idx="15">
                  <c:v> April 2022</c:v>
                </c:pt>
              </c:strCache>
            </c:strRef>
          </c:cat>
          <c:val>
            <c:numRef>
              <c:f>'Gas prices'!$D$4:$D$19</c:f>
              <c:numCache>
                <c:formatCode>General</c:formatCode>
                <c:ptCount val="16"/>
                <c:pt idx="0">
                  <c:v>37.165550239234456</c:v>
                </c:pt>
                <c:pt idx="1">
                  <c:v>31.665071770334926</c:v>
                </c:pt>
                <c:pt idx="2">
                  <c:v>31.935177865612644</c:v>
                </c:pt>
                <c:pt idx="3">
                  <c:v>37.079653679653681</c:v>
                </c:pt>
                <c:pt idx="4">
                  <c:v>45.487272727272732</c:v>
                </c:pt>
                <c:pt idx="5">
                  <c:v>53.033884297520665</c:v>
                </c:pt>
                <c:pt idx="6">
                  <c:v>65.490043290043289</c:v>
                </c:pt>
                <c:pt idx="7">
                  <c:v>81.298347107437991</c:v>
                </c:pt>
                <c:pt idx="8">
                  <c:v>121.52467532467531</c:v>
                </c:pt>
                <c:pt idx="9">
                  <c:v>166.06051948051947</c:v>
                </c:pt>
                <c:pt idx="10">
                  <c:v>150.12471074380164</c:v>
                </c:pt>
                <c:pt idx="11">
                  <c:v>209.07834710743799</c:v>
                </c:pt>
                <c:pt idx="12">
                  <c:v>154.98554112554109</c:v>
                </c:pt>
                <c:pt idx="13">
                  <c:v>148.85199999999998</c:v>
                </c:pt>
                <c:pt idx="14">
                  <c:v>238.68039525691697</c:v>
                </c:pt>
                <c:pt idx="15">
                  <c:v>184.58109089999999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7AE-B340-B5B5-B0D1471098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100"/>
        <c:axId val="56193280"/>
        <c:axId val="56170816"/>
      </c:barChart>
      <c:lineChart>
        <c:grouping val="standard"/>
        <c:varyColors val="0"/>
        <c:ser>
          <c:idx val="2"/>
          <c:order val="2"/>
          <c:tx>
            <c:strRef>
              <c:f>'Gas prices'!$E$3</c:f>
              <c:strCache>
                <c:ptCount val="1"/>
                <c:pt idx="0">
                  <c:v>Average Day Ahead Electricity price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'Gas prices'!$B$4:$B$19</c:f>
              <c:strCache>
                <c:ptCount val="16"/>
                <c:pt idx="0">
                  <c:v> January 2021</c:v>
                </c:pt>
                <c:pt idx="1">
                  <c:v> February 2021</c:v>
                </c:pt>
                <c:pt idx="2">
                  <c:v> March 2021</c:v>
                </c:pt>
                <c:pt idx="3">
                  <c:v> April 2021</c:v>
                </c:pt>
                <c:pt idx="4">
                  <c:v>May 2021</c:v>
                </c:pt>
                <c:pt idx="5">
                  <c:v> June 2021</c:v>
                </c:pt>
                <c:pt idx="6">
                  <c:v> July 2021</c:v>
                </c:pt>
                <c:pt idx="7">
                  <c:v> August 2021</c:v>
                </c:pt>
                <c:pt idx="8">
                  <c:v> September 2021</c:v>
                </c:pt>
                <c:pt idx="9">
                  <c:v>Oct 2021</c:v>
                </c:pt>
                <c:pt idx="10">
                  <c:v> November 2021</c:v>
                </c:pt>
                <c:pt idx="11">
                  <c:v> December 2021</c:v>
                </c:pt>
                <c:pt idx="12">
                  <c:v> January 2022</c:v>
                </c:pt>
                <c:pt idx="13">
                  <c:v> February 2022</c:v>
                </c:pt>
                <c:pt idx="14">
                  <c:v> March 2022</c:v>
                </c:pt>
                <c:pt idx="15">
                  <c:v> April 2022</c:v>
                </c:pt>
              </c:strCache>
            </c:strRef>
          </c:cat>
          <c:val>
            <c:numRef>
              <c:f>'Gas prices'!$E$4:$E$19</c:f>
              <c:numCache>
                <c:formatCode>General</c:formatCode>
                <c:ptCount val="16"/>
                <c:pt idx="0">
                  <c:v>63.703804578038444</c:v>
                </c:pt>
                <c:pt idx="1">
                  <c:v>57.948003246753302</c:v>
                </c:pt>
                <c:pt idx="2">
                  <c:v>58.487847425871529</c:v>
                </c:pt>
                <c:pt idx="3">
                  <c:v>65.976488636363641</c:v>
                </c:pt>
                <c:pt idx="4">
                  <c:v>67.559745030954701</c:v>
                </c:pt>
                <c:pt idx="5">
                  <c:v>81.693237794612685</c:v>
                </c:pt>
                <c:pt idx="6">
                  <c:v>91.183609074617081</c:v>
                </c:pt>
                <c:pt idx="7">
                  <c:v>98.110425627240019</c:v>
                </c:pt>
                <c:pt idx="8">
                  <c:v>134.77603240740737</c:v>
                </c:pt>
                <c:pt idx="9">
                  <c:v>160.26499410209485</c:v>
                </c:pt>
                <c:pt idx="10">
                  <c:v>179.78823274410769</c:v>
                </c:pt>
                <c:pt idx="11">
                  <c:v>229.48447336265889</c:v>
                </c:pt>
                <c:pt idx="12">
                  <c:v>174.82908520690771</c:v>
                </c:pt>
                <c:pt idx="13">
                  <c:v>153.71896599927848</c:v>
                </c:pt>
                <c:pt idx="14">
                  <c:v>234.72072229699432</c:v>
                </c:pt>
                <c:pt idx="15">
                  <c:v>172.52906569999999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7AE-B340-B5B5-B0D1471098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6193280"/>
        <c:axId val="56170816"/>
      </c:lineChart>
      <c:dateAx>
        <c:axId val="561932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BE"/>
          </a:p>
        </c:txPr>
        <c:crossAx val="56170816"/>
        <c:crosses val="autoZero"/>
        <c:auto val="0"/>
        <c:lblOffset val="100"/>
        <c:baseTimeUnit val="days"/>
      </c:dateAx>
      <c:valAx>
        <c:axId val="561708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alpha val="2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2000" dirty="0">
                    <a:solidFill>
                      <a:schemeClr val="tx1"/>
                    </a:solidFill>
                  </a:rPr>
                  <a:t>€/MWh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BE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BE"/>
          </a:p>
        </c:txPr>
        <c:crossAx val="561932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BE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BE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'\\DCFILE08SRV\2022-Horiz Issues\18. Power Barometer\Materials for key data\Russian Gas&amp;RePowerEU\[Oil &amp; Gasconsumption by sector.xlsx]Sheet1'!$B$13</c:f>
              <c:strCache>
                <c:ptCount val="1"/>
                <c:pt idx="0">
                  <c:v>2020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2">
                  <a:lumMod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B67-4A0E-A1B2-1D471DC1D54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B67-4A0E-A1B2-1D471DC1D544}"/>
              </c:ext>
            </c:extLst>
          </c:dPt>
          <c:dPt>
            <c:idx val="2"/>
            <c:bubble3D val="0"/>
            <c:spPr>
              <a:solidFill>
                <a:schemeClr val="accent3">
                  <a:lumMod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AB67-4A0E-A1B2-1D471DC1D544}"/>
              </c:ext>
            </c:extLst>
          </c:dPt>
          <c:dPt>
            <c:idx val="3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AB67-4A0E-A1B2-1D471DC1D544}"/>
              </c:ext>
            </c:extLst>
          </c:dPt>
          <c:dPt>
            <c:idx val="4"/>
            <c:bubble3D val="0"/>
            <c:spPr>
              <a:solidFill>
                <a:schemeClr val="accent3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AB67-4A0E-A1B2-1D471DC1D544}"/>
              </c:ext>
            </c:extLst>
          </c:dPt>
          <c:dPt>
            <c:idx val="5"/>
            <c:bubble3D val="0"/>
            <c:spPr>
              <a:solidFill>
                <a:schemeClr val="bg2">
                  <a:lumMod val="9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AB67-4A0E-A1B2-1D471DC1D544}"/>
              </c:ext>
            </c:extLst>
          </c:dPt>
          <c:dPt>
            <c:idx val="6"/>
            <c:bubble3D val="0"/>
            <c:spPr>
              <a:solidFill>
                <a:schemeClr val="bg2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AB67-4A0E-A1B2-1D471DC1D544}"/>
              </c:ext>
            </c:extLst>
          </c:dPt>
          <c:dLbls>
            <c:dLbl>
              <c:idx val="0"/>
              <c:layout>
                <c:manualLayout>
                  <c:x val="0.10457299308228571"/>
                  <c:y val="0.15056957593131079"/>
                </c:manualLayout>
              </c:layout>
              <c:spPr>
                <a:solidFill>
                  <a:srgbClr val="72D54A"/>
                </a:solidFill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54000" tIns="54000" rIns="54000" bIns="5400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BE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7204106294768023"/>
                      <c:h val="0.1261979578709214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B67-4A0E-A1B2-1D471DC1D544}"/>
                </c:ext>
              </c:extLst>
            </c:dLbl>
            <c:dLbl>
              <c:idx val="1"/>
              <c:layout>
                <c:manualLayout>
                  <c:x val="6.775827163978547E-2"/>
                  <c:y val="-2.8169847173033939E-2"/>
                </c:manualLayout>
              </c:layout>
              <c:tx>
                <c:rich>
                  <a:bodyPr rot="0" spcFirstLastPara="1" vertOverflow="clip" horzOverflow="clip" vert="horz" wrap="square" lIns="54000" tIns="54000" rIns="54000" bIns="54000" anchor="ctr" anchorCtr="1">
                    <a:sp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b="0" dirty="0"/>
                      <a:t>Oil &amp;</a:t>
                    </a:r>
                    <a:r>
                      <a:rPr lang="en-US" b="0" baseline="0" dirty="0"/>
                      <a:t> petroleum</a:t>
                    </a:r>
                  </a:p>
                  <a:p>
                    <a:pPr>
                      <a:defRPr sz="1600" b="1">
                        <a:solidFill>
                          <a:schemeClr val="tx1"/>
                        </a:solidFill>
                      </a:defRPr>
                    </a:pPr>
                    <a:r>
                      <a:rPr lang="en-US" b="0" baseline="0" dirty="0"/>
                      <a:t>35%</a:t>
                    </a:r>
                    <a:endParaRPr lang="en-US" b="0" dirty="0"/>
                  </a:p>
                </c:rich>
              </c:tx>
              <c:spPr>
                <a:solidFill>
                  <a:srgbClr val="72D54A"/>
                </a:solidFill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54000" tIns="54000" rIns="54000" bIns="5400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BE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25275399514920333"/>
                      <c:h val="0.16224353239532424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3-AB67-4A0E-A1B2-1D471DC1D544}"/>
                </c:ext>
              </c:extLst>
            </c:dLbl>
            <c:dLbl>
              <c:idx val="2"/>
              <c:layout>
                <c:manualLayout>
                  <c:x val="-6.7758208124404778E-2"/>
                  <c:y val="-1.3414212939539925E-2"/>
                </c:manualLayout>
              </c:layout>
              <c:tx>
                <c:rich>
                  <a:bodyPr/>
                  <a:lstStyle/>
                  <a:p>
                    <a:fld id="{3A24FC1C-4A2B-421C-A57F-A296AC0F694F}" type="CATEGORYNAME">
                      <a:rPr lang="en-US" sz="1600"/>
                      <a:pPr/>
                      <a:t>[CATEGORY NAME]</a:t>
                    </a:fld>
                    <a:r>
                      <a:rPr lang="en-US" sz="1600" baseline="0" dirty="0"/>
                      <a:t>
</a:t>
                    </a:r>
                    <a:fld id="{F17499C8-A6DB-4551-BB58-E1EECD1770A8}" type="PERCENTAGE">
                      <a:rPr lang="en-US" sz="1600" baseline="0"/>
                      <a:pPr/>
                      <a:t>[PERCENTAGE]</a:t>
                    </a:fld>
                    <a:endParaRPr lang="en-US" sz="1600" baseline="0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AB67-4A0E-A1B2-1D471DC1D544}"/>
                </c:ext>
              </c:extLst>
            </c:dLbl>
            <c:dLbl>
              <c:idx val="3"/>
              <c:layout>
                <c:manualLayout>
                  <c:x val="-4.2030540989714447E-2"/>
                  <c:y val="0.11669013273733386"/>
                </c:manualLayout>
              </c:layout>
              <c:tx>
                <c:rich>
                  <a:bodyPr/>
                  <a:lstStyle/>
                  <a:p>
                    <a:fld id="{B1057FE1-EF9F-4F61-B743-FECF46CCE1AD}" type="CATEGORYNAME">
                      <a:rPr lang="en-US" sz="1600"/>
                      <a:pPr/>
                      <a:t>[CATEGORY NAME]</a:t>
                    </a:fld>
                    <a:r>
                      <a:rPr lang="en-US" baseline="0" dirty="0"/>
                      <a:t>
</a:t>
                    </a:r>
                    <a:fld id="{628F3B7F-9F5D-4C4C-8394-967ED6B556DC}" type="PERCENTAGE">
                      <a:rPr lang="en-US" sz="1600" baseline="0"/>
                      <a:pPr/>
                      <a:t>[PERCENTAGE]</a:t>
                    </a:fld>
                    <a:endParaRPr lang="en-US" baseline="0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AB67-4A0E-A1B2-1D471DC1D544}"/>
                </c:ext>
              </c:extLst>
            </c:dLbl>
            <c:dLbl>
              <c:idx val="4"/>
              <c:layout>
                <c:manualLayout>
                  <c:x val="-0.19742816061108909"/>
                  <c:y val="0.16901908303820304"/>
                </c:manualLayout>
              </c:layout>
              <c:tx>
                <c:rich>
                  <a:bodyPr/>
                  <a:lstStyle/>
                  <a:p>
                    <a:fld id="{3759E596-F3FB-42C4-BF0F-73A7A8862529}" type="CATEGORYNAME">
                      <a:rPr lang="en-US" sz="1600"/>
                      <a:pPr/>
                      <a:t>[CATEGORY NAME]</a:t>
                    </a:fld>
                    <a:r>
                      <a:rPr lang="en-US" baseline="0" dirty="0"/>
                      <a:t>
</a:t>
                    </a:r>
                    <a:fld id="{2844AEBC-ACF8-45AA-9DB1-EE3E1CC0BB11}" type="PERCENTAGE">
                      <a:rPr lang="en-US" sz="1600" baseline="0"/>
                      <a:pPr/>
                      <a:t>[PERCENTAGE]</a:t>
                    </a:fld>
                    <a:endParaRPr lang="en-US" baseline="0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AB67-4A0E-A1B2-1D471DC1D544}"/>
                </c:ext>
              </c:extLst>
            </c:dLbl>
            <c:dLbl>
              <c:idx val="5"/>
              <c:layout>
                <c:manualLayout>
                  <c:x val="-9.3443764561695009E-2"/>
                  <c:y val="-3.353553234884981E-2"/>
                </c:manualLayout>
              </c:layout>
              <c:tx>
                <c:rich>
                  <a:bodyPr/>
                  <a:lstStyle/>
                  <a:p>
                    <a:r>
                      <a:rPr lang="en-US" sz="1600" baseline="0" dirty="0"/>
                      <a:t>Other fuels </a:t>
                    </a:r>
                    <a:fld id="{365E1EAA-078A-4FFC-A898-70AB96CE343B}" type="PERCENTAGE">
                      <a:rPr lang="en-US" sz="1600" baseline="0" smtClean="0"/>
                      <a:pPr/>
                      <a:t>[PERCENTAGE]</a:t>
                    </a:fld>
                    <a:endParaRPr lang="en-US" sz="1600" baseline="0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901703850899421"/>
                      <c:h val="0.1042594879150616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AB67-4A0E-A1B2-1D471DC1D544}"/>
                </c:ext>
              </c:extLst>
            </c:dLbl>
            <c:dLbl>
              <c:idx val="6"/>
              <c:layout>
                <c:manualLayout>
                  <c:x val="0.24409260805035418"/>
                  <c:y val="2.6305666685405071E-2"/>
                </c:manualLayout>
              </c:layout>
              <c:tx>
                <c:rich>
                  <a:bodyPr/>
                  <a:lstStyle/>
                  <a:p>
                    <a:fld id="{DB18CC1A-5ACB-41AA-ADA3-4F9DF3539365}" type="CATEGORYNAME">
                      <a:rPr lang="en-US" sz="1600" smtClean="0"/>
                      <a:pPr/>
                      <a:t>[CATEGORY NAME]</a:t>
                    </a:fld>
                    <a:r>
                      <a:rPr lang="en-US" sz="1400" baseline="0" dirty="0"/>
                      <a:t> </a:t>
                    </a:r>
                    <a:fld id="{88C6FAA6-1C81-4756-8253-1C9419401D95}" type="PERCENTAGE">
                      <a:rPr lang="en-US" sz="1600" baseline="0" smtClean="0"/>
                      <a:pPr/>
                      <a:t>[PERCENTAGE]</a:t>
                    </a:fld>
                    <a:endParaRPr lang="en-US" sz="1400" baseline="0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180164553107681"/>
                      <c:h val="0.1047352171676575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AB67-4A0E-A1B2-1D471DC1D544}"/>
                </c:ext>
              </c:extLst>
            </c:dLbl>
            <c:spPr>
              <a:solidFill>
                <a:srgbClr val="72D54A"/>
              </a:solidFill>
              <a:ln>
                <a:noFill/>
              </a:ln>
              <a:effectLst/>
            </c:spPr>
            <c:txPr>
              <a:bodyPr rot="0" spcFirstLastPara="1" vertOverflow="clip" horzOverflow="clip" vert="horz" wrap="square" lIns="54000" tIns="54000" rIns="54000" bIns="5400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BE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[1]Sheet1!$A$14:$A$20</c:f>
              <c:strCache>
                <c:ptCount val="7"/>
                <c:pt idx="0">
                  <c:v>Natural Gas</c:v>
                </c:pt>
                <c:pt idx="1">
                  <c:v>Oil &amp; petroleum</c:v>
                </c:pt>
                <c:pt idx="2">
                  <c:v>Renewables and biofuels</c:v>
                </c:pt>
                <c:pt idx="3">
                  <c:v>Electricity</c:v>
                </c:pt>
                <c:pt idx="4">
                  <c:v>Heat</c:v>
                </c:pt>
                <c:pt idx="5">
                  <c:v>Other fuels n.e.c.</c:v>
                </c:pt>
                <c:pt idx="6">
                  <c:v>Solid fossil fuels</c:v>
                </c:pt>
              </c:strCache>
            </c:strRef>
          </c:cat>
          <c:val>
            <c:numRef>
              <c:f>[1]Sheet1!$B$14:$B$20</c:f>
              <c:numCache>
                <c:formatCode>General</c:formatCode>
                <c:ptCount val="7"/>
                <c:pt idx="0">
                  <c:v>21.89</c:v>
                </c:pt>
                <c:pt idx="1">
                  <c:v>35.03</c:v>
                </c:pt>
                <c:pt idx="2">
                  <c:v>11.77</c:v>
                </c:pt>
                <c:pt idx="3">
                  <c:v>23.15</c:v>
                </c:pt>
                <c:pt idx="4">
                  <c:v>4.97</c:v>
                </c:pt>
                <c:pt idx="5">
                  <c:v>1.05</c:v>
                </c:pt>
                <c:pt idx="6">
                  <c:v>2.14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AB67-4A0E-A1B2-1D471DC1D5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BE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bg1"/>
                </a:solidFill>
                <a:latin typeface="Qanelas-Regular" panose="00000500000000000000" pitchFamily="50" charset="0"/>
                <a:ea typeface="+mn-ea"/>
                <a:cs typeface="+mn-cs"/>
              </a:defRPr>
            </a:pPr>
            <a:r>
              <a:rPr lang="en-GB" sz="2000" dirty="0">
                <a:solidFill>
                  <a:schemeClr val="bg1"/>
                </a:solidFill>
                <a:latin typeface="Qanelas-Regular" panose="00000500000000000000" pitchFamily="50" charset="0"/>
              </a:rPr>
              <a:t>EU's</a:t>
            </a:r>
            <a:r>
              <a:rPr lang="en-GB" sz="2000" baseline="0" dirty="0">
                <a:solidFill>
                  <a:schemeClr val="bg1"/>
                </a:solidFill>
                <a:latin typeface="Qanelas-Regular" panose="00000500000000000000" pitchFamily="50" charset="0"/>
              </a:rPr>
              <a:t> gas storage level in case of full Russian gas cut off by 1 November</a:t>
            </a:r>
            <a:endParaRPr lang="en-GB" sz="2000" dirty="0">
              <a:solidFill>
                <a:schemeClr val="bg1"/>
              </a:solidFill>
              <a:latin typeface="Qanelas-Regular" panose="00000500000000000000" pitchFamily="50" charset="0"/>
            </a:endParaRPr>
          </a:p>
        </c:rich>
      </c:tx>
      <c:layout>
        <c:manualLayout>
          <c:xMode val="edge"/>
          <c:yMode val="edge"/>
          <c:x val="0.1581659427497755"/>
          <c:y val="3.168945028250854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bg1"/>
              </a:solidFill>
              <a:latin typeface="Qanelas-Regular" panose="00000500000000000000" pitchFamily="50" charset="0"/>
              <a:ea typeface="+mn-ea"/>
              <a:cs typeface="+mn-cs"/>
            </a:defRPr>
          </a:pPr>
          <a:endParaRPr lang="en-BE"/>
        </a:p>
      </c:txPr>
    </c:title>
    <c:autoTitleDeleted val="0"/>
    <c:plotArea>
      <c:layout>
        <c:manualLayout>
          <c:layoutTarget val="inner"/>
          <c:xMode val="edge"/>
          <c:yMode val="edge"/>
          <c:x val="0.11795675172098703"/>
          <c:y val="0.15515182329448868"/>
          <c:w val="0.88199992647195657"/>
          <c:h val="0.62882113955990171"/>
        </c:manualLayout>
      </c:layout>
      <c:lineChart>
        <c:grouping val="standard"/>
        <c:varyColors val="0"/>
        <c:ser>
          <c:idx val="0"/>
          <c:order val="0"/>
          <c:tx>
            <c:strRef>
              <c:f>Sheet1!$D$106</c:f>
              <c:strCache>
                <c:ptCount val="1"/>
                <c:pt idx="0">
                  <c:v>Historic minimum (2015-2020)</c:v>
                </c:pt>
              </c:strCache>
            </c:strRef>
          </c:tx>
          <c:spPr>
            <a:ln w="28575" cap="rnd">
              <a:solidFill>
                <a:schemeClr val="accent1"/>
              </a:solidFill>
              <a:prstDash val="dash"/>
              <a:round/>
            </a:ln>
            <a:effectLst/>
          </c:spPr>
          <c:marker>
            <c:symbol val="none"/>
          </c:marker>
          <c:cat>
            <c:numRef>
              <c:f>Sheet1!$E$105:$N$105</c:f>
              <c:numCache>
                <c:formatCode>mmm\-yy</c:formatCode>
                <c:ptCount val="10"/>
                <c:pt idx="0">
                  <c:v>44866</c:v>
                </c:pt>
                <c:pt idx="1">
                  <c:v>44896</c:v>
                </c:pt>
                <c:pt idx="2">
                  <c:v>44927</c:v>
                </c:pt>
                <c:pt idx="3">
                  <c:v>44958</c:v>
                </c:pt>
                <c:pt idx="4">
                  <c:v>44986</c:v>
                </c:pt>
                <c:pt idx="5">
                  <c:v>45017</c:v>
                </c:pt>
                <c:pt idx="6">
                  <c:v>45047</c:v>
                </c:pt>
                <c:pt idx="7">
                  <c:v>45078</c:v>
                </c:pt>
                <c:pt idx="8">
                  <c:v>45108</c:v>
                </c:pt>
                <c:pt idx="9">
                  <c:v>45139</c:v>
                </c:pt>
              </c:numCache>
            </c:numRef>
          </c:cat>
          <c:val>
            <c:numRef>
              <c:f>Sheet1!$E$106:$N$106</c:f>
              <c:numCache>
                <c:formatCode>0%</c:formatCode>
                <c:ptCount val="10"/>
                <c:pt idx="0">
                  <c:v>0.19</c:v>
                </c:pt>
                <c:pt idx="1">
                  <c:v>0.19</c:v>
                </c:pt>
                <c:pt idx="2">
                  <c:v>0.19</c:v>
                </c:pt>
                <c:pt idx="3">
                  <c:v>0.19</c:v>
                </c:pt>
                <c:pt idx="4">
                  <c:v>0.19</c:v>
                </c:pt>
                <c:pt idx="5">
                  <c:v>0.19</c:v>
                </c:pt>
                <c:pt idx="6">
                  <c:v>0.19</c:v>
                </c:pt>
                <c:pt idx="7">
                  <c:v>0.19</c:v>
                </c:pt>
                <c:pt idx="8">
                  <c:v>0.19</c:v>
                </c:pt>
                <c:pt idx="9">
                  <c:v>0.19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297-D741-A0B9-8591076CC77E}"/>
            </c:ext>
          </c:extLst>
        </c:ser>
        <c:ser>
          <c:idx val="1"/>
          <c:order val="1"/>
          <c:tx>
            <c:strRef>
              <c:f>Sheet1!$D$107</c:f>
              <c:strCache>
                <c:ptCount val="1"/>
                <c:pt idx="0">
                  <c:v>Storage level without demand reduction</c:v>
                </c:pt>
              </c:strCache>
            </c:strRef>
          </c:tx>
          <c:spPr>
            <a:ln w="38100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numRef>
              <c:f>Sheet1!$E$105:$N$105</c:f>
              <c:numCache>
                <c:formatCode>mmm\-yy</c:formatCode>
                <c:ptCount val="10"/>
                <c:pt idx="0">
                  <c:v>44866</c:v>
                </c:pt>
                <c:pt idx="1">
                  <c:v>44896</c:v>
                </c:pt>
                <c:pt idx="2">
                  <c:v>44927</c:v>
                </c:pt>
                <c:pt idx="3">
                  <c:v>44958</c:v>
                </c:pt>
                <c:pt idx="4">
                  <c:v>44986</c:v>
                </c:pt>
                <c:pt idx="5">
                  <c:v>45017</c:v>
                </c:pt>
                <c:pt idx="6">
                  <c:v>45047</c:v>
                </c:pt>
                <c:pt idx="7">
                  <c:v>45078</c:v>
                </c:pt>
                <c:pt idx="8">
                  <c:v>45108</c:v>
                </c:pt>
                <c:pt idx="9">
                  <c:v>45139</c:v>
                </c:pt>
              </c:numCache>
            </c:numRef>
          </c:cat>
          <c:val>
            <c:numRef>
              <c:f>Sheet1!$E$107:$N$107</c:f>
              <c:numCache>
                <c:formatCode>0%</c:formatCode>
                <c:ptCount val="10"/>
                <c:pt idx="0">
                  <c:v>0.8</c:v>
                </c:pt>
                <c:pt idx="1">
                  <c:v>0.64089390200334928</c:v>
                </c:pt>
                <c:pt idx="2">
                  <c:v>0.43626615985155315</c:v>
                </c:pt>
                <c:pt idx="3">
                  <c:v>0.17644846825918803</c:v>
                </c:pt>
                <c:pt idx="4">
                  <c:v>-1.842102013324833E-3</c:v>
                </c:pt>
                <c:pt idx="5">
                  <c:v>-0.14632258521372102</c:v>
                </c:pt>
                <c:pt idx="6">
                  <c:v>-0.18470648337001883</c:v>
                </c:pt>
                <c:pt idx="7">
                  <c:v>-0.17862374298964606</c:v>
                </c:pt>
                <c:pt idx="8">
                  <c:v>-0.14116650106296921</c:v>
                </c:pt>
                <c:pt idx="9">
                  <c:v>-0.11437754077900411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297-D741-A0B9-8591076CC77E}"/>
            </c:ext>
          </c:extLst>
        </c:ser>
        <c:ser>
          <c:idx val="2"/>
          <c:order val="2"/>
          <c:tx>
            <c:strRef>
              <c:f>Sheet1!$D$108</c:f>
              <c:strCache>
                <c:ptCount val="1"/>
                <c:pt idx="0">
                  <c:v>Storage level with 15% demand reduction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Sheet1!$E$105:$N$105</c:f>
              <c:numCache>
                <c:formatCode>mmm\-yy</c:formatCode>
                <c:ptCount val="10"/>
                <c:pt idx="0">
                  <c:v>44866</c:v>
                </c:pt>
                <c:pt idx="1">
                  <c:v>44896</c:v>
                </c:pt>
                <c:pt idx="2">
                  <c:v>44927</c:v>
                </c:pt>
                <c:pt idx="3">
                  <c:v>44958</c:v>
                </c:pt>
                <c:pt idx="4">
                  <c:v>44986</c:v>
                </c:pt>
                <c:pt idx="5">
                  <c:v>45017</c:v>
                </c:pt>
                <c:pt idx="6">
                  <c:v>45047</c:v>
                </c:pt>
                <c:pt idx="7">
                  <c:v>45078</c:v>
                </c:pt>
                <c:pt idx="8">
                  <c:v>45108</c:v>
                </c:pt>
                <c:pt idx="9">
                  <c:v>45139</c:v>
                </c:pt>
              </c:numCache>
            </c:numRef>
          </c:cat>
          <c:val>
            <c:numRef>
              <c:f>Sheet1!$E$108:$N$108</c:f>
              <c:numCache>
                <c:formatCode>0%</c:formatCode>
                <c:ptCount val="10"/>
                <c:pt idx="0">
                  <c:v>0.8</c:v>
                </c:pt>
                <c:pt idx="1">
                  <c:v>0.70049198222909159</c:v>
                </c:pt>
                <c:pt idx="2">
                  <c:v>0.56337096667421638</c:v>
                </c:pt>
                <c:pt idx="3">
                  <c:v>0.37933849409485743</c:v>
                </c:pt>
                <c:pt idx="4">
                  <c:v>0.26460407463737301</c:v>
                </c:pt>
                <c:pt idx="5">
                  <c:v>0.17860822919118766</c:v>
                </c:pt>
                <c:pt idx="6">
                  <c:v>0.18279448103248594</c:v>
                </c:pt>
                <c:pt idx="7">
                  <c:v>0.22477737562995423</c:v>
                </c:pt>
                <c:pt idx="8">
                  <c:v>0.29342859654178105</c:v>
                </c:pt>
                <c:pt idx="9">
                  <c:v>0.35301177805730277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297-D741-A0B9-8591076CC77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197468976"/>
        <c:axId val="1197468144"/>
      </c:lineChart>
      <c:dateAx>
        <c:axId val="1197468976"/>
        <c:scaling>
          <c:orientation val="minMax"/>
        </c:scaling>
        <c:delete val="0"/>
        <c:axPos val="b"/>
        <c:numFmt formatCode="mmm\-yy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bg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BE"/>
          </a:p>
        </c:txPr>
        <c:crossAx val="1197468144"/>
        <c:crosses val="autoZero"/>
        <c:auto val="0"/>
        <c:lblOffset val="100"/>
        <c:baseTimeUnit val="months"/>
      </c:dateAx>
      <c:valAx>
        <c:axId val="11974681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65000"/>
                  <a:lumOff val="3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Qanelas-Regular" panose="00000500000000000000" pitchFamily="50" charset="0"/>
                    <a:ea typeface="+mn-ea"/>
                    <a:cs typeface="+mn-cs"/>
                  </a:defRPr>
                </a:pPr>
                <a:r>
                  <a:rPr lang="en-GB" sz="2000" dirty="0">
                    <a:solidFill>
                      <a:schemeClr val="bg1"/>
                    </a:solidFill>
                    <a:latin typeface="Qanelas-Regular" panose="00000500000000000000" pitchFamily="50" charset="0"/>
                  </a:rPr>
                  <a:t>Storage (% of max</a:t>
                </a:r>
                <a:r>
                  <a:rPr lang="en-GB" sz="2000" baseline="0" dirty="0">
                    <a:solidFill>
                      <a:schemeClr val="bg1"/>
                    </a:solidFill>
                    <a:latin typeface="Qanelas-Regular" panose="00000500000000000000" pitchFamily="50" charset="0"/>
                  </a:rPr>
                  <a:t> capacity)</a:t>
                </a:r>
                <a:endParaRPr lang="en-GB" sz="2000" dirty="0">
                  <a:solidFill>
                    <a:schemeClr val="bg1"/>
                  </a:solidFill>
                  <a:latin typeface="Qanelas-Regular" panose="00000500000000000000" pitchFamily="50" charset="0"/>
                </a:endParaRPr>
              </a:p>
            </c:rich>
          </c:tx>
          <c:layout>
            <c:manualLayout>
              <c:xMode val="edge"/>
              <c:yMode val="edge"/>
              <c:x val="1.3956631937691028E-2"/>
              <c:y val="0.1766854478190483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bg1"/>
                  </a:solidFill>
                  <a:latin typeface="Qanelas-Regular" panose="00000500000000000000" pitchFamily="50" charset="0"/>
                  <a:ea typeface="+mn-ea"/>
                  <a:cs typeface="+mn-cs"/>
                </a:defRPr>
              </a:pPr>
              <a:endParaRPr lang="en-BE"/>
            </a:p>
          </c:txPr>
        </c:title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BE"/>
          </a:p>
        </c:txPr>
        <c:crossAx val="1197468976"/>
        <c:crosses val="autoZero"/>
        <c:crossBetween val="between"/>
      </c:valAx>
      <c:spPr>
        <a:noFill/>
        <a:ln w="6350">
          <a:noFill/>
        </a:ln>
        <a:effectLst/>
      </c:spPr>
    </c:plotArea>
    <c:legend>
      <c:legendPos val="b"/>
      <c:layout>
        <c:manualLayout>
          <c:xMode val="edge"/>
          <c:yMode val="edge"/>
          <c:x val="8.0691902659813908E-2"/>
          <c:y val="0.82549794387925202"/>
          <c:w val="0.89999993734516981"/>
          <c:h val="0.1169410742050508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B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BE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GB" sz="2000" b="0" i="0" baseline="0" dirty="0">
                <a:solidFill>
                  <a:schemeClr val="tx1"/>
                </a:solidFill>
                <a:effectLst/>
                <a:latin typeface="+mn-lt"/>
              </a:rPr>
              <a:t>Installed capacity (GW)</a:t>
            </a:r>
            <a:endParaRPr lang="da-DK" sz="2000" dirty="0">
              <a:solidFill>
                <a:schemeClr val="tx1"/>
              </a:solidFill>
              <a:effectLst/>
              <a:latin typeface="+mn-lt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BE"/>
        </a:p>
      </c:txPr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'All technologies'!$A$15</c:f>
              <c:strCache>
                <c:ptCount val="1"/>
                <c:pt idx="0">
                  <c:v>Fossils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cat>
            <c:strRef>
              <c:f>'All technologies'!$B$13:$D$14</c:f>
              <c:strCache>
                <c:ptCount val="3"/>
                <c:pt idx="0">
                  <c:v>2030</c:v>
                </c:pt>
                <c:pt idx="1">
                  <c:v>2025</c:v>
                </c:pt>
                <c:pt idx="2">
                  <c:v>2021</c:v>
                </c:pt>
              </c:strCache>
            </c:strRef>
          </c:cat>
          <c:val>
            <c:numRef>
              <c:f>'All technologies'!$B$15:$D$15</c:f>
              <c:numCache>
                <c:formatCode>General</c:formatCode>
                <c:ptCount val="3"/>
                <c:pt idx="0">
                  <c:v>261</c:v>
                </c:pt>
                <c:pt idx="1">
                  <c:v>299.82333333333332</c:v>
                </c:pt>
                <c:pt idx="2">
                  <c:v>330.88199999999995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B38-FB4E-B07D-0CAA80C12073}"/>
            </c:ext>
          </c:extLst>
        </c:ser>
        <c:ser>
          <c:idx val="1"/>
          <c:order val="1"/>
          <c:tx>
            <c:strRef>
              <c:f>'All technologies'!$A$16</c:f>
              <c:strCache>
                <c:ptCount val="1"/>
                <c:pt idx="0">
                  <c:v>Nuclear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'All technologies'!$B$13:$D$14</c:f>
              <c:strCache>
                <c:ptCount val="3"/>
                <c:pt idx="0">
                  <c:v>2030</c:v>
                </c:pt>
                <c:pt idx="1">
                  <c:v>2025</c:v>
                </c:pt>
                <c:pt idx="2">
                  <c:v>2021</c:v>
                </c:pt>
              </c:strCache>
            </c:strRef>
          </c:cat>
          <c:val>
            <c:numRef>
              <c:f>'All technologies'!$B$16:$D$16</c:f>
              <c:numCache>
                <c:formatCode>General</c:formatCode>
                <c:ptCount val="3"/>
                <c:pt idx="0">
                  <c:v>92</c:v>
                </c:pt>
                <c:pt idx="1">
                  <c:v>95.188888888888897</c:v>
                </c:pt>
                <c:pt idx="2">
                  <c:v>97.740000000000009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B38-FB4E-B07D-0CAA80C12073}"/>
            </c:ext>
          </c:extLst>
        </c:ser>
        <c:ser>
          <c:idx val="2"/>
          <c:order val="2"/>
          <c:tx>
            <c:strRef>
              <c:f>'All technologies'!$A$17</c:f>
              <c:strCache>
                <c:ptCount val="1"/>
                <c:pt idx="0">
                  <c:v>Wind Onshore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'All technologies'!$B$13:$D$14</c:f>
              <c:strCache>
                <c:ptCount val="3"/>
                <c:pt idx="0">
                  <c:v>2030</c:v>
                </c:pt>
                <c:pt idx="1">
                  <c:v>2025</c:v>
                </c:pt>
                <c:pt idx="2">
                  <c:v>2021</c:v>
                </c:pt>
              </c:strCache>
            </c:strRef>
          </c:cat>
          <c:val>
            <c:numRef>
              <c:f>'All technologies'!$B$17:$D$17</c:f>
              <c:numCache>
                <c:formatCode>General</c:formatCode>
                <c:ptCount val="3"/>
                <c:pt idx="0">
                  <c:v>382</c:v>
                </c:pt>
                <c:pt idx="1">
                  <c:v>262.49611111111113</c:v>
                </c:pt>
                <c:pt idx="2">
                  <c:v>173.29300000000001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B38-FB4E-B07D-0CAA80C12073}"/>
            </c:ext>
          </c:extLst>
        </c:ser>
        <c:ser>
          <c:idx val="3"/>
          <c:order val="3"/>
          <c:tx>
            <c:strRef>
              <c:f>'All technologies'!$A$18</c:f>
              <c:strCache>
                <c:ptCount val="1"/>
                <c:pt idx="0">
                  <c:v>Wind offshore</c:v>
                </c:pt>
              </c:strCache>
            </c:strRef>
          </c:tx>
          <c:spPr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'All technologies'!$B$13:$D$14</c:f>
              <c:strCache>
                <c:ptCount val="3"/>
                <c:pt idx="0">
                  <c:v>2030</c:v>
                </c:pt>
                <c:pt idx="1">
                  <c:v>2025</c:v>
                </c:pt>
                <c:pt idx="2">
                  <c:v>2021</c:v>
                </c:pt>
              </c:strCache>
            </c:strRef>
          </c:cat>
          <c:val>
            <c:numRef>
              <c:f>'All technologies'!$B$18:$D$18</c:f>
              <c:numCache>
                <c:formatCode>General</c:formatCode>
                <c:ptCount val="3"/>
                <c:pt idx="0">
                  <c:v>87</c:v>
                </c:pt>
                <c:pt idx="1">
                  <c:v>43.664444444444442</c:v>
                </c:pt>
                <c:pt idx="2">
                  <c:v>15.396000000000001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B38-FB4E-B07D-0CAA80C12073}"/>
            </c:ext>
          </c:extLst>
        </c:ser>
        <c:ser>
          <c:idx val="4"/>
          <c:order val="4"/>
          <c:tx>
            <c:strRef>
              <c:f>'All technologies'!$A$19</c:f>
              <c:strCache>
                <c:ptCount val="1"/>
                <c:pt idx="0">
                  <c:v>Solar 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'All technologies'!$B$13:$D$14</c:f>
              <c:strCache>
                <c:ptCount val="3"/>
                <c:pt idx="0">
                  <c:v>2030</c:v>
                </c:pt>
                <c:pt idx="1">
                  <c:v>2025</c:v>
                </c:pt>
                <c:pt idx="2">
                  <c:v>2021</c:v>
                </c:pt>
              </c:strCache>
            </c:strRef>
          </c:cat>
          <c:val>
            <c:numRef>
              <c:f>'All technologies'!$B$19:$D$19</c:f>
              <c:numCache>
                <c:formatCode>General</c:formatCode>
                <c:ptCount val="3"/>
                <c:pt idx="0">
                  <c:v>530</c:v>
                </c:pt>
                <c:pt idx="1">
                  <c:v>257.99</c:v>
                </c:pt>
                <c:pt idx="2">
                  <c:v>160.38200000000001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B38-FB4E-B07D-0CAA80C12073}"/>
            </c:ext>
          </c:extLst>
        </c:ser>
        <c:ser>
          <c:idx val="5"/>
          <c:order val="5"/>
          <c:tx>
            <c:strRef>
              <c:f>'All technologies'!$A$20</c:f>
              <c:strCache>
                <c:ptCount val="1"/>
                <c:pt idx="0">
                  <c:v>Hydro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'All technologies'!$B$13:$D$14</c:f>
              <c:strCache>
                <c:ptCount val="3"/>
                <c:pt idx="0">
                  <c:v>2030</c:v>
                </c:pt>
                <c:pt idx="1">
                  <c:v>2025</c:v>
                </c:pt>
                <c:pt idx="2">
                  <c:v>2021</c:v>
                </c:pt>
              </c:strCache>
            </c:strRef>
          </c:cat>
          <c:val>
            <c:numRef>
              <c:f>'All technologies'!$B$20:$D$20</c:f>
              <c:numCache>
                <c:formatCode>General</c:formatCode>
                <c:ptCount val="3"/>
                <c:pt idx="0">
                  <c:v>165.84841350000002</c:v>
                </c:pt>
                <c:pt idx="1">
                  <c:v>157.54818377777778</c:v>
                </c:pt>
                <c:pt idx="2">
                  <c:v>150.90799999999999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0B38-FB4E-B07D-0CAA80C12073}"/>
            </c:ext>
          </c:extLst>
        </c:ser>
        <c:ser>
          <c:idx val="6"/>
          <c:order val="6"/>
          <c:tx>
            <c:strRef>
              <c:f>'All technologies'!$A$21</c:f>
              <c:strCache>
                <c:ptCount val="1"/>
                <c:pt idx="0">
                  <c:v>Other RE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'All technologies'!$B$13:$D$14</c:f>
              <c:strCache>
                <c:ptCount val="3"/>
                <c:pt idx="0">
                  <c:v>2030</c:v>
                </c:pt>
                <c:pt idx="1">
                  <c:v>2025</c:v>
                </c:pt>
                <c:pt idx="2">
                  <c:v>2021</c:v>
                </c:pt>
              </c:strCache>
            </c:strRef>
          </c:cat>
          <c:val>
            <c:numRef>
              <c:f>'All technologies'!$B$21:$D$21</c:f>
              <c:numCache>
                <c:formatCode>General</c:formatCode>
                <c:ptCount val="3"/>
                <c:pt idx="0">
                  <c:v>35.969606788514511</c:v>
                </c:pt>
                <c:pt idx="1">
                  <c:v>32.781131894257257</c:v>
                </c:pt>
                <c:pt idx="2">
                  <c:v>30.97496840000008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0B38-FB4E-B07D-0CAA80C120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100"/>
        <c:axId val="1208728447"/>
        <c:axId val="1208686527"/>
      </c:barChart>
      <c:catAx>
        <c:axId val="1208728447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BE"/>
          </a:p>
        </c:txPr>
        <c:crossAx val="1208686527"/>
        <c:crosses val="autoZero"/>
        <c:auto val="1"/>
        <c:lblAlgn val="ctr"/>
        <c:lblOffset val="100"/>
        <c:noMultiLvlLbl val="0"/>
      </c:catAx>
      <c:valAx>
        <c:axId val="120868652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BE"/>
          </a:p>
        </c:txPr>
        <c:crossAx val="120872844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BE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BE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en-GB" sz="2000" b="0" i="0" baseline="0" dirty="0">
                <a:solidFill>
                  <a:schemeClr val="bg1"/>
                </a:solidFill>
                <a:effectLst/>
                <a:latin typeface="+mn-lt"/>
              </a:rPr>
              <a:t>Additional RES capacities due to </a:t>
            </a:r>
            <a:r>
              <a:rPr lang="en-GB" sz="2000" b="0" i="0" baseline="0" dirty="0" err="1">
                <a:solidFill>
                  <a:schemeClr val="bg1"/>
                </a:solidFill>
                <a:effectLst/>
                <a:latin typeface="+mn-lt"/>
              </a:rPr>
              <a:t>RePowerEU</a:t>
            </a:r>
            <a:r>
              <a:rPr lang="en-GB" sz="2000" b="0" i="0" baseline="0" dirty="0">
                <a:solidFill>
                  <a:schemeClr val="bg1"/>
                </a:solidFill>
                <a:effectLst/>
                <a:latin typeface="+mn-lt"/>
              </a:rPr>
              <a:t> (GW)</a:t>
            </a:r>
            <a:endParaRPr lang="en-BE" sz="2000" dirty="0">
              <a:solidFill>
                <a:schemeClr val="bg1"/>
              </a:solidFill>
              <a:effectLst/>
              <a:latin typeface="+mn-lt"/>
            </a:endParaRPr>
          </a:p>
        </c:rich>
      </c:tx>
      <c:layout>
        <c:manualLayout>
          <c:xMode val="edge"/>
          <c:yMode val="edge"/>
          <c:x val="0.19586299356241155"/>
          <c:y val="2.4003924214179057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BE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'/DCFILE08SRV/2022-Horiz Issues/18. Power Barometer/Data for Eva/[RePowerEURES.xlsx]Sheet1'!$C$5</c:f>
              <c:strCache>
                <c:ptCount val="1"/>
                <c:pt idx="0">
                  <c:v>Wind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numRef>
              <c:f>[3]Sheet1!$B$6:$B$7</c:f>
              <c:numCache>
                <c:formatCode>General</c:formatCode>
                <c:ptCount val="2"/>
                <c:pt idx="0">
                  <c:v>2021</c:v>
                </c:pt>
                <c:pt idx="1">
                  <c:v>2030</c:v>
                </c:pt>
              </c:numCache>
            </c:numRef>
          </c:cat>
          <c:val>
            <c:numRef>
              <c:f>[3]Sheet1!$C$6:$C$7</c:f>
              <c:numCache>
                <c:formatCode>General</c:formatCode>
                <c:ptCount val="2"/>
                <c:pt idx="0">
                  <c:v>188.7</c:v>
                </c:pt>
                <c:pt idx="1">
                  <c:v>469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44B-AA4C-8301-F1B5B8BA3A1E}"/>
            </c:ext>
          </c:extLst>
        </c:ser>
        <c:ser>
          <c:idx val="1"/>
          <c:order val="1"/>
          <c:tx>
            <c:strRef>
              <c:f>'/DCFILE08SRV/2022-Horiz Issues/18. Power Barometer/Data for Eva/[RePowerEURES.xlsx]Sheet1'!$D$5</c:f>
              <c:strCache>
                <c:ptCount val="1"/>
                <c:pt idx="0">
                  <c:v>RePowerEU wind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numRef>
              <c:f>[3]Sheet1!$B$6:$B$7</c:f>
              <c:numCache>
                <c:formatCode>General</c:formatCode>
                <c:ptCount val="2"/>
                <c:pt idx="0">
                  <c:v>2021</c:v>
                </c:pt>
                <c:pt idx="1">
                  <c:v>2030</c:v>
                </c:pt>
              </c:numCache>
            </c:numRef>
          </c:cat>
          <c:val>
            <c:numRef>
              <c:f>[3]Sheet1!$D$6:$D$7</c:f>
              <c:numCache>
                <c:formatCode>General</c:formatCode>
                <c:ptCount val="2"/>
                <c:pt idx="0">
                  <c:v>0</c:v>
                </c:pt>
                <c:pt idx="1">
                  <c:v>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44B-AA4C-8301-F1B5B8BA3A1E}"/>
            </c:ext>
          </c:extLst>
        </c:ser>
        <c:ser>
          <c:idx val="2"/>
          <c:order val="2"/>
          <c:tx>
            <c:strRef>
              <c:f>'/DCFILE08SRV/2022-Horiz Issues/18. Power Barometer/Data for Eva/[RePowerEURES.xlsx]Sheet1'!$E$5</c:f>
              <c:strCache>
                <c:ptCount val="1"/>
                <c:pt idx="0">
                  <c:v>Solar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[3]Sheet1!$B$6:$B$7</c:f>
              <c:numCache>
                <c:formatCode>General</c:formatCode>
                <c:ptCount val="2"/>
                <c:pt idx="0">
                  <c:v>2021</c:v>
                </c:pt>
                <c:pt idx="1">
                  <c:v>2030</c:v>
                </c:pt>
              </c:numCache>
            </c:numRef>
          </c:cat>
          <c:val>
            <c:numRef>
              <c:f>[3]Sheet1!$E$6:$E$7</c:f>
              <c:numCache>
                <c:formatCode>General</c:formatCode>
                <c:ptCount val="2"/>
                <c:pt idx="0">
                  <c:v>160.4</c:v>
                </c:pt>
                <c:pt idx="1">
                  <c:v>530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44B-AA4C-8301-F1B5B8BA3A1E}"/>
            </c:ext>
          </c:extLst>
        </c:ser>
        <c:ser>
          <c:idx val="3"/>
          <c:order val="3"/>
          <c:tx>
            <c:strRef>
              <c:f>'/DCFILE08SRV/2022-Horiz Issues/18. Power Barometer/Data for Eva/[RePowerEURES.xlsx]Sheet1'!$F$5</c:f>
              <c:strCache>
                <c:ptCount val="1"/>
                <c:pt idx="0">
                  <c:v>RePowerEU solar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numRef>
              <c:f>[3]Sheet1!$B$6:$B$7</c:f>
              <c:numCache>
                <c:formatCode>General</c:formatCode>
                <c:ptCount val="2"/>
                <c:pt idx="0">
                  <c:v>2021</c:v>
                </c:pt>
                <c:pt idx="1">
                  <c:v>2030</c:v>
                </c:pt>
              </c:numCache>
            </c:numRef>
          </c:cat>
          <c:val>
            <c:numRef>
              <c:f>[3]Sheet1!$F$6:$F$7</c:f>
              <c:numCache>
                <c:formatCode>General</c:formatCode>
                <c:ptCount val="2"/>
                <c:pt idx="0">
                  <c:v>0</c:v>
                </c:pt>
                <c:pt idx="1">
                  <c:v>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44B-AA4C-8301-F1B5B8BA3A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08173791"/>
        <c:axId val="408156735"/>
      </c:barChart>
      <c:catAx>
        <c:axId val="40817379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BE"/>
          </a:p>
        </c:txPr>
        <c:crossAx val="408156735"/>
        <c:crosses val="autoZero"/>
        <c:auto val="1"/>
        <c:lblAlgn val="ctr"/>
        <c:lblOffset val="100"/>
        <c:noMultiLvlLbl val="0"/>
      </c:catAx>
      <c:valAx>
        <c:axId val="40815673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alpha val="2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BE"/>
          </a:p>
        </c:txPr>
        <c:crossAx val="40817379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B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BE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/>
                </a:solidFill>
                <a:latin typeface="Qanelas-Regular" panose="00000500000000000000" pitchFamily="50" charset="0"/>
                <a:ea typeface="+mn-ea"/>
                <a:cs typeface="+mn-cs"/>
              </a:defRPr>
            </a:pPr>
            <a:r>
              <a:rPr lang="en-GB" sz="2000" dirty="0">
                <a:solidFill>
                  <a:schemeClr val="tx1"/>
                </a:solidFill>
                <a:latin typeface="Qanelas-Regular" panose="00000500000000000000" pitchFamily="50" charset="0"/>
              </a:rPr>
              <a:t>Top 20 EU countries</a:t>
            </a:r>
            <a:r>
              <a:rPr lang="en-GB" sz="2000" baseline="0" dirty="0">
                <a:solidFill>
                  <a:schemeClr val="tx1"/>
                </a:solidFill>
                <a:latin typeface="Qanelas-Regular" panose="00000500000000000000" pitchFamily="50" charset="0"/>
              </a:rPr>
              <a:t> by wind pipeline capacity (GW)</a:t>
            </a:r>
            <a:endParaRPr lang="en-GB" sz="2000" dirty="0">
              <a:solidFill>
                <a:schemeClr val="tx1"/>
              </a:solidFill>
              <a:latin typeface="Qanelas-Regular" panose="00000500000000000000" pitchFamily="50" charset="0"/>
            </a:endParaRPr>
          </a:p>
        </c:rich>
      </c:tx>
      <c:layout>
        <c:manualLayout>
          <c:xMode val="edge"/>
          <c:yMode val="edge"/>
          <c:x val="0.26609301499802634"/>
          <c:y val="9.6247576048373879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/>
              </a:solidFill>
              <a:latin typeface="Qanelas-Regular" panose="00000500000000000000" pitchFamily="50" charset="0"/>
              <a:ea typeface="+mn-ea"/>
              <a:cs typeface="+mn-cs"/>
            </a:defRPr>
          </a:pPr>
          <a:endParaRPr lang="en-BE"/>
        </a:p>
      </c:txPr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'Slide 26 - permitting MS'!$B$6</c:f>
              <c:strCache>
                <c:ptCount val="1"/>
                <c:pt idx="0">
                  <c:v>Permitting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accent1"/>
              </a:solidFill>
            </a:ln>
            <a:effectLst/>
          </c:spPr>
          <c:invertIfNegative val="0"/>
          <c:dLbls>
            <c:delete val="1"/>
          </c:dLbls>
          <c:cat>
            <c:strRef>
              <c:f>'Slide 26 - permitting MS'!$A$7:$A$26</c:f>
              <c:strCache>
                <c:ptCount val="20"/>
                <c:pt idx="0">
                  <c:v>Croatia</c:v>
                </c:pt>
                <c:pt idx="1">
                  <c:v>Portugal</c:v>
                </c:pt>
                <c:pt idx="2">
                  <c:v>Austria</c:v>
                </c:pt>
                <c:pt idx="3">
                  <c:v>Latvia</c:v>
                </c:pt>
                <c:pt idx="4">
                  <c:v>Slovenia</c:v>
                </c:pt>
                <c:pt idx="5">
                  <c:v>Romania</c:v>
                </c:pt>
                <c:pt idx="6">
                  <c:v>Lithuania</c:v>
                </c:pt>
                <c:pt idx="7">
                  <c:v>Belgium</c:v>
                </c:pt>
                <c:pt idx="8">
                  <c:v>Denmark</c:v>
                </c:pt>
                <c:pt idx="9">
                  <c:v>Estonia</c:v>
                </c:pt>
                <c:pt idx="10">
                  <c:v>Italy</c:v>
                </c:pt>
                <c:pt idx="11">
                  <c:v>Greece</c:v>
                </c:pt>
                <c:pt idx="12">
                  <c:v>Ireland</c:v>
                </c:pt>
                <c:pt idx="13">
                  <c:v>Germany</c:v>
                </c:pt>
                <c:pt idx="14">
                  <c:v>France</c:v>
                </c:pt>
                <c:pt idx="15">
                  <c:v>Finland</c:v>
                </c:pt>
                <c:pt idx="16">
                  <c:v>Netherlands</c:v>
                </c:pt>
                <c:pt idx="17">
                  <c:v>Sweden</c:v>
                </c:pt>
                <c:pt idx="18">
                  <c:v>Poland</c:v>
                </c:pt>
                <c:pt idx="19">
                  <c:v>Spain</c:v>
                </c:pt>
              </c:strCache>
            </c:strRef>
          </c:cat>
          <c:val>
            <c:numRef>
              <c:f>'Slide 26 - permitting MS'!$B$7:$B$26</c:f>
              <c:numCache>
                <c:formatCode>General</c:formatCode>
                <c:ptCount val="20"/>
                <c:pt idx="0">
                  <c:v>-0.1</c:v>
                </c:pt>
                <c:pt idx="1">
                  <c:v>-0.1</c:v>
                </c:pt>
                <c:pt idx="2">
                  <c:v>-0.2</c:v>
                </c:pt>
                <c:pt idx="3">
                  <c:v>-0.3</c:v>
                </c:pt>
                <c:pt idx="4">
                  <c:v>-0.3</c:v>
                </c:pt>
                <c:pt idx="5">
                  <c:v>-0.8</c:v>
                </c:pt>
                <c:pt idx="6">
                  <c:v>-0.9</c:v>
                </c:pt>
                <c:pt idx="7">
                  <c:v>-1.3</c:v>
                </c:pt>
                <c:pt idx="8">
                  <c:v>-1.9</c:v>
                </c:pt>
                <c:pt idx="9">
                  <c:v>-2.2999999999999998</c:v>
                </c:pt>
                <c:pt idx="10">
                  <c:v>-3.2</c:v>
                </c:pt>
                <c:pt idx="11">
                  <c:v>-3.7</c:v>
                </c:pt>
                <c:pt idx="12">
                  <c:v>-4</c:v>
                </c:pt>
                <c:pt idx="13">
                  <c:v>-5.0999999999999996</c:v>
                </c:pt>
                <c:pt idx="14">
                  <c:v>-6</c:v>
                </c:pt>
                <c:pt idx="15">
                  <c:v>-7.1</c:v>
                </c:pt>
                <c:pt idx="16">
                  <c:v>-7.8</c:v>
                </c:pt>
                <c:pt idx="17">
                  <c:v>-10.6</c:v>
                </c:pt>
                <c:pt idx="18">
                  <c:v>-11.2</c:v>
                </c:pt>
                <c:pt idx="19">
                  <c:v>-22.1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D54-B849-80BF-618B106382D4}"/>
            </c:ext>
          </c:extLst>
        </c:ser>
        <c:ser>
          <c:idx val="1"/>
          <c:order val="1"/>
          <c:tx>
            <c:strRef>
              <c:f>'Slide 26 - permitting MS'!$C$6</c:f>
              <c:strCache>
                <c:ptCount val="1"/>
                <c:pt idx="0">
                  <c:v>Under construction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'Slide 26 - permitting MS'!$A$7:$A$26</c:f>
              <c:strCache>
                <c:ptCount val="20"/>
                <c:pt idx="0">
                  <c:v>Croatia</c:v>
                </c:pt>
                <c:pt idx="1">
                  <c:v>Portugal</c:v>
                </c:pt>
                <c:pt idx="2">
                  <c:v>Austria</c:v>
                </c:pt>
                <c:pt idx="3">
                  <c:v>Latvia</c:v>
                </c:pt>
                <c:pt idx="4">
                  <c:v>Slovenia</c:v>
                </c:pt>
                <c:pt idx="5">
                  <c:v>Romania</c:v>
                </c:pt>
                <c:pt idx="6">
                  <c:v>Lithuania</c:v>
                </c:pt>
                <c:pt idx="7">
                  <c:v>Belgium</c:v>
                </c:pt>
                <c:pt idx="8">
                  <c:v>Denmark</c:v>
                </c:pt>
                <c:pt idx="9">
                  <c:v>Estonia</c:v>
                </c:pt>
                <c:pt idx="10">
                  <c:v>Italy</c:v>
                </c:pt>
                <c:pt idx="11">
                  <c:v>Greece</c:v>
                </c:pt>
                <c:pt idx="12">
                  <c:v>Ireland</c:v>
                </c:pt>
                <c:pt idx="13">
                  <c:v>Germany</c:v>
                </c:pt>
                <c:pt idx="14">
                  <c:v>France</c:v>
                </c:pt>
                <c:pt idx="15">
                  <c:v>Finland</c:v>
                </c:pt>
                <c:pt idx="16">
                  <c:v>Netherlands</c:v>
                </c:pt>
                <c:pt idx="17">
                  <c:v>Sweden</c:v>
                </c:pt>
                <c:pt idx="18">
                  <c:v>Poland</c:v>
                </c:pt>
                <c:pt idx="19">
                  <c:v>Spain</c:v>
                </c:pt>
              </c:strCache>
            </c:strRef>
          </c:cat>
          <c:val>
            <c:numRef>
              <c:f>'Slide 26 - permitting MS'!$C$7:$C$26</c:f>
              <c:numCache>
                <c:formatCode>General</c:formatCode>
                <c:ptCount val="20"/>
                <c:pt idx="0">
                  <c:v>0</c:v>
                </c:pt>
                <c:pt idx="1">
                  <c:v>0.1</c:v>
                </c:pt>
                <c:pt idx="2">
                  <c:v>0.2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0.3</c:v>
                </c:pt>
                <c:pt idx="7">
                  <c:v>0.1</c:v>
                </c:pt>
                <c:pt idx="8">
                  <c:v>0</c:v>
                </c:pt>
                <c:pt idx="9">
                  <c:v>0</c:v>
                </c:pt>
                <c:pt idx="10">
                  <c:v>0.3</c:v>
                </c:pt>
                <c:pt idx="11">
                  <c:v>0.9</c:v>
                </c:pt>
                <c:pt idx="12">
                  <c:v>0.2</c:v>
                </c:pt>
                <c:pt idx="13">
                  <c:v>0.6</c:v>
                </c:pt>
                <c:pt idx="14">
                  <c:v>2.2000000000000002</c:v>
                </c:pt>
                <c:pt idx="15">
                  <c:v>2.6</c:v>
                </c:pt>
                <c:pt idx="16">
                  <c:v>3.2</c:v>
                </c:pt>
                <c:pt idx="17">
                  <c:v>6.8</c:v>
                </c:pt>
                <c:pt idx="18">
                  <c:v>1.5</c:v>
                </c:pt>
                <c:pt idx="19">
                  <c:v>2.4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D54-B849-80BF-618B106382D4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45"/>
        <c:overlap val="100"/>
        <c:axId val="1873157184"/>
        <c:axId val="1873157600"/>
      </c:barChart>
      <c:catAx>
        <c:axId val="18731571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BE"/>
          </a:p>
        </c:txPr>
        <c:crossAx val="1873157600"/>
        <c:crosses val="autoZero"/>
        <c:auto val="1"/>
        <c:lblAlgn val="ctr"/>
        <c:lblOffset val="100"/>
        <c:noMultiLvlLbl val="0"/>
      </c:catAx>
      <c:valAx>
        <c:axId val="1873157600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8731571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BE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BE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Investments in distribution grids in EU-27 (billion Euro)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BE"/>
        </a:p>
      </c:txPr>
    </c:title>
    <c:autoTitleDeleted val="0"/>
    <c:plotArea>
      <c:layout/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02206351"/>
        <c:axId val="302218415"/>
      </c:barChart>
      <c:catAx>
        <c:axId val="3022063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BE"/>
          </a:p>
        </c:txPr>
        <c:crossAx val="302218415"/>
        <c:crosses val="autoZero"/>
        <c:auto val="1"/>
        <c:lblAlgn val="ctr"/>
        <c:lblOffset val="100"/>
        <c:noMultiLvlLbl val="0"/>
      </c:catAx>
      <c:valAx>
        <c:axId val="30221841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BE"/>
          </a:p>
        </c:txPr>
        <c:crossAx val="3022063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BE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Qanelas-Regular" panose="00000500000000000000" pitchFamily="50" charset="0"/>
                <a:ea typeface="+mn-ea"/>
                <a:cs typeface="+mn-cs"/>
              </a:defRPr>
            </a:pPr>
            <a:r>
              <a:rPr lang="en-GB" sz="2000" dirty="0">
                <a:effectLst/>
                <a:latin typeface="Qanelas-Regular" panose="00000500000000000000" pitchFamily="50" charset="0"/>
              </a:rPr>
              <a:t>Annual investment in EU-27 (billion Euro)</a:t>
            </a:r>
            <a:endParaRPr lang="da-DK" sz="1600" dirty="0">
              <a:effectLst/>
              <a:latin typeface="Qanelas-Regular" panose="00000500000000000000" pitchFamily="50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Qanelas-Regular" panose="00000500000000000000" pitchFamily="50" charset="0"/>
              <a:ea typeface="+mn-ea"/>
              <a:cs typeface="+mn-cs"/>
            </a:defRPr>
          </a:pPr>
          <a:endParaRPr lang="en-BE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'DSO grid investments'!$A$6</c:f>
              <c:strCache>
                <c:ptCount val="1"/>
                <c:pt idx="0">
                  <c:v>Investments in distribution grids in EU-27 (billion €)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'DSO grid investments'!$B$5:$E$5</c:f>
              <c:strCache>
                <c:ptCount val="4"/>
                <c:pt idx="0">
                  <c:v>2020</c:v>
                </c:pt>
                <c:pt idx="1">
                  <c:v>2021</c:v>
                </c:pt>
                <c:pt idx="2">
                  <c:v>2021-2030</c:v>
                </c:pt>
                <c:pt idx="3">
                  <c:v>2030-50</c:v>
                </c:pt>
              </c:strCache>
            </c:strRef>
          </c:cat>
          <c:val>
            <c:numRef>
              <c:f>'DSO grid investments'!$B$6:$E$6</c:f>
              <c:numCache>
                <c:formatCode>General</c:formatCode>
                <c:ptCount val="4"/>
                <c:pt idx="0">
                  <c:v>28</c:v>
                </c:pt>
                <c:pt idx="1">
                  <c:v>31</c:v>
                </c:pt>
                <c:pt idx="2">
                  <c:v>38</c:v>
                </c:pt>
                <c:pt idx="3">
                  <c:v>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DE4-47B5-BB4D-F0D7B866F83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overlap val="20"/>
        <c:axId val="1756313103"/>
        <c:axId val="1756318095"/>
      </c:barChart>
      <c:catAx>
        <c:axId val="175631310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BE"/>
          </a:p>
        </c:txPr>
        <c:crossAx val="1756318095"/>
        <c:crosses val="autoZero"/>
        <c:auto val="1"/>
        <c:lblAlgn val="ctr"/>
        <c:lblOffset val="100"/>
        <c:noMultiLvlLbl val="0"/>
      </c:catAx>
      <c:valAx>
        <c:axId val="175631809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BE"/>
          </a:p>
        </c:txPr>
        <c:crossAx val="175631310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BE"/>
    </a:p>
  </c:txPr>
  <c:externalData r:id="rId3">
    <c:autoUpdate val="0"/>
  </c:externalData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'/DCFILE08SRV/2022-Horiz Issues/18. Power Barometer/Data for Eva/[YoY gen changes - Copy for peter.xlsx]Sheet1'!$C$6:$C$14</cx:f>
        <cx:lvl ptCount="9">
          <cx:pt idx="0">Coal</cx:pt>
          <cx:pt idx="1">Wind</cx:pt>
          <cx:pt idx="2">Solar</cx:pt>
          <cx:pt idx="3">Other non RE</cx:pt>
          <cx:pt idx="4">Oil&amp; petroleum</cx:pt>
          <cx:pt idx="5">Bioenergy</cx:pt>
          <cx:pt idx="6">Natural Gas</cx:pt>
          <cx:pt idx="7">Hydro</cx:pt>
          <cx:pt idx="8">Nuclear</cx:pt>
        </cx:lvl>
      </cx:strDim>
      <cx:numDim type="val">
        <cx:f>'/DCFILE08SRV/2022-Horiz Issues/18. Power Barometer/Data for Eva/[YoY gen changes - Copy for peter.xlsx]Sheet1'!$D$6:$D$14</cx:f>
        <cx:lvl ptCount="9" formatCode="General">
          <cx:pt idx="0">18</cx:pt>
          <cx:pt idx="1">24</cx:pt>
          <cx:pt idx="2">17</cx:pt>
          <cx:pt idx="3">10.209000000000003</cx:pt>
          <cx:pt idx="4">0.72499999999999964</cx:pt>
          <cx:pt idx="5">0.72499999999999964</cx:pt>
          <cx:pt idx="6">-6</cx:pt>
          <cx:pt idx="7">-37</cx:pt>
          <cx:pt idx="8">-33</cx:pt>
        </cx:lvl>
      </cx:numDim>
    </cx:data>
  </cx:chartData>
  <cx:chart>
    <cx:title pos="t" align="ctr" overlay="0">
      <cx:tx>
        <cx:txData>
          <cx:v/>
        </cx:txData>
      </cx:tx>
      <cx:txPr>
        <a:bodyPr spcFirstLastPara="1" vertOverflow="ellipsis" horzOverflow="overflow" wrap="square" lIns="0" tIns="0" rIns="0" bIns="0" anchor="ctr" anchorCtr="1"/>
        <a:lstStyle/>
        <a:p>
          <a:pPr rtl="0">
            <a:defRPr sz="1800"/>
          </a:pPr>
          <a:endParaRPr lang="en-BE" sz="1800" dirty="0">
            <a:effectLst/>
          </a:endParaRPr>
        </a:p>
      </cx:txPr>
    </cx:title>
    <cx:plotArea>
      <cx:plotAreaRegion>
        <cx:plotSurface>
          <cx:spPr>
            <a:ln>
              <a:noFill/>
            </a:ln>
          </cx:spPr>
        </cx:plotSurface>
        <cx:series layoutId="waterfall" uniqueId="{D7CED65A-3367-4005-8724-6100927B40FD}">
          <cx:dataLabels pos="outEnd">
            <cx:txPr>
              <a:bodyPr spcFirstLastPara="1" vertOverflow="ellipsis" horzOverflow="overflow" wrap="square" lIns="0" tIns="0" rIns="0" bIns="0" anchor="ctr" anchorCtr="1"/>
              <a:lstStyle/>
              <a:p>
                <a:pPr algn="ctr" rtl="0">
                  <a:defRPr sz="1600">
                    <a:solidFill>
                      <a:schemeClr val="tx1"/>
                    </a:solidFill>
                  </a:defRPr>
                </a:pPr>
                <a:endParaRPr lang="da-DK" sz="1600" b="0" i="0" u="none" strike="noStrike" baseline="0">
                  <a:solidFill>
                    <a:schemeClr val="tx1"/>
                  </a:solidFill>
                  <a:latin typeface="Qanelas"/>
                </a:endParaRPr>
              </a:p>
            </cx:txPr>
            <cx:visibility seriesName="0" categoryName="0" value="1"/>
            <cx:separator>, </cx:separator>
            <cx:dataLabel idx="3">
              <cx:numFmt formatCode="0,0" sourceLinked="0"/>
              <cx:visibility seriesName="0" categoryName="0" value="1"/>
              <cx:separator>, </cx:separator>
            </cx:dataLabel>
            <cx:dataLabel idx="4">
              <cx:numFmt formatCode="0,0" sourceLinked="0"/>
              <cx:visibility seriesName="0" categoryName="0" value="1"/>
              <cx:separator>, </cx:separator>
            </cx:dataLabel>
            <cx:dataLabel idx="5">
              <cx:numFmt formatCode="0,0" sourceLinked="0"/>
              <cx:visibility seriesName="0" categoryName="0" value="1"/>
              <cx:separator>, </cx:separator>
            </cx:dataLabel>
          </cx:dataLabels>
          <cx:dataId val="0"/>
          <cx:layoutPr>
            <cx:subtotals/>
          </cx:layoutPr>
        </cx:series>
      </cx:plotAreaRegion>
      <cx:axis id="0">
        <cx:catScaling gapWidth="0.5"/>
        <cx:tickLabels/>
        <cx:spPr>
          <a:ln>
            <a:solidFill>
              <a:schemeClr val="tx1"/>
            </a:solidFill>
          </a:ln>
        </cx:spPr>
        <cx:txPr>
          <a:bodyPr spcFirstLastPara="1" vertOverflow="ellipsis" horzOverflow="overflow" wrap="square" lIns="0" tIns="0" rIns="0" bIns="0" anchor="ctr" anchorCtr="1"/>
          <a:lstStyle/>
          <a:p>
            <a:pPr algn="ctr" rtl="0">
              <a:defRPr sz="1200">
                <a:solidFill>
                  <a:schemeClr val="tx1"/>
                </a:solidFill>
              </a:defRPr>
            </a:pPr>
            <a:endParaRPr lang="da-DK" sz="1200" b="0" i="0" u="none" strike="noStrike" baseline="0">
              <a:solidFill>
                <a:schemeClr val="tx1"/>
              </a:solidFill>
              <a:latin typeface="Qanelas"/>
            </a:endParaRPr>
          </a:p>
        </cx:txPr>
      </cx:axis>
      <cx:axis id="1">
        <cx:valScaling/>
        <cx:majorGridlines>
          <cx:spPr>
            <a:ln>
              <a:solidFill>
                <a:schemeClr val="tx1">
                  <a:alpha val="25000"/>
                </a:schemeClr>
              </a:solidFill>
            </a:ln>
          </cx:spPr>
        </cx:majorGridlines>
        <cx:tickLabels/>
        <cx:spPr>
          <a:ln>
            <a:noFill/>
          </a:ln>
        </cx:spPr>
        <cx:txPr>
          <a:bodyPr spcFirstLastPara="1" vertOverflow="ellipsis" horzOverflow="overflow" wrap="square" lIns="0" tIns="0" rIns="0" bIns="0" anchor="ctr" anchorCtr="1"/>
          <a:lstStyle/>
          <a:p>
            <a:pPr algn="ctr" rtl="0">
              <a:defRPr sz="1200">
                <a:solidFill>
                  <a:schemeClr val="tx1"/>
                </a:solidFill>
              </a:defRPr>
            </a:pPr>
            <a:endParaRPr lang="da-DK" sz="1200" b="0" i="0" u="none" strike="noStrike" baseline="0">
              <a:solidFill>
                <a:schemeClr val="tx1"/>
              </a:solidFill>
              <a:latin typeface="Qanelas"/>
            </a:endParaRPr>
          </a:p>
        </cx:txPr>
      </cx:axis>
    </cx:plotArea>
  </cx:chart>
</cx:chartSpace>
</file>

<file path=ppt/charts/chartEx2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'/DCFILE08SRV/2022-Horiz Issues/18. Power Barometer/Data for Eva/[data by slide - PB shortdeck.xlsx]Slide 21 - charging stations MS'!$A$6:$A$32</cx:f>
        <cx:lvl ptCount="27">
          <cx:pt idx="0">Austria</cx:pt>
          <cx:pt idx="1">Belgium</cx:pt>
          <cx:pt idx="2">Bulgaria</cx:pt>
          <cx:pt idx="3">Croatia</cx:pt>
          <cx:pt idx="4">Cyprus</cx:pt>
          <cx:pt idx="5">Czech Republic</cx:pt>
          <cx:pt idx="6">Denmark</cx:pt>
          <cx:pt idx="7">Estonia</cx:pt>
          <cx:pt idx="8">Finland</cx:pt>
          <cx:pt idx="9">France</cx:pt>
          <cx:pt idx="10">Germany</cx:pt>
          <cx:pt idx="11">Greece</cx:pt>
          <cx:pt idx="12">Hungary</cx:pt>
          <cx:pt idx="13">Ireland</cx:pt>
          <cx:pt idx="14">Italy</cx:pt>
          <cx:pt idx="15">Latvia</cx:pt>
          <cx:pt idx="16">Lithuania</cx:pt>
          <cx:pt idx="17">Luxembourg</cx:pt>
          <cx:pt idx="18">Malta</cx:pt>
          <cx:pt idx="19">Netherlands</cx:pt>
          <cx:pt idx="20">Poland</cx:pt>
          <cx:pt idx="21">Portugal</cx:pt>
          <cx:pt idx="22">Romania</cx:pt>
          <cx:pt idx="23">Slovakia</cx:pt>
          <cx:pt idx="24">Slovenia</cx:pt>
          <cx:pt idx="25">Spain</cx:pt>
          <cx:pt idx="26">Sweden</cx:pt>
        </cx:lvl>
      </cx:strDim>
      <cx:numDim type="size">
        <cx:f>'/DCFILE08SRV/2022-Horiz Issues/18. Power Barometer/Data for Eva/[data by slide - PB shortdeck.xlsx]Slide 21 - charging stations MS'!$B$6:$B$32</cx:f>
        <cx:lvl ptCount="27" formatCode="General">
          <cx:pt idx="0">17.408000000000001</cx:pt>
          <cx:pt idx="1">14.981999999999999</cx:pt>
          <cx:pt idx="2">0.68300000000000005</cx:pt>
          <cx:pt idx="3">0.93999999999999995</cx:pt>
          <cx:pt idx="4">0.062</cx:pt>
          <cx:pt idx="5">2.2989999999999999</cx:pt>
          <cx:pt idx="6">6.0460000000000003</cx:pt>
          <cx:pt idx="7">0.19800000000000001</cx:pt>
          <cx:pt idx="8">5.4509999999999996</cx:pt>
          <cx:pt idx="9">54.652999999999999</cx:pt>
          <cx:pt idx="10">62.710999999999999</cx:pt>
          <cx:pt idx="11">0.629</cx:pt>
          <cx:pt idx="12">2.8860000000000001</cx:pt>
          <cx:pt idx="13">1.079</cx:pt>
          <cx:pt idx="14">26.859999999999999</cx:pt>
          <cx:pt idx="15">0.47999999999999998</cx:pt>
          <cx:pt idx="16">0.18099999999999999</cx:pt>
          <cx:pt idx="17">1.044</cx:pt>
          <cx:pt idx="18">0.10000000000000001</cx:pt>
          <cx:pt idx="19">91.739000000000004</cx:pt>
          <cx:pt idx="20">2.7839999999999998</cx:pt>
          <cx:pt idx="21">3.9169999999999998</cx:pt>
          <cx:pt idx="22">1.24</cx:pt>
          <cx:pt idx="23">1.6240000000000001</cx:pt>
          <cx:pt idx="24">5.5599999999999996</cx:pt>
          <cx:pt idx="25">12.433999999999999</cx:pt>
          <cx:pt idx="26">20.201000000000001</cx:pt>
        </cx:lvl>
      </cx:numDim>
    </cx:data>
  </cx:chartData>
  <cx:chart>
    <cx:title pos="t" align="ctr" overlay="0">
      <cx:tx>
        <cx:rich>
          <a:bodyPr spcFirstLastPara="1" vertOverflow="ellipsis" horzOverflow="overflow" wrap="square" lIns="0" tIns="0" rIns="0" bIns="0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tx1"/>
                </a:solidFill>
                <a:latin typeface="+mj-lt"/>
              </a:defRPr>
            </a:pPr>
            <a:r>
              <a:rPr lang="en-US" sz="2000" b="0" i="0" u="none" strike="noStrike" baseline="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Charging stations by EU Member State in 2021 (1000 units)</a:t>
            </a:r>
            <a:endParaRPr lang="en-BE" sz="2000" dirty="0">
              <a:solidFill>
                <a:schemeClr val="tx1"/>
              </a:solidFill>
              <a:effectLst/>
              <a:latin typeface="+mn-lt"/>
            </a:endParaRPr>
          </a:p>
        </cx:rich>
      </cx:tx>
    </cx:title>
    <cx:plotArea>
      <cx:plotAreaRegion>
        <cx:series layoutId="treemap" uniqueId="{77796A23-2264-49DF-B183-65E7ECC2BD92}">
          <cx:tx>
            <cx:txData>
              <cx:f>'/DCFILE08SRV/2022-Horiz Issues/18. Power Barometer/Data for Eva/[data by slide - PB shortdeck.xlsx]Slide 21 - charging stations MS'!$B$5</cx:f>
              <cx:v>Number of recharging points (thousands of units)</cx:v>
            </cx:txData>
          </cx:tx>
          <cx:dataPt idx="5">
            <cx:spPr>
              <a:solidFill>
                <a:srgbClr val="67B9B2">
                  <a:lumMod val="60000"/>
                  <a:lumOff val="40000"/>
                </a:srgbClr>
              </a:solidFill>
            </cx:spPr>
          </cx:dataPt>
          <cx:dataPt idx="11">
            <cx:spPr>
              <a:solidFill>
                <a:srgbClr val="479DC5">
                  <a:lumMod val="75000"/>
                </a:srgbClr>
              </a:solidFill>
            </cx:spPr>
          </cx:dataPt>
          <cx:dataPt idx="17">
            <cx:spPr>
              <a:solidFill>
                <a:srgbClr val="72D54A">
                  <a:lumMod val="50000"/>
                </a:srgbClr>
              </a:solidFill>
            </cx:spPr>
          </cx:dataPt>
          <cx:dataPt idx="19">
            <cx:spPr>
              <a:solidFill>
                <a:srgbClr val="2C63FF"/>
              </a:solidFill>
            </cx:spPr>
          </cx:dataPt>
          <cx:dataPt idx="23">
            <cx:spPr>
              <a:solidFill>
                <a:srgbClr val="479DC5">
                  <a:lumMod val="50000"/>
                </a:srgbClr>
              </a:solidFill>
            </cx:spPr>
          </cx:dataPt>
          <cx:dataLabels pos="inEnd">
            <cx:visibility seriesName="0" categoryName="1" value="1"/>
            <cx:separator>, </cx:separator>
          </cx:dataLabels>
          <cx:dataId val="0"/>
          <cx:layoutPr>
            <cx:parentLabelLayout val="overlapping"/>
          </cx:layoutPr>
        </cx:series>
      </cx:plotAreaRegion>
    </cx:plotArea>
  </cx:chart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410">
  <cs:axisTitle>
    <cs:lnRef idx="0"/>
    <cs:fillRef idx="0"/>
    <cs:effectRef idx="0"/>
    <cs:fontRef idx="minor">
      <a:schemeClr val="tx1">
        <a:lumMod val="65000"/>
        <a:lumOff val="35000"/>
      </a:schemeClr>
    </cs:fontRef>
    <cs:spPr>
      <a:solidFill>
        <a:schemeClr val="bg1">
          <a:lumMod val="65000"/>
        </a:schemeClr>
      </a:solidFill>
      <a:ln w="19050">
        <a:solidFill>
          <a:schemeClr val="bg1"/>
        </a:solidFill>
      </a:ln>
    </cs:spPr>
    <cs:defRPr sz="9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/>
  </cs:chartArea>
  <cs:dataLabel>
    <cs:lnRef idx="0"/>
    <cs:fillRef idx="0"/>
    <cs:effectRef idx="0"/>
    <cs:fontRef idx="minor">
      <a:schemeClr val="lt1"/>
    </cs:fontRef>
    <cs:defRPr sz="9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9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/>
  </cs:valueAxis>
  <cs:wall>
    <cs:lnRef idx="0"/>
    <cs:fillRef idx="0"/>
    <cs:effectRef idx="0"/>
    <cs:fontRef idx="minor">
      <a:schemeClr val="tx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0.77518</cdr:x>
      <cdr:y>0.19907</cdr:y>
    </cdr:from>
    <cdr:to>
      <cdr:x>0.93804</cdr:x>
      <cdr:y>0.33244</cdr:y>
    </cdr:to>
    <cdr:grpSp>
      <cdr:nvGrpSpPr>
        <cdr:cNvPr id="4" name="Group 3">
          <a:extLst xmlns:a="http://schemas.openxmlformats.org/drawingml/2006/main">
            <a:ext uri="{FF2B5EF4-FFF2-40B4-BE49-F238E27FC236}">
              <a16:creationId xmlns:a16="http://schemas.microsoft.com/office/drawing/2014/main" id="{BC932C9C-1700-D167-8846-C642C649B774}"/>
            </a:ext>
          </a:extLst>
        </cdr:cNvPr>
        <cdr:cNvGrpSpPr/>
      </cdr:nvGrpSpPr>
      <cdr:grpSpPr>
        <a:xfrm xmlns:a="http://schemas.openxmlformats.org/drawingml/2006/main">
          <a:off x="6102301" y="942355"/>
          <a:ext cx="1282052" cy="631344"/>
          <a:chOff x="6111761" y="1604401"/>
          <a:chExt cx="1282046" cy="631318"/>
        </a:xfrm>
      </cdr:grpSpPr>
      <cdr:sp macro="" textlink="">
        <cdr:nvSpPr>
          <cdr:cNvPr id="2" name="Rectangle 1">
            <a:extLst xmlns:a="http://schemas.openxmlformats.org/drawingml/2006/main">
              <a:ext uri="{FF2B5EF4-FFF2-40B4-BE49-F238E27FC236}">
                <a16:creationId xmlns:a16="http://schemas.microsoft.com/office/drawing/2014/main" id="{3C9ABB90-83CA-F664-CCF4-D600AF9610BF}"/>
              </a:ext>
            </a:extLst>
          </cdr:cNvPr>
          <cdr:cNvSpPr/>
        </cdr:nvSpPr>
        <cdr:spPr>
          <a:xfrm xmlns:a="http://schemas.openxmlformats.org/drawingml/2006/main">
            <a:off x="6130614" y="1604401"/>
            <a:ext cx="1225485" cy="572678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2D54A"/>
          </a:solidFill>
          <a:ln xmlns:a="http://schemas.openxmlformats.org/drawingml/2006/main">
            <a:noFill/>
          </a:ln>
        </cdr:spPr>
        <cdr:style>
          <a:lnRef xmlns:a="http://schemas.openxmlformats.org/drawingml/2006/main" idx="2">
            <a:schemeClr val="accent1">
              <a:shade val="50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cdr:style>
        <cdr:txBody>
          <a:bodyPr xmlns:a="http://schemas.openxmlformats.org/drawingml/2006/main" vertOverflow="clip"/>
          <a:lstStyle xmlns:a="http://schemas.openxmlformats.org/drawingml/2006/main"/>
          <a:p xmlns:a="http://schemas.openxmlformats.org/drawingml/2006/main">
            <a:endParaRPr lang="en-BE"/>
          </a:p>
        </cdr:txBody>
      </cdr:sp>
      <cdr:sp macro="" textlink="">
        <cdr:nvSpPr>
          <cdr:cNvPr id="3" name="TextBox 2">
            <a:extLst xmlns:a="http://schemas.openxmlformats.org/drawingml/2006/main">
              <a:ext uri="{FF2B5EF4-FFF2-40B4-BE49-F238E27FC236}">
                <a16:creationId xmlns:a16="http://schemas.microsoft.com/office/drawing/2014/main" id="{5B59AF39-3870-E8BE-2F55-2A769F002BF1}"/>
              </a:ext>
            </a:extLst>
          </cdr:cNvPr>
          <cdr:cNvSpPr txBox="1"/>
        </cdr:nvSpPr>
        <cdr:spPr>
          <a:xfrm xmlns:a="http://schemas.openxmlformats.org/drawingml/2006/main">
            <a:off x="6111761" y="1612476"/>
            <a:ext cx="1282046" cy="623243"/>
          </a:xfrm>
          <a:prstGeom xmlns:a="http://schemas.openxmlformats.org/drawingml/2006/main" prst="rect">
            <a:avLst/>
          </a:prstGeom>
        </cdr:spPr>
        <cdr:txBody>
          <a:bodyPr xmlns:a="http://schemas.openxmlformats.org/drawingml/2006/main" vertOverflow="clip" wrap="square" rtlCol="0"/>
          <a:lstStyle xmlns:a="http://schemas.openxmlformats.org/drawingml/2006/main"/>
          <a:p xmlns:a="http://schemas.openxmlformats.org/drawingml/2006/main">
            <a:pPr algn="ctr"/>
            <a:r>
              <a:rPr lang="en-GB" sz="1600" dirty="0"/>
              <a:t>Natural gas</a:t>
            </a:r>
          </a:p>
          <a:p xmlns:a="http://schemas.openxmlformats.org/drawingml/2006/main">
            <a:pPr algn="ctr"/>
            <a:r>
              <a:rPr lang="en-GB" sz="1600" dirty="0"/>
              <a:t>22%</a:t>
            </a:r>
            <a:endParaRPr lang="en-BE" sz="1600" dirty="0"/>
          </a:p>
        </cdr:txBody>
      </cdr:sp>
    </cdr:grp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C213EA-9698-44D6-AF02-3AFDEC38C828}" type="datetimeFigureOut">
              <a:rPr lang="en-GB" smtClean="0"/>
              <a:t>07/09/2022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0C17D6-3C5E-430B-94C7-85B22794FF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02328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F13DAD-A5D3-4A10-B8E9-B47DC422F97C}" type="datetimeFigureOut">
              <a:rPr lang="en-GB" smtClean="0"/>
              <a:t>07/09/2022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8B8F78-00F0-4705-A41E-ACD13CBCDB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960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8B8F78-00F0-4705-A41E-ACD13CBCDB33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769931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numbers will go even up if we consider </a:t>
            </a:r>
            <a:r>
              <a:rPr lang="en-GB" dirty="0" err="1"/>
              <a:t>RePOWEREU</a:t>
            </a:r>
            <a:r>
              <a:rPr lang="en-GB" dirty="0"/>
              <a:t>. 600 GW for solar. 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8B8F78-00F0-4705-A41E-ACD13CBCDB33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89881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8B8F78-00F0-4705-A41E-ACD13CBCDB33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84984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8B8F78-00F0-4705-A41E-ACD13CBCDB33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79404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8B8F78-00F0-4705-A41E-ACD13CBCDB33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88650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8B8F78-00F0-4705-A41E-ACD13CBCDB33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76116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8B8F78-00F0-4705-A41E-ACD13CBCDB33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75908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8B8F78-00F0-4705-A41E-ACD13CBCDB33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61446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8B8F78-00F0-4705-A41E-ACD13CBCDB33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07981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8B8F78-00F0-4705-A41E-ACD13CBCDB33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744600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B8F78-00F0-4705-A41E-ACD13CBCDB3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13244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B8F78-00F0-4705-A41E-ACD13CBCDB3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69749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8B8F78-00F0-4705-A41E-ACD13CBCDB33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05275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8B8F78-00F0-4705-A41E-ACD13CBCDB33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88026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8B8F78-00F0-4705-A41E-ACD13CBCDB33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06703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8B8F78-00F0-4705-A41E-ACD13CBCDB33}" type="slidenum">
              <a:rPr lang="en-GB" smtClean="0"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198969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8B8F78-00F0-4705-A41E-ACD13CBCDB33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51758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38200" y="2884488"/>
            <a:ext cx="9144000" cy="2387600"/>
          </a:xfrm>
        </p:spPr>
        <p:txBody>
          <a:bodyPr anchor="t">
            <a:normAutofit/>
          </a:bodyPr>
          <a:lstStyle>
            <a:lvl1pPr algn="l">
              <a:lnSpc>
                <a:spcPct val="100000"/>
              </a:lnSpc>
              <a:defRPr lang="de-DE" sz="4400" b="1" smtClean="0">
                <a:cs typeface="Arial" panose="020B0604020202020204" pitchFamily="34" charset="0"/>
              </a:defRPr>
            </a:lvl1pPr>
          </a:lstStyle>
          <a:p>
            <a:r>
              <a:rPr lang="de-DE" sz="4000" dirty="0">
                <a:latin typeface="+mn-lt"/>
                <a:cs typeface="Arial" panose="020B0604020202020204" pitchFamily="34" charset="0"/>
              </a:rPr>
              <a:t>Title of Presentation</a:t>
            </a:r>
            <a:endParaRPr lang="es-E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872" y="1303560"/>
            <a:ext cx="4757197" cy="1831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6291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AF3380EC-D9D3-42AA-B50D-2F98A59118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81000" y="632614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41A166-B29E-4E51-9043-0D244441FE17}" type="slidenum">
              <a:rPr lang="en-BE" smtClean="0"/>
              <a:pPr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7232892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on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FontTx/>
              <a:buBlip>
                <a:blip r:embed="rId2"/>
              </a:buBlip>
              <a:defRPr/>
            </a:lvl1pPr>
            <a:lvl2pPr marL="685800" indent="-228600">
              <a:buFontTx/>
              <a:buBlip>
                <a:blip r:embed="rId2"/>
              </a:buBlip>
              <a:defRPr/>
            </a:lvl2pPr>
            <a:lvl3pPr marL="1143000" indent="-228600">
              <a:buFontTx/>
              <a:buBlip>
                <a:blip r:embed="rId3"/>
              </a:buBlip>
              <a:defRPr/>
            </a:lvl3pPr>
            <a:lvl4pPr marL="1600200" indent="-228600">
              <a:buFontTx/>
              <a:buBlip>
                <a:blip r:embed="rId4"/>
              </a:buBlip>
              <a:defRPr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en-US">
                <a:solidFill>
                  <a:srgbClr val="2C63FF"/>
                </a:solidFill>
              </a:rPr>
              <a:t>Click to edit Master title style</a:t>
            </a:r>
            <a:endParaRPr lang="en-GB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8C76C57-1B8D-47F5-828A-89CB844BCB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81000" y="632614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41A166-B29E-4E51-9043-0D244441FE17}" type="slidenum">
              <a:rPr lang="en-BE" smtClean="0"/>
              <a:pPr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783424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s-E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 marL="228600" indent="-228600">
              <a:buFontTx/>
              <a:buBlip>
                <a:blip r:embed="rId2"/>
              </a:buBlip>
              <a:defRPr/>
            </a:lvl1pPr>
            <a:lvl2pPr marL="685800" indent="-228600">
              <a:buFontTx/>
              <a:buBlip>
                <a:blip r:embed="rId3"/>
              </a:buBlip>
              <a:defRPr/>
            </a:lvl2pPr>
            <a:lvl3pPr marL="1143000" indent="-228600">
              <a:buFontTx/>
              <a:buBlip>
                <a:blip r:embed="rId4"/>
              </a:buBlip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 marL="228600" indent="-228600">
              <a:buFontTx/>
              <a:buBlip>
                <a:blip r:embed="rId2"/>
              </a:buBlip>
              <a:defRPr/>
            </a:lvl1pPr>
            <a:lvl2pPr marL="685800" indent="-228600">
              <a:buFontTx/>
              <a:buBlip>
                <a:blip r:embed="rId3"/>
              </a:buBlip>
              <a:defRPr/>
            </a:lvl2pPr>
            <a:lvl3pPr marL="1143000" indent="-228600">
              <a:buFontTx/>
              <a:buBlip>
                <a:blip r:embed="rId4"/>
              </a:buBlip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0A3039-9BA0-4CC5-85C5-481CA7A6B8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81000" y="632614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41A166-B29E-4E51-9043-0D244441FE17}" type="slidenum">
              <a:rPr lang="en-BE" smtClean="0"/>
              <a:pPr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1251776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s-E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 marL="228600" indent="-228600">
              <a:buFontTx/>
              <a:buBlip>
                <a:blip r:embed="rId2"/>
              </a:buBlip>
              <a:defRPr/>
            </a:lvl1pPr>
            <a:lvl2pPr marL="685800" indent="-228600">
              <a:buFontTx/>
              <a:buBlip>
                <a:blip r:embed="rId3"/>
              </a:buBlip>
              <a:defRPr/>
            </a:lvl2pPr>
            <a:lvl3pPr marL="1143000" indent="-228600">
              <a:buFontTx/>
              <a:buBlip>
                <a:blip r:embed="rId4"/>
              </a:buBlip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 marL="228600" indent="-228600">
              <a:buFontTx/>
              <a:buBlip>
                <a:blip r:embed="rId2"/>
              </a:buBlip>
              <a:defRPr/>
            </a:lvl1pPr>
            <a:lvl2pPr marL="685800" indent="-228600">
              <a:buFontTx/>
              <a:buBlip>
                <a:blip r:embed="rId3"/>
              </a:buBlip>
              <a:defRPr/>
            </a:lvl2pPr>
            <a:lvl3pPr marL="1371600" indent="-457200">
              <a:buFontTx/>
              <a:buBlip>
                <a:blip r:embed="rId4"/>
              </a:buBlip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B534E42-3C71-4EE8-877F-1EE6CE3A88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381000" y="632614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41A166-B29E-4E51-9043-0D244441FE17}" type="slidenum">
              <a:rPr lang="en-BE" smtClean="0"/>
              <a:pPr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41996399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s-ES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1BDB7284-BFED-4FB5-B243-A15D16DB8F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81000" y="632614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41A166-B29E-4E51-9043-0D244441FE17}" type="slidenum">
              <a:rPr lang="en-BE" smtClean="0"/>
              <a:pPr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6136408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62562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s-E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228600" indent="-228600">
              <a:buFontTx/>
              <a:buBlip>
                <a:blip r:embed="rId2"/>
              </a:buBlip>
              <a:defRPr sz="3200"/>
            </a:lvl1pPr>
            <a:lvl2pPr marL="685800" indent="-228600">
              <a:buFontTx/>
              <a:buBlip>
                <a:blip r:embed="rId3"/>
              </a:buBlip>
              <a:defRPr sz="2800"/>
            </a:lvl2pPr>
            <a:lvl3pPr marL="1143000" indent="-228600">
              <a:buFontTx/>
              <a:buBlip>
                <a:blip r:embed="rId4"/>
              </a:buBlip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504B5C8-07C5-421C-A82F-B6995B2D9A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81000" y="632614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41A166-B29E-4E51-9043-0D244441FE17}" type="slidenum">
              <a:rPr lang="en-BE" smtClean="0"/>
              <a:pPr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2546015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s-E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s-E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72BF6B7-B96E-4B8E-B573-013E470B49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81000" y="632614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41A166-B29E-4E51-9043-0D244441FE17}" type="slidenum">
              <a:rPr lang="en-BE" smtClean="0"/>
              <a:pPr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504314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s-E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D19C560-D886-4E0A-9240-ED7455D630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81000" y="632614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41A166-B29E-4E51-9043-0D244441FE17}" type="slidenum">
              <a:rPr lang="en-BE" smtClean="0"/>
              <a:pPr/>
              <a:t>‹#›</a:t>
            </a:fld>
            <a:endParaRPr lang="en-BE"/>
          </a:p>
        </p:txBody>
      </p:sp>
      <p:pic>
        <p:nvPicPr>
          <p:cNvPr id="4" name="Billede 3">
            <a:extLst>
              <a:ext uri="{FF2B5EF4-FFF2-40B4-BE49-F238E27FC236}">
                <a16:creationId xmlns:a16="http://schemas.microsoft.com/office/drawing/2014/main" id="{78C02C9C-7DAF-5FCA-6A16-015E457A168E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7069" y="6007260"/>
            <a:ext cx="523931" cy="523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073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8" r:id="rId2"/>
    <p:sldLayoutId id="2147483650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2"/>
        </a:buBlip>
        <a:defRPr sz="2800" kern="1200">
          <a:solidFill>
            <a:schemeClr val="accent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3"/>
        </a:buBlip>
        <a:defRPr sz="24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4"/>
        </a:buBlip>
        <a:defRPr sz="2000" kern="1200">
          <a:solidFill>
            <a:schemeClr val="accent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pos="7129" userDrawn="1">
          <p15:clr>
            <a:srgbClr val="F26B43"/>
          </p15:clr>
        </p15:guide>
        <p15:guide id="3" pos="55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jpg"/><Relationship Id="rId5" Type="http://schemas.openxmlformats.org/officeDocument/2006/relationships/image" Target="../media/image22.jpeg"/><Relationship Id="rId4" Type="http://schemas.openxmlformats.org/officeDocument/2006/relationships/image" Target="../media/image21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1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4" Type="http://schemas.openxmlformats.org/officeDocument/2006/relationships/image" Target="../media/image25.svg"/><Relationship Id="rId9" Type="http://schemas.openxmlformats.org/officeDocument/2006/relationships/chart" Target="../charts/char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16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14/relationships/chartEx" Target="../charts/chartEx2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3.svg"/><Relationship Id="rId3" Type="http://schemas.openxmlformats.org/officeDocument/2006/relationships/image" Target="../media/image33.svg"/><Relationship Id="rId7" Type="http://schemas.openxmlformats.org/officeDocument/2006/relationships/image" Target="../media/image37.svg"/><Relationship Id="rId12" Type="http://schemas.openxmlformats.org/officeDocument/2006/relationships/image" Target="../media/image42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.png"/><Relationship Id="rId11" Type="http://schemas.openxmlformats.org/officeDocument/2006/relationships/image" Target="../media/image41.svg"/><Relationship Id="rId5" Type="http://schemas.openxmlformats.org/officeDocument/2006/relationships/image" Target="../media/image35.sv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sv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1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chart" Target="../charts/chart2.xml"/><Relationship Id="rId4" Type="http://schemas.openxmlformats.org/officeDocument/2006/relationships/image" Target="../media/image13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4.xml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5" Type="http://schemas.microsoft.com/office/2014/relationships/chartEx" Target="../charts/chartEx1.xml"/><Relationship Id="rId4" Type="http://schemas.openxmlformats.org/officeDocument/2006/relationships/image" Target="../media/image1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lede 9" descr="Et billede, der indeholder glas, lys&#10;&#10;Automatisk genereret beskrivelse">
            <a:extLst>
              <a:ext uri="{FF2B5EF4-FFF2-40B4-BE49-F238E27FC236}">
                <a16:creationId xmlns:a16="http://schemas.microsoft.com/office/drawing/2014/main" id="{E651F131-2F80-8DC2-CFB4-6EEA21FAD65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8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Billede 11" descr="Et billede, der indeholder tekst, clipart&#10;&#10;Automatisk genereret beskrivelse">
            <a:extLst>
              <a:ext uri="{FF2B5EF4-FFF2-40B4-BE49-F238E27FC236}">
                <a16:creationId xmlns:a16="http://schemas.microsoft.com/office/drawing/2014/main" id="{45F4805B-A459-E92D-109C-3B90B071C8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772" y="350023"/>
            <a:ext cx="2914339" cy="534295"/>
          </a:xfrm>
          <a:prstGeom prst="rect">
            <a:avLst/>
          </a:prstGeom>
        </p:spPr>
      </p:pic>
      <p:pic>
        <p:nvPicPr>
          <p:cNvPr id="14" name="Billede 13">
            <a:extLst>
              <a:ext uri="{FF2B5EF4-FFF2-40B4-BE49-F238E27FC236}">
                <a16:creationId xmlns:a16="http://schemas.microsoft.com/office/drawing/2014/main" id="{F0DD0042-6C51-445E-5E07-602CFF6CB8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9662" y="1244079"/>
            <a:ext cx="7772400" cy="4369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3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5023A2D1-07C3-B20D-9FDE-172A37BDB7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591273" y="2592730"/>
            <a:ext cx="5984110" cy="598411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CDFF982-5241-DD0E-FC24-0BD2A946384B}"/>
              </a:ext>
            </a:extLst>
          </p:cNvPr>
          <p:cNvSpPr txBox="1">
            <a:spLocks/>
          </p:cNvSpPr>
          <p:nvPr/>
        </p:nvSpPr>
        <p:spPr>
          <a:xfrm>
            <a:off x="781008" y="2169907"/>
            <a:ext cx="10629984" cy="2308324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Qanelas" pitchFamily="50" charset="0"/>
                <a:ea typeface="+mj-ea"/>
                <a:cs typeface="+mj-cs"/>
              </a:defRPr>
            </a:lvl1pPr>
          </a:lstStyle>
          <a:p>
            <a:r>
              <a:rPr lang="en-GB" sz="8000" b="1" dirty="0">
                <a:solidFill>
                  <a:schemeClr val="bg1"/>
                </a:solidFill>
                <a:latin typeface="Qanelas ExtraBold" pitchFamily="2" charset="77"/>
              </a:rPr>
              <a:t>ANOTHER FUTURE </a:t>
            </a:r>
          </a:p>
          <a:p>
            <a:r>
              <a:rPr lang="en-GB" sz="8000" b="1" dirty="0">
                <a:solidFill>
                  <a:schemeClr val="bg1"/>
                </a:solidFill>
                <a:latin typeface="Qanelas ExtraBold" pitchFamily="2" charset="77"/>
              </a:rPr>
              <a:t>IS POSSIBLE...</a:t>
            </a:r>
          </a:p>
        </p:txBody>
      </p:sp>
    </p:spTree>
    <p:extLst>
      <p:ext uri="{BB962C8B-B14F-4D97-AF65-F5344CB8AC3E}">
        <p14:creationId xmlns:p14="http://schemas.microsoft.com/office/powerpoint/2010/main" val="32295807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CDFF982-5241-DD0E-FC24-0BD2A946384B}"/>
              </a:ext>
            </a:extLst>
          </p:cNvPr>
          <p:cNvSpPr txBox="1">
            <a:spLocks/>
          </p:cNvSpPr>
          <p:nvPr/>
        </p:nvSpPr>
        <p:spPr>
          <a:xfrm>
            <a:off x="781008" y="2169907"/>
            <a:ext cx="10629984" cy="2308324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Qanelas" pitchFamily="50" charset="0"/>
                <a:ea typeface="+mj-ea"/>
                <a:cs typeface="+mj-cs"/>
              </a:defRPr>
            </a:lvl1pPr>
          </a:lstStyle>
          <a:p>
            <a:r>
              <a:rPr lang="en-GB" sz="8000" b="1" dirty="0">
                <a:solidFill>
                  <a:schemeClr val="bg1"/>
                </a:solidFill>
                <a:latin typeface="Qanelas ExtraBold" pitchFamily="2" charset="77"/>
              </a:rPr>
              <a:t>Where electricity </a:t>
            </a:r>
          </a:p>
          <a:p>
            <a:r>
              <a:rPr lang="en-GB" sz="8000" b="1" dirty="0">
                <a:solidFill>
                  <a:schemeClr val="bg1"/>
                </a:solidFill>
                <a:latin typeface="Qanelas ExtraBold" pitchFamily="2" charset="77"/>
              </a:rPr>
              <a:t>is fully decarbonised...</a:t>
            </a:r>
          </a:p>
        </p:txBody>
      </p:sp>
    </p:spTree>
    <p:extLst>
      <p:ext uri="{BB962C8B-B14F-4D97-AF65-F5344CB8AC3E}">
        <p14:creationId xmlns:p14="http://schemas.microsoft.com/office/powerpoint/2010/main" val="36233074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lede 7">
            <a:extLst>
              <a:ext uri="{FF2B5EF4-FFF2-40B4-BE49-F238E27FC236}">
                <a16:creationId xmlns:a16="http://schemas.microsoft.com/office/drawing/2014/main" id="{A8405146-A0F9-EF0E-FD7A-0599C591549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59" r="30967"/>
          <a:stretch/>
        </p:blipFill>
        <p:spPr>
          <a:xfrm>
            <a:off x="8804181" y="1574157"/>
            <a:ext cx="2377726" cy="4911412"/>
          </a:xfrm>
          <a:prstGeom prst="rect">
            <a:avLst/>
          </a:prstGeom>
          <a:solidFill>
            <a:schemeClr val="tx1">
              <a:alpha val="55000"/>
            </a:schemeClr>
          </a:solidFill>
        </p:spPr>
      </p:pic>
      <p:pic>
        <p:nvPicPr>
          <p:cNvPr id="17" name="Billede 16">
            <a:extLst>
              <a:ext uri="{FF2B5EF4-FFF2-40B4-BE49-F238E27FC236}">
                <a16:creationId xmlns:a16="http://schemas.microsoft.com/office/drawing/2014/main" id="{4FBCEC4D-E3FC-21D3-B5DE-C4B7F1DDD85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27" r="31899"/>
          <a:stretch/>
        </p:blipFill>
        <p:spPr>
          <a:xfrm>
            <a:off x="6219168" y="1574157"/>
            <a:ext cx="2377726" cy="4911412"/>
          </a:xfrm>
          <a:prstGeom prst="rect">
            <a:avLst/>
          </a:prstGeom>
          <a:solidFill>
            <a:schemeClr val="tx1">
              <a:alpha val="55000"/>
            </a:schemeClr>
          </a:solidFill>
        </p:spPr>
      </p:pic>
      <p:pic>
        <p:nvPicPr>
          <p:cNvPr id="18" name="Billede 17">
            <a:extLst>
              <a:ext uri="{FF2B5EF4-FFF2-40B4-BE49-F238E27FC236}">
                <a16:creationId xmlns:a16="http://schemas.microsoft.com/office/drawing/2014/main" id="{96748FF2-7136-57D1-87FA-F21FD54736B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75" t="24587" r="32746"/>
          <a:stretch/>
        </p:blipFill>
        <p:spPr>
          <a:xfrm>
            <a:off x="3634155" y="1574157"/>
            <a:ext cx="2377726" cy="4911412"/>
          </a:xfrm>
          <a:prstGeom prst="rect">
            <a:avLst/>
          </a:prstGeom>
          <a:solidFill>
            <a:schemeClr val="tx1">
              <a:alpha val="55000"/>
            </a:schemeClr>
          </a:solidFill>
        </p:spPr>
      </p:pic>
      <p:pic>
        <p:nvPicPr>
          <p:cNvPr id="20" name="Billede 19">
            <a:extLst>
              <a:ext uri="{FF2B5EF4-FFF2-40B4-BE49-F238E27FC236}">
                <a16:creationId xmlns:a16="http://schemas.microsoft.com/office/drawing/2014/main" id="{62149C66-79FB-AE32-4CE3-6D851D11513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25" r="31717"/>
          <a:stretch/>
        </p:blipFill>
        <p:spPr>
          <a:xfrm>
            <a:off x="1049142" y="1574157"/>
            <a:ext cx="2377726" cy="4911412"/>
          </a:xfrm>
          <a:prstGeom prst="rect">
            <a:avLst/>
          </a:prstGeom>
          <a:solidFill>
            <a:schemeClr val="tx1">
              <a:alpha val="55000"/>
            </a:schemeClr>
          </a:solidFill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802B14E-7688-5CF2-CEA4-DB53384C2D4B}"/>
              </a:ext>
            </a:extLst>
          </p:cNvPr>
          <p:cNvSpPr txBox="1">
            <a:spLocks/>
          </p:cNvSpPr>
          <p:nvPr/>
        </p:nvSpPr>
        <p:spPr>
          <a:xfrm>
            <a:off x="1010093" y="0"/>
            <a:ext cx="10171814" cy="144000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Qanelas" pitchFamily="50" charset="0"/>
                <a:ea typeface="+mj-ea"/>
                <a:cs typeface="+mj-cs"/>
              </a:defRPr>
            </a:lvl1pPr>
          </a:lstStyle>
          <a:p>
            <a:r>
              <a:rPr lang="en-GB" sz="3500" b="1" dirty="0">
                <a:solidFill>
                  <a:schemeClr val="accent3"/>
                </a:solidFill>
                <a:latin typeface="Qanelas ExtraBold" pitchFamily="2" charset="77"/>
              </a:rPr>
              <a:t>EU power fully decarbonised well before 2050</a:t>
            </a:r>
          </a:p>
        </p:txBody>
      </p:sp>
      <p:sp>
        <p:nvSpPr>
          <p:cNvPr id="10" name="Tekstfelt 9">
            <a:extLst>
              <a:ext uri="{FF2B5EF4-FFF2-40B4-BE49-F238E27FC236}">
                <a16:creationId xmlns:a16="http://schemas.microsoft.com/office/drawing/2014/main" id="{5A7D10CF-8CCD-F01A-FF65-9F032F54CDEB}"/>
              </a:ext>
            </a:extLst>
          </p:cNvPr>
          <p:cNvSpPr txBox="1"/>
          <p:nvPr/>
        </p:nvSpPr>
        <p:spPr>
          <a:xfrm>
            <a:off x="1110706" y="6045912"/>
            <a:ext cx="225396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a-DK" sz="1400" dirty="0">
                <a:solidFill>
                  <a:schemeClr val="bg1"/>
                </a:solidFill>
                <a:latin typeface="+mj-lt"/>
              </a:rPr>
              <a:t>gCO2/kWh</a:t>
            </a:r>
            <a:endParaRPr lang="da-DK" sz="1400" dirty="0">
              <a:solidFill>
                <a:schemeClr val="bg1"/>
              </a:solidFill>
              <a:effectLst/>
              <a:latin typeface="+mj-lt"/>
            </a:endParaRPr>
          </a:p>
        </p:txBody>
      </p:sp>
      <p:sp>
        <p:nvSpPr>
          <p:cNvPr id="11" name="Tekstfelt 10">
            <a:extLst>
              <a:ext uri="{FF2B5EF4-FFF2-40B4-BE49-F238E27FC236}">
                <a16:creationId xmlns:a16="http://schemas.microsoft.com/office/drawing/2014/main" id="{D4CFEE2F-38FE-0543-8771-84A62DB22A00}"/>
              </a:ext>
            </a:extLst>
          </p:cNvPr>
          <p:cNvSpPr txBox="1"/>
          <p:nvPr/>
        </p:nvSpPr>
        <p:spPr>
          <a:xfrm>
            <a:off x="1049136" y="4986349"/>
            <a:ext cx="237772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a-DK" sz="6000" b="1" dirty="0">
                <a:solidFill>
                  <a:schemeClr val="bg1"/>
                </a:solidFill>
                <a:latin typeface="Qanelas Bold" pitchFamily="2" charset="77"/>
              </a:rPr>
              <a:t>392</a:t>
            </a:r>
            <a:endParaRPr lang="da-DK" sz="6000" b="1" dirty="0">
              <a:solidFill>
                <a:schemeClr val="bg1"/>
              </a:solidFill>
              <a:effectLst/>
              <a:latin typeface="Qanelas Bold" pitchFamily="2" charset="77"/>
            </a:endParaRPr>
          </a:p>
        </p:txBody>
      </p:sp>
      <p:sp>
        <p:nvSpPr>
          <p:cNvPr id="21" name="Tekstfelt 20">
            <a:extLst>
              <a:ext uri="{FF2B5EF4-FFF2-40B4-BE49-F238E27FC236}">
                <a16:creationId xmlns:a16="http://schemas.microsoft.com/office/drawing/2014/main" id="{FAFBFED0-B41B-386B-D10B-B619322CBBB4}"/>
              </a:ext>
            </a:extLst>
          </p:cNvPr>
          <p:cNvSpPr txBox="1"/>
          <p:nvPr/>
        </p:nvSpPr>
        <p:spPr>
          <a:xfrm>
            <a:off x="1049142" y="1147804"/>
            <a:ext cx="237772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a-DK" sz="2000" dirty="0">
                <a:latin typeface="Qanelas-Regular" panose="00000500000000000000" pitchFamily="50" charset="0"/>
              </a:rPr>
              <a:t>2000</a:t>
            </a:r>
            <a:endParaRPr lang="da-DK" sz="2000" dirty="0">
              <a:effectLst/>
              <a:latin typeface="Qanelas-Regular" panose="00000500000000000000" pitchFamily="50" charset="0"/>
            </a:endParaRPr>
          </a:p>
        </p:txBody>
      </p:sp>
      <p:sp>
        <p:nvSpPr>
          <p:cNvPr id="36" name="Tekstfelt 35">
            <a:extLst>
              <a:ext uri="{FF2B5EF4-FFF2-40B4-BE49-F238E27FC236}">
                <a16:creationId xmlns:a16="http://schemas.microsoft.com/office/drawing/2014/main" id="{EA7119C9-6C7C-F2A3-2820-8E8C4A0199AC}"/>
              </a:ext>
            </a:extLst>
          </p:cNvPr>
          <p:cNvSpPr txBox="1"/>
          <p:nvPr/>
        </p:nvSpPr>
        <p:spPr>
          <a:xfrm>
            <a:off x="3680600" y="6045912"/>
            <a:ext cx="225396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a-DK" sz="1400" dirty="0">
                <a:solidFill>
                  <a:schemeClr val="bg1"/>
                </a:solidFill>
                <a:latin typeface="+mj-lt"/>
              </a:rPr>
              <a:t>gCO2/kWh</a:t>
            </a:r>
            <a:endParaRPr lang="da-DK" sz="1400" dirty="0">
              <a:solidFill>
                <a:schemeClr val="bg1"/>
              </a:solidFill>
              <a:effectLst/>
              <a:latin typeface="+mj-lt"/>
            </a:endParaRPr>
          </a:p>
        </p:txBody>
      </p:sp>
      <p:sp>
        <p:nvSpPr>
          <p:cNvPr id="38" name="Tekstfelt 37">
            <a:extLst>
              <a:ext uri="{FF2B5EF4-FFF2-40B4-BE49-F238E27FC236}">
                <a16:creationId xmlns:a16="http://schemas.microsoft.com/office/drawing/2014/main" id="{3BC0362E-8067-2A6D-F5F9-DD402E8BA1AC}"/>
              </a:ext>
            </a:extLst>
          </p:cNvPr>
          <p:cNvSpPr txBox="1"/>
          <p:nvPr/>
        </p:nvSpPr>
        <p:spPr>
          <a:xfrm>
            <a:off x="3618719" y="4986349"/>
            <a:ext cx="237772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a-DK" sz="6000" b="1" dirty="0">
                <a:solidFill>
                  <a:schemeClr val="bg1"/>
                </a:solidFill>
                <a:latin typeface="Qanelas Bold" pitchFamily="2" charset="77"/>
              </a:rPr>
              <a:t>241</a:t>
            </a:r>
            <a:endParaRPr lang="da-DK" sz="6000" b="1" dirty="0">
              <a:solidFill>
                <a:schemeClr val="bg1"/>
              </a:solidFill>
              <a:effectLst/>
              <a:latin typeface="Qanelas Bold" pitchFamily="2" charset="77"/>
            </a:endParaRPr>
          </a:p>
        </p:txBody>
      </p:sp>
      <p:sp>
        <p:nvSpPr>
          <p:cNvPr id="39" name="Tekstfelt 38">
            <a:extLst>
              <a:ext uri="{FF2B5EF4-FFF2-40B4-BE49-F238E27FC236}">
                <a16:creationId xmlns:a16="http://schemas.microsoft.com/office/drawing/2014/main" id="{08AB740D-6546-406E-B9E3-07B493E4F250}"/>
              </a:ext>
            </a:extLst>
          </p:cNvPr>
          <p:cNvSpPr txBox="1"/>
          <p:nvPr/>
        </p:nvSpPr>
        <p:spPr>
          <a:xfrm>
            <a:off x="3618719" y="1147804"/>
            <a:ext cx="237772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a-DK" sz="2000" dirty="0">
                <a:latin typeface="Qanelas-Regular" panose="00000500000000000000" pitchFamily="50" charset="0"/>
              </a:rPr>
              <a:t>2021</a:t>
            </a:r>
          </a:p>
        </p:txBody>
      </p:sp>
      <p:sp>
        <p:nvSpPr>
          <p:cNvPr id="40" name="Tekstfelt 39">
            <a:extLst>
              <a:ext uri="{FF2B5EF4-FFF2-40B4-BE49-F238E27FC236}">
                <a16:creationId xmlns:a16="http://schemas.microsoft.com/office/drawing/2014/main" id="{4D44511F-012A-17BC-E83A-8A839D60B1EB}"/>
              </a:ext>
            </a:extLst>
          </p:cNvPr>
          <p:cNvSpPr txBox="1"/>
          <p:nvPr/>
        </p:nvSpPr>
        <p:spPr>
          <a:xfrm>
            <a:off x="6273330" y="6045912"/>
            <a:ext cx="225396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a-DK" sz="1400" dirty="0">
                <a:solidFill>
                  <a:schemeClr val="bg1"/>
                </a:solidFill>
                <a:latin typeface="+mj-lt"/>
              </a:rPr>
              <a:t>gCO2/kWh</a:t>
            </a:r>
            <a:endParaRPr lang="da-DK" sz="1400" dirty="0">
              <a:solidFill>
                <a:schemeClr val="bg1"/>
              </a:solidFill>
              <a:effectLst/>
              <a:latin typeface="+mj-lt"/>
            </a:endParaRPr>
          </a:p>
        </p:txBody>
      </p:sp>
      <p:sp>
        <p:nvSpPr>
          <p:cNvPr id="41" name="Tekstfelt 40">
            <a:extLst>
              <a:ext uri="{FF2B5EF4-FFF2-40B4-BE49-F238E27FC236}">
                <a16:creationId xmlns:a16="http://schemas.microsoft.com/office/drawing/2014/main" id="{ED3B014B-F3C6-100C-47FD-D84F516965B9}"/>
              </a:ext>
            </a:extLst>
          </p:cNvPr>
          <p:cNvSpPr txBox="1"/>
          <p:nvPr/>
        </p:nvSpPr>
        <p:spPr>
          <a:xfrm>
            <a:off x="6211449" y="4986349"/>
            <a:ext cx="237772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a-DK" sz="6000" b="1" dirty="0">
                <a:solidFill>
                  <a:schemeClr val="bg1"/>
                </a:solidFill>
                <a:latin typeface="Qanelas Bold" pitchFamily="2" charset="77"/>
              </a:rPr>
              <a:t>77</a:t>
            </a:r>
            <a:endParaRPr lang="da-DK" sz="6000" b="1" dirty="0">
              <a:solidFill>
                <a:schemeClr val="bg1"/>
              </a:solidFill>
              <a:effectLst/>
              <a:latin typeface="Qanelas Bold" pitchFamily="2" charset="77"/>
            </a:endParaRPr>
          </a:p>
        </p:txBody>
      </p:sp>
      <p:sp>
        <p:nvSpPr>
          <p:cNvPr id="42" name="Tekstfelt 41">
            <a:extLst>
              <a:ext uri="{FF2B5EF4-FFF2-40B4-BE49-F238E27FC236}">
                <a16:creationId xmlns:a16="http://schemas.microsoft.com/office/drawing/2014/main" id="{1D5D431B-43BA-E13D-7342-0A29F019920C}"/>
              </a:ext>
            </a:extLst>
          </p:cNvPr>
          <p:cNvSpPr txBox="1"/>
          <p:nvPr/>
        </p:nvSpPr>
        <p:spPr>
          <a:xfrm>
            <a:off x="6211449" y="1147804"/>
            <a:ext cx="237772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a-DK" sz="2000" dirty="0">
                <a:latin typeface="Qanelas-Regular" panose="00000500000000000000" pitchFamily="50" charset="0"/>
              </a:rPr>
              <a:t>2030</a:t>
            </a:r>
          </a:p>
        </p:txBody>
      </p:sp>
      <p:sp>
        <p:nvSpPr>
          <p:cNvPr id="43" name="Tekstfelt 42">
            <a:extLst>
              <a:ext uri="{FF2B5EF4-FFF2-40B4-BE49-F238E27FC236}">
                <a16:creationId xmlns:a16="http://schemas.microsoft.com/office/drawing/2014/main" id="{E88F19BD-8B1A-DD4C-3E57-68EF5A786C2F}"/>
              </a:ext>
            </a:extLst>
          </p:cNvPr>
          <p:cNvSpPr txBox="1"/>
          <p:nvPr/>
        </p:nvSpPr>
        <p:spPr>
          <a:xfrm>
            <a:off x="8866059" y="6045912"/>
            <a:ext cx="225396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a-DK" sz="1400" dirty="0">
                <a:solidFill>
                  <a:schemeClr val="bg1"/>
                </a:solidFill>
                <a:latin typeface="+mj-lt"/>
              </a:rPr>
              <a:t>gCO2/kWh</a:t>
            </a:r>
            <a:endParaRPr lang="da-DK" sz="1400" dirty="0">
              <a:solidFill>
                <a:schemeClr val="bg1"/>
              </a:solidFill>
              <a:effectLst/>
              <a:latin typeface="+mj-lt"/>
            </a:endParaRPr>
          </a:p>
        </p:txBody>
      </p:sp>
      <p:sp>
        <p:nvSpPr>
          <p:cNvPr id="44" name="Tekstfelt 43">
            <a:extLst>
              <a:ext uri="{FF2B5EF4-FFF2-40B4-BE49-F238E27FC236}">
                <a16:creationId xmlns:a16="http://schemas.microsoft.com/office/drawing/2014/main" id="{A34F7B17-94FF-A32E-C6E3-819CC03995B0}"/>
              </a:ext>
            </a:extLst>
          </p:cNvPr>
          <p:cNvSpPr txBox="1"/>
          <p:nvPr/>
        </p:nvSpPr>
        <p:spPr>
          <a:xfrm>
            <a:off x="8804178" y="4986349"/>
            <a:ext cx="237772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a-DK" sz="6000" b="1" dirty="0">
                <a:solidFill>
                  <a:schemeClr val="bg1"/>
                </a:solidFill>
                <a:latin typeface="Qanelas Bold" pitchFamily="2" charset="77"/>
              </a:rPr>
              <a:t>net 0</a:t>
            </a:r>
            <a:endParaRPr lang="da-DK" sz="6000" b="1" dirty="0">
              <a:solidFill>
                <a:schemeClr val="bg1"/>
              </a:solidFill>
              <a:effectLst/>
              <a:latin typeface="Qanelas Bold" pitchFamily="2" charset="77"/>
            </a:endParaRPr>
          </a:p>
        </p:txBody>
      </p:sp>
      <p:sp>
        <p:nvSpPr>
          <p:cNvPr id="45" name="Tekstfelt 44">
            <a:extLst>
              <a:ext uri="{FF2B5EF4-FFF2-40B4-BE49-F238E27FC236}">
                <a16:creationId xmlns:a16="http://schemas.microsoft.com/office/drawing/2014/main" id="{CBC28D41-E36C-E459-DF2F-817FD89E106D}"/>
              </a:ext>
            </a:extLst>
          </p:cNvPr>
          <p:cNvSpPr txBox="1"/>
          <p:nvPr/>
        </p:nvSpPr>
        <p:spPr>
          <a:xfrm>
            <a:off x="8804178" y="1147804"/>
            <a:ext cx="237772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a-DK" sz="2000" dirty="0">
                <a:latin typeface="Qanelas-Regular" panose="00000500000000000000" pitchFamily="50" charset="0"/>
              </a:rPr>
              <a:t>2035-2040</a:t>
            </a:r>
          </a:p>
        </p:txBody>
      </p:sp>
    </p:spTree>
    <p:extLst>
      <p:ext uri="{BB962C8B-B14F-4D97-AF65-F5344CB8AC3E}">
        <p14:creationId xmlns:p14="http://schemas.microsoft.com/office/powerpoint/2010/main" val="3112553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A14E710-E536-5214-4949-6130959B7845}"/>
              </a:ext>
            </a:extLst>
          </p:cNvPr>
          <p:cNvSpPr/>
          <p:nvPr/>
        </p:nvSpPr>
        <p:spPr>
          <a:xfrm>
            <a:off x="314325" y="223766"/>
            <a:ext cx="1828800" cy="5911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A1CA771-F66A-9F83-6110-EE4ACC4B5E45}"/>
              </a:ext>
            </a:extLst>
          </p:cNvPr>
          <p:cNvSpPr txBox="1">
            <a:spLocks/>
          </p:cNvSpPr>
          <p:nvPr/>
        </p:nvSpPr>
        <p:spPr>
          <a:xfrm>
            <a:off x="1010093" y="223766"/>
            <a:ext cx="10171814" cy="144000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Qanelas" pitchFamily="50" charset="0"/>
                <a:ea typeface="+mj-ea"/>
                <a:cs typeface="+mj-cs"/>
              </a:defRPr>
            </a:lvl1pPr>
          </a:lstStyle>
          <a:p>
            <a:r>
              <a:rPr lang="en-GB" sz="3500" b="1" dirty="0">
                <a:solidFill>
                  <a:schemeClr val="accent3"/>
                </a:solidFill>
                <a:latin typeface="Qanelas ExtraBold" pitchFamily="2" charset="77"/>
              </a:rPr>
              <a:t>All technologies needed</a:t>
            </a:r>
          </a:p>
          <a:p>
            <a:r>
              <a:rPr lang="en-GB" sz="3500" b="1" dirty="0">
                <a:solidFill>
                  <a:schemeClr val="accent3"/>
                </a:solidFill>
                <a:latin typeface="Qanelas ExtraBold" pitchFamily="2" charset="77"/>
              </a:rPr>
              <a:t>for capacity growth</a:t>
            </a:r>
          </a:p>
        </p:txBody>
      </p:sp>
      <p:graphicFrame>
        <p:nvGraphicFramePr>
          <p:cNvPr id="10" name="Diagram 9">
            <a:extLst>
              <a:ext uri="{FF2B5EF4-FFF2-40B4-BE49-F238E27FC236}">
                <a16:creationId xmlns:a16="http://schemas.microsoft.com/office/drawing/2014/main" id="{A2EB3EE5-1FF4-0A23-76B2-4A6AD3513CB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76518548"/>
              </p:ext>
            </p:extLst>
          </p:nvPr>
        </p:nvGraphicFramePr>
        <p:xfrm>
          <a:off x="874714" y="1773847"/>
          <a:ext cx="10442574" cy="46757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Ellipse 11">
            <a:extLst>
              <a:ext uri="{FF2B5EF4-FFF2-40B4-BE49-F238E27FC236}">
                <a16:creationId xmlns:a16="http://schemas.microsoft.com/office/drawing/2014/main" id="{E1BAE8B5-76B9-76A5-6059-E2480D2FA54C}"/>
              </a:ext>
            </a:extLst>
          </p:cNvPr>
          <p:cNvSpPr/>
          <p:nvPr/>
        </p:nvSpPr>
        <p:spPr>
          <a:xfrm rot="326066">
            <a:off x="9706113" y="3538714"/>
            <a:ext cx="1501459" cy="150145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>
              <a:solidFill>
                <a:sysClr val="windowText" lastClr="000000"/>
              </a:solidFill>
            </a:endParaRPr>
          </a:p>
        </p:txBody>
      </p:sp>
      <p:sp>
        <p:nvSpPr>
          <p:cNvPr id="13" name="Tekstfelt 12">
            <a:extLst>
              <a:ext uri="{FF2B5EF4-FFF2-40B4-BE49-F238E27FC236}">
                <a16:creationId xmlns:a16="http://schemas.microsoft.com/office/drawing/2014/main" id="{1E3D4CC9-EE60-BD3E-DF6F-19373B2384C8}"/>
              </a:ext>
            </a:extLst>
          </p:cNvPr>
          <p:cNvSpPr txBox="1"/>
          <p:nvPr/>
        </p:nvSpPr>
        <p:spPr>
          <a:xfrm rot="326066">
            <a:off x="9562108" y="3959506"/>
            <a:ext cx="1789468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a-DK" sz="2400" dirty="0">
                <a:solidFill>
                  <a:schemeClr val="bg1"/>
                </a:solidFill>
                <a:latin typeface="+mj-lt"/>
              </a:rPr>
              <a:t>+62% by </a:t>
            </a:r>
          </a:p>
          <a:p>
            <a:pPr algn="ctr"/>
            <a:r>
              <a:rPr lang="da-DK" dirty="0">
                <a:solidFill>
                  <a:schemeClr val="bg1"/>
                </a:solidFill>
                <a:latin typeface="+mj-lt"/>
              </a:rPr>
              <a:t>2030</a:t>
            </a:r>
            <a:endParaRPr lang="da-DK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0B2AF71-4463-C50B-5B7A-5E35DDC32926}"/>
              </a:ext>
            </a:extLst>
          </p:cNvPr>
          <p:cNvSpPr txBox="1"/>
          <p:nvPr/>
        </p:nvSpPr>
        <p:spPr>
          <a:xfrm>
            <a:off x="447675" y="333847"/>
            <a:ext cx="19240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spc="100" dirty="0">
                <a:solidFill>
                  <a:schemeClr val="bg1"/>
                </a:solidFill>
                <a:latin typeface="Qanelas Bold" pitchFamily="2" charset="77"/>
              </a:rPr>
              <a:t>ENABLER #1</a:t>
            </a:r>
            <a:r>
              <a:rPr lang="en-GB" sz="1800" spc="300" dirty="0">
                <a:solidFill>
                  <a:schemeClr val="bg1"/>
                </a:solidFill>
                <a:latin typeface="Qanelas Bold" pitchFamily="2" charset="77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447538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1">
            <a:extLst>
              <a:ext uri="{FF2B5EF4-FFF2-40B4-BE49-F238E27FC236}">
                <a16:creationId xmlns:a16="http://schemas.microsoft.com/office/drawing/2014/main" id="{5450B561-3A4E-4C16-9DBB-8E6F1AF8FE6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3733713"/>
              </p:ext>
            </p:extLst>
          </p:nvPr>
        </p:nvGraphicFramePr>
        <p:xfrm>
          <a:off x="874713" y="2057399"/>
          <a:ext cx="10442575" cy="44217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C35BAFA4-47CB-2A36-A51D-AAEED1133523}"/>
              </a:ext>
            </a:extLst>
          </p:cNvPr>
          <p:cNvSpPr txBox="1">
            <a:spLocks/>
          </p:cNvSpPr>
          <p:nvPr/>
        </p:nvSpPr>
        <p:spPr>
          <a:xfrm>
            <a:off x="1454046" y="0"/>
            <a:ext cx="9283908" cy="144000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Qanelas" pitchFamily="50" charset="0"/>
                <a:ea typeface="+mj-ea"/>
                <a:cs typeface="+mj-cs"/>
              </a:defRPr>
            </a:lvl1pPr>
          </a:lstStyle>
          <a:p>
            <a:r>
              <a:rPr lang="en-GB" sz="3200" b="1" dirty="0" err="1">
                <a:solidFill>
                  <a:schemeClr val="bg1"/>
                </a:solidFill>
                <a:latin typeface="Qanelas ExtraBold" pitchFamily="2" charset="77"/>
              </a:rPr>
              <a:t>REPowerEU</a:t>
            </a:r>
            <a:r>
              <a:rPr lang="en-GB" sz="3200" b="1" dirty="0">
                <a:solidFill>
                  <a:schemeClr val="bg1"/>
                </a:solidFill>
                <a:latin typeface="Qanelas ExtraBold" pitchFamily="2" charset="77"/>
              </a:rPr>
              <a:t> is raising the bar</a:t>
            </a:r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C3BFA34C-214D-4268-B5CF-74D2D2CFB7D1}"/>
              </a:ext>
            </a:extLst>
          </p:cNvPr>
          <p:cNvSpPr/>
          <p:nvPr/>
        </p:nvSpPr>
        <p:spPr>
          <a:xfrm rot="326066">
            <a:off x="10091726" y="1306670"/>
            <a:ext cx="1501459" cy="150145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>
              <a:solidFill>
                <a:sysClr val="windowText" lastClr="000000"/>
              </a:solidFill>
            </a:endParaRPr>
          </a:p>
        </p:txBody>
      </p:sp>
      <p:sp>
        <p:nvSpPr>
          <p:cNvPr id="9" name="Tekstfelt 8">
            <a:extLst>
              <a:ext uri="{FF2B5EF4-FFF2-40B4-BE49-F238E27FC236}">
                <a16:creationId xmlns:a16="http://schemas.microsoft.com/office/drawing/2014/main" id="{66650601-A4F2-00AE-2BBC-729F3ED4BB32}"/>
              </a:ext>
            </a:extLst>
          </p:cNvPr>
          <p:cNvSpPr txBox="1"/>
          <p:nvPr/>
        </p:nvSpPr>
        <p:spPr>
          <a:xfrm rot="326066">
            <a:off x="9947721" y="1588963"/>
            <a:ext cx="178946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a-DK" sz="2000" b="1" dirty="0">
                <a:solidFill>
                  <a:schemeClr val="bg1"/>
                </a:solidFill>
                <a:latin typeface="+mj-lt"/>
              </a:rPr>
              <a:t>+753 GW</a:t>
            </a:r>
          </a:p>
          <a:p>
            <a:pPr algn="ctr"/>
            <a:r>
              <a:rPr lang="da-DK" sz="2000" dirty="0">
                <a:solidFill>
                  <a:schemeClr val="bg1"/>
                </a:solidFill>
                <a:latin typeface="+mj-lt"/>
              </a:rPr>
              <a:t>of RES</a:t>
            </a:r>
          </a:p>
          <a:p>
            <a:pPr algn="ctr"/>
            <a:r>
              <a:rPr lang="da-DK" sz="2000" dirty="0" err="1">
                <a:solidFill>
                  <a:schemeClr val="bg1"/>
                </a:solidFill>
                <a:latin typeface="+mj-lt"/>
              </a:rPr>
              <a:t>capacity</a:t>
            </a:r>
            <a:endParaRPr lang="da-DK" sz="20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126320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3">
            <a:extLst>
              <a:ext uri="{FF2B5EF4-FFF2-40B4-BE49-F238E27FC236}">
                <a16:creationId xmlns:a16="http://schemas.microsoft.com/office/drawing/2014/main" id="{0F53B0D3-16CE-4FDF-8731-2CF01ABFA22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94287852"/>
              </p:ext>
            </p:extLst>
          </p:nvPr>
        </p:nvGraphicFramePr>
        <p:xfrm>
          <a:off x="686176" y="1261641"/>
          <a:ext cx="10442574" cy="52780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8865F64F-05C8-06BC-B54A-D57F7F8A0068}"/>
              </a:ext>
            </a:extLst>
          </p:cNvPr>
          <p:cNvSpPr txBox="1">
            <a:spLocks/>
          </p:cNvSpPr>
          <p:nvPr/>
        </p:nvSpPr>
        <p:spPr>
          <a:xfrm>
            <a:off x="1010093" y="0"/>
            <a:ext cx="10171814" cy="144000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Qanelas" pitchFamily="50" charset="0"/>
                <a:ea typeface="+mj-ea"/>
                <a:cs typeface="+mj-cs"/>
              </a:defRPr>
            </a:lvl1pPr>
          </a:lstStyle>
          <a:p>
            <a:r>
              <a:rPr lang="en-GB" sz="1800" b="1" spc="300" dirty="0">
                <a:solidFill>
                  <a:schemeClr val="tx2"/>
                </a:solidFill>
                <a:latin typeface="Qanelas Bold" pitchFamily="2" charset="77"/>
              </a:rPr>
              <a:t> </a:t>
            </a:r>
          </a:p>
          <a:p>
            <a:r>
              <a:rPr lang="en-GB" sz="3500" b="1" dirty="0">
                <a:solidFill>
                  <a:schemeClr val="accent3"/>
                </a:solidFill>
                <a:latin typeface="Qanelas ExtraBold" pitchFamily="2" charset="77"/>
              </a:rPr>
              <a:t>Accelerate permitting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3CF0B7A-3DF9-C50C-0A6E-B6C38D8E9046}"/>
              </a:ext>
            </a:extLst>
          </p:cNvPr>
          <p:cNvSpPr txBox="1"/>
          <p:nvPr/>
        </p:nvSpPr>
        <p:spPr>
          <a:xfrm>
            <a:off x="1706250" y="5759778"/>
            <a:ext cx="3786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latin typeface="Qanelas Light" panose="00000400000000000000" pitchFamily="50" charset="0"/>
              </a:rPr>
              <a:t>25</a:t>
            </a:r>
            <a:endParaRPr lang="en-BE" sz="1400" dirty="0">
              <a:latin typeface="Qanelas Light" panose="00000400000000000000" pitchFamily="50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EB28838-4B93-BDF9-0836-A6D09C1AA671}"/>
              </a:ext>
            </a:extLst>
          </p:cNvPr>
          <p:cNvSpPr txBox="1"/>
          <p:nvPr/>
        </p:nvSpPr>
        <p:spPr>
          <a:xfrm>
            <a:off x="3027574" y="5759777"/>
            <a:ext cx="3930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latin typeface="Qanelas Light" panose="00000400000000000000" pitchFamily="50" charset="0"/>
              </a:rPr>
              <a:t>20</a:t>
            </a:r>
            <a:endParaRPr lang="en-BE" sz="1400" dirty="0">
              <a:latin typeface="Qanelas Light" panose="00000400000000000000" pitchFamily="50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76EC52-EC2B-D307-71CF-3F336637A79A}"/>
              </a:ext>
            </a:extLst>
          </p:cNvPr>
          <p:cNvSpPr txBox="1"/>
          <p:nvPr/>
        </p:nvSpPr>
        <p:spPr>
          <a:xfrm>
            <a:off x="4318060" y="5753409"/>
            <a:ext cx="3433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latin typeface="Qanelas Light" panose="00000400000000000000" pitchFamily="50" charset="0"/>
              </a:rPr>
              <a:t>15</a:t>
            </a:r>
            <a:endParaRPr lang="en-BE" sz="1400" dirty="0">
              <a:latin typeface="Qanelas Light" panose="00000400000000000000" pitchFamily="50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BB45176-A180-6ADB-55D0-6A522707EB73}"/>
              </a:ext>
            </a:extLst>
          </p:cNvPr>
          <p:cNvSpPr txBox="1"/>
          <p:nvPr/>
        </p:nvSpPr>
        <p:spPr>
          <a:xfrm>
            <a:off x="5665359" y="5747041"/>
            <a:ext cx="3577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latin typeface="Qanelas Light" panose="00000400000000000000" pitchFamily="50" charset="0"/>
              </a:rPr>
              <a:t>10</a:t>
            </a:r>
            <a:endParaRPr lang="en-BE" sz="1400" dirty="0">
              <a:latin typeface="Qanelas Light" panose="00000400000000000000" pitchFamily="50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E34F6D2-8205-4B46-5F42-A81E90CD5111}"/>
              </a:ext>
            </a:extLst>
          </p:cNvPr>
          <p:cNvSpPr txBox="1"/>
          <p:nvPr/>
        </p:nvSpPr>
        <p:spPr>
          <a:xfrm>
            <a:off x="6997045" y="5746791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latin typeface="Qanelas Light" panose="00000400000000000000" pitchFamily="50" charset="0"/>
              </a:rPr>
              <a:t>5</a:t>
            </a:r>
            <a:endParaRPr lang="en-BE" sz="1400" dirty="0">
              <a:latin typeface="Qanelas Light" panose="00000400000000000000" pitchFamily="50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65D6DBE-E246-BDD6-56D5-5B5FE8CE273D}"/>
              </a:ext>
            </a:extLst>
          </p:cNvPr>
          <p:cNvSpPr txBox="1"/>
          <p:nvPr/>
        </p:nvSpPr>
        <p:spPr>
          <a:xfrm>
            <a:off x="7999222" y="5746791"/>
            <a:ext cx="2984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latin typeface="Qanelas Light" panose="00000400000000000000" pitchFamily="50" charset="0"/>
              </a:rPr>
              <a:t>0</a:t>
            </a:r>
            <a:endParaRPr lang="en-BE" sz="1400" dirty="0">
              <a:latin typeface="Qanelas Light" panose="00000400000000000000" pitchFamily="50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6B748A0-2E03-3069-9754-0351AF06365B}"/>
              </a:ext>
            </a:extLst>
          </p:cNvPr>
          <p:cNvSpPr txBox="1"/>
          <p:nvPr/>
        </p:nvSpPr>
        <p:spPr>
          <a:xfrm>
            <a:off x="9640607" y="5746790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latin typeface="Qanelas Light" panose="00000400000000000000" pitchFamily="50" charset="0"/>
              </a:rPr>
              <a:t>5</a:t>
            </a:r>
            <a:endParaRPr lang="en-BE" sz="1400" dirty="0">
              <a:latin typeface="Qanelas Light" panose="00000400000000000000" pitchFamily="50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3D94D6B-D710-09D9-369D-5908DB8770C1}"/>
              </a:ext>
            </a:extLst>
          </p:cNvPr>
          <p:cNvSpPr txBox="1"/>
          <p:nvPr/>
        </p:nvSpPr>
        <p:spPr>
          <a:xfrm>
            <a:off x="10972293" y="5756216"/>
            <a:ext cx="3577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latin typeface="Qanelas Light" panose="00000400000000000000" pitchFamily="50" charset="0"/>
              </a:rPr>
              <a:t>10</a:t>
            </a:r>
            <a:endParaRPr lang="en-BE" sz="1400" dirty="0">
              <a:latin typeface="Qanelas Light" panose="00000400000000000000" pitchFamily="50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714C40E-B4E9-5BFB-8D49-72BE68854E54}"/>
              </a:ext>
            </a:extLst>
          </p:cNvPr>
          <p:cNvSpPr/>
          <p:nvPr/>
        </p:nvSpPr>
        <p:spPr>
          <a:xfrm>
            <a:off x="314325" y="223766"/>
            <a:ext cx="1828800" cy="5911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5648C64-E75B-3CEB-A0CC-45283B215516}"/>
              </a:ext>
            </a:extLst>
          </p:cNvPr>
          <p:cNvSpPr txBox="1"/>
          <p:nvPr/>
        </p:nvSpPr>
        <p:spPr>
          <a:xfrm>
            <a:off x="447675" y="333847"/>
            <a:ext cx="19240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spc="100" dirty="0">
                <a:solidFill>
                  <a:schemeClr val="bg1"/>
                </a:solidFill>
                <a:latin typeface="Qanelas Bold" pitchFamily="2" charset="77"/>
              </a:rPr>
              <a:t>ENABLER #2</a:t>
            </a:r>
            <a:r>
              <a:rPr lang="en-GB" sz="1800" spc="300" dirty="0">
                <a:solidFill>
                  <a:schemeClr val="bg1"/>
                </a:solidFill>
                <a:latin typeface="Qanelas Bold" pitchFamily="2" charset="77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484130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69CA3E93-A807-48CE-8C47-A3614FD5548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05469788"/>
              </p:ext>
            </p:extLst>
          </p:nvPr>
        </p:nvGraphicFramePr>
        <p:xfrm>
          <a:off x="960581" y="1690688"/>
          <a:ext cx="9821676" cy="3660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E88DBE3C-B8FA-E780-83CE-22B5CE44634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4521008"/>
              </p:ext>
            </p:extLst>
          </p:nvPr>
        </p:nvGraphicFramePr>
        <p:xfrm>
          <a:off x="874713" y="1597151"/>
          <a:ext cx="10442575" cy="46147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9AD2117B-E8C0-2549-1592-A214FD05BE12}"/>
              </a:ext>
            </a:extLst>
          </p:cNvPr>
          <p:cNvSpPr txBox="1">
            <a:spLocks/>
          </p:cNvSpPr>
          <p:nvPr/>
        </p:nvSpPr>
        <p:spPr>
          <a:xfrm>
            <a:off x="1010093" y="0"/>
            <a:ext cx="10171814" cy="144000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Qanelas" pitchFamily="50" charset="0"/>
                <a:ea typeface="+mj-ea"/>
                <a:cs typeface="+mj-cs"/>
              </a:defRPr>
            </a:lvl1pPr>
          </a:lstStyle>
          <a:p>
            <a:endParaRPr lang="en-GB" sz="1800" b="1" spc="100" dirty="0">
              <a:solidFill>
                <a:schemeClr val="tx2"/>
              </a:solidFill>
              <a:latin typeface="Qanelas Bold" pitchFamily="2" charset="77"/>
            </a:endParaRPr>
          </a:p>
          <a:p>
            <a:r>
              <a:rPr lang="en-GB" sz="1800" b="1" spc="300" dirty="0">
                <a:solidFill>
                  <a:schemeClr val="tx2"/>
                </a:solidFill>
                <a:latin typeface="Qanelas Bold" pitchFamily="2" charset="77"/>
              </a:rPr>
              <a:t> </a:t>
            </a:r>
          </a:p>
          <a:p>
            <a:r>
              <a:rPr lang="en-GB" sz="3500" b="1" dirty="0">
                <a:solidFill>
                  <a:schemeClr val="accent3"/>
                </a:solidFill>
                <a:latin typeface="Qanelas ExtraBold" pitchFamily="2" charset="77"/>
              </a:rPr>
              <a:t>23% more investment in distribution </a:t>
            </a:r>
          </a:p>
          <a:p>
            <a:r>
              <a:rPr lang="en-GB" sz="3500" b="1" dirty="0">
                <a:solidFill>
                  <a:schemeClr val="accent3"/>
                </a:solidFill>
                <a:latin typeface="Qanelas ExtraBold" pitchFamily="2" charset="77"/>
              </a:rPr>
              <a:t>grid needed this decade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C335746-E3F7-34CB-FDA0-1CDCDF2BD845}"/>
              </a:ext>
            </a:extLst>
          </p:cNvPr>
          <p:cNvSpPr/>
          <p:nvPr/>
        </p:nvSpPr>
        <p:spPr>
          <a:xfrm>
            <a:off x="314325" y="223766"/>
            <a:ext cx="1828800" cy="5911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A13972A-939F-64E3-8CED-4054DE915F34}"/>
              </a:ext>
            </a:extLst>
          </p:cNvPr>
          <p:cNvSpPr txBox="1"/>
          <p:nvPr/>
        </p:nvSpPr>
        <p:spPr>
          <a:xfrm>
            <a:off x="447675" y="333847"/>
            <a:ext cx="19240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spc="100" dirty="0">
                <a:solidFill>
                  <a:schemeClr val="bg1"/>
                </a:solidFill>
                <a:latin typeface="Qanelas Bold" pitchFamily="2" charset="77"/>
              </a:rPr>
              <a:t>ENABLER #3</a:t>
            </a:r>
            <a:r>
              <a:rPr lang="en-GB" sz="1800" spc="300" dirty="0">
                <a:solidFill>
                  <a:schemeClr val="bg1"/>
                </a:solidFill>
                <a:latin typeface="Qanelas Bold" pitchFamily="2" charset="77"/>
              </a:rPr>
              <a:t>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1FBB95B-CEF2-AF5B-7604-7E6BF8FFA951}"/>
              </a:ext>
            </a:extLst>
          </p:cNvPr>
          <p:cNvSpPr txBox="1"/>
          <p:nvPr/>
        </p:nvSpPr>
        <p:spPr>
          <a:xfrm>
            <a:off x="2342340" y="4873032"/>
            <a:ext cx="4651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solidFill>
                  <a:schemeClr val="bg1"/>
                </a:solidFill>
                <a:latin typeface="Qanelas SemiBold" panose="00000700000000000000" pitchFamily="50" charset="0"/>
              </a:rPr>
              <a:t>28</a:t>
            </a:r>
            <a:endParaRPr lang="en-BE" sz="2000" dirty="0">
              <a:solidFill>
                <a:schemeClr val="bg1"/>
              </a:solidFill>
              <a:latin typeface="Qanelas SemiBold" panose="00000700000000000000" pitchFamily="50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2AC8AF4-6CAE-A7F5-9172-D4EAE768E93F}"/>
              </a:ext>
            </a:extLst>
          </p:cNvPr>
          <p:cNvSpPr txBox="1"/>
          <p:nvPr/>
        </p:nvSpPr>
        <p:spPr>
          <a:xfrm>
            <a:off x="4837805" y="4672977"/>
            <a:ext cx="4171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solidFill>
                  <a:schemeClr val="bg1"/>
                </a:solidFill>
                <a:latin typeface="Qanelas SemiBold" panose="00000700000000000000" pitchFamily="50" charset="0"/>
              </a:rPr>
              <a:t>31</a:t>
            </a:r>
            <a:endParaRPr lang="en-BE" sz="2000" dirty="0">
              <a:solidFill>
                <a:schemeClr val="bg1"/>
              </a:solidFill>
              <a:latin typeface="Qanelas SemiBold" panose="00000700000000000000" pitchFamily="50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F313844-FA34-2A01-1A10-80B8B440C615}"/>
              </a:ext>
            </a:extLst>
          </p:cNvPr>
          <p:cNvSpPr txBox="1"/>
          <p:nvPr/>
        </p:nvSpPr>
        <p:spPr>
          <a:xfrm>
            <a:off x="7285180" y="4471262"/>
            <a:ext cx="4619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solidFill>
                  <a:schemeClr val="bg1"/>
                </a:solidFill>
                <a:latin typeface="Qanelas SemiBold" panose="00000700000000000000" pitchFamily="50" charset="0"/>
              </a:rPr>
              <a:t>39</a:t>
            </a:r>
            <a:endParaRPr lang="en-BE" sz="2000" dirty="0">
              <a:solidFill>
                <a:schemeClr val="bg1"/>
              </a:solidFill>
              <a:latin typeface="Qanelas SemiBold" panose="00000700000000000000" pitchFamily="50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5A5B95D-9F5A-434E-29C1-7BF96A4D4C15}"/>
              </a:ext>
            </a:extLst>
          </p:cNvPr>
          <p:cNvSpPr txBox="1"/>
          <p:nvPr/>
        </p:nvSpPr>
        <p:spPr>
          <a:xfrm>
            <a:off x="9764895" y="3904519"/>
            <a:ext cx="4187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solidFill>
                  <a:schemeClr val="bg1"/>
                </a:solidFill>
                <a:latin typeface="Qanelas SemiBold" panose="00000700000000000000" pitchFamily="50" charset="0"/>
              </a:rPr>
              <a:t>61</a:t>
            </a:r>
            <a:endParaRPr lang="en-BE" sz="2000" dirty="0">
              <a:solidFill>
                <a:schemeClr val="bg1"/>
              </a:solidFill>
              <a:latin typeface="Qanelas SemiBold" panose="00000700000000000000" pitchFamily="50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5414521-686F-DA3D-EC70-41E96F34381A}"/>
              </a:ext>
            </a:extLst>
          </p:cNvPr>
          <p:cNvSpPr txBox="1"/>
          <p:nvPr/>
        </p:nvSpPr>
        <p:spPr>
          <a:xfrm>
            <a:off x="7008240" y="3372283"/>
            <a:ext cx="8675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solidFill>
                  <a:schemeClr val="accent1"/>
                </a:solidFill>
                <a:latin typeface="Qanelas SemiBold" panose="00000700000000000000" pitchFamily="50" charset="0"/>
              </a:rPr>
              <a:t>+ 39%</a:t>
            </a:r>
            <a:endParaRPr lang="en-BE" sz="2000" dirty="0">
              <a:solidFill>
                <a:schemeClr val="accent1"/>
              </a:solidFill>
              <a:latin typeface="Qanelas SemiBold" panose="00000700000000000000" pitchFamily="50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84CE126-C950-1C30-3591-164B2F9C9BEF}"/>
              </a:ext>
            </a:extLst>
          </p:cNvPr>
          <p:cNvGrpSpPr/>
          <p:nvPr/>
        </p:nvGrpSpPr>
        <p:grpSpPr>
          <a:xfrm>
            <a:off x="4569196" y="3367747"/>
            <a:ext cx="968535" cy="789587"/>
            <a:chOff x="4569196" y="3367747"/>
            <a:chExt cx="968535" cy="789587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126F441-4EDD-EAB9-0B7C-585196DD36F7}"/>
                </a:ext>
              </a:extLst>
            </p:cNvPr>
            <p:cNvSpPr txBox="1"/>
            <p:nvPr/>
          </p:nvSpPr>
          <p:spPr>
            <a:xfrm>
              <a:off x="4569196" y="3757224"/>
              <a:ext cx="8467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000" dirty="0">
                  <a:solidFill>
                    <a:schemeClr val="accent1"/>
                  </a:solidFill>
                  <a:latin typeface="Qanelas SemiBold" panose="00000700000000000000" pitchFamily="50" charset="0"/>
                </a:rPr>
                <a:t>+ 10%</a:t>
              </a:r>
              <a:endParaRPr lang="en-BE" sz="2000" dirty="0">
                <a:solidFill>
                  <a:schemeClr val="accent1"/>
                </a:solidFill>
                <a:latin typeface="Qanelas SemiBold" panose="00000700000000000000" pitchFamily="50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00CA39F-3312-E5D8-4730-0D72CB7D7052}"/>
                </a:ext>
              </a:extLst>
            </p:cNvPr>
            <p:cNvSpPr txBox="1"/>
            <p:nvPr/>
          </p:nvSpPr>
          <p:spPr>
            <a:xfrm>
              <a:off x="4569196" y="3367747"/>
              <a:ext cx="96853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000" dirty="0">
                  <a:solidFill>
                    <a:schemeClr val="accent1"/>
                  </a:solidFill>
                  <a:latin typeface="Qanelas SemiBold" panose="00000700000000000000" pitchFamily="50" charset="0"/>
                </a:rPr>
                <a:t>Actual:</a:t>
              </a:r>
              <a:endParaRPr lang="en-BE" sz="2000" dirty="0">
                <a:solidFill>
                  <a:schemeClr val="accent1"/>
                </a:solidFill>
                <a:latin typeface="Qanelas SemiBold" panose="00000700000000000000" pitchFamily="50" charset="0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6B160311-C332-B258-CC44-AF154D9783A2}"/>
              </a:ext>
            </a:extLst>
          </p:cNvPr>
          <p:cNvSpPr txBox="1"/>
          <p:nvPr/>
        </p:nvSpPr>
        <p:spPr>
          <a:xfrm>
            <a:off x="6899235" y="3010169"/>
            <a:ext cx="11801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solidFill>
                  <a:schemeClr val="accent1"/>
                </a:solidFill>
                <a:latin typeface="Qanelas SemiBold" panose="00000700000000000000" pitchFamily="50" charset="0"/>
              </a:rPr>
              <a:t>Needed:</a:t>
            </a:r>
            <a:endParaRPr lang="en-BE" sz="2000" dirty="0">
              <a:solidFill>
                <a:schemeClr val="accent1"/>
              </a:solidFill>
              <a:latin typeface="Qanelas SemiBold" panose="000007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50187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69CA3E93-A807-48CE-8C47-A3614FD55480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960581" y="1690688"/>
          <a:ext cx="9821676" cy="3660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9AD2117B-E8C0-2549-1592-A214FD05BE12}"/>
              </a:ext>
            </a:extLst>
          </p:cNvPr>
          <p:cNvSpPr txBox="1">
            <a:spLocks/>
          </p:cNvSpPr>
          <p:nvPr/>
        </p:nvSpPr>
        <p:spPr>
          <a:xfrm>
            <a:off x="1010093" y="0"/>
            <a:ext cx="10171814" cy="144000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Qanelas" pitchFamily="50" charset="0"/>
                <a:ea typeface="+mj-ea"/>
                <a:cs typeface="+mj-cs"/>
              </a:defRPr>
            </a:lvl1pPr>
          </a:lstStyle>
          <a:p>
            <a:r>
              <a:rPr lang="en-GB" sz="1800" b="1" spc="300" dirty="0">
                <a:solidFill>
                  <a:schemeClr val="bg1"/>
                </a:solidFill>
                <a:latin typeface="Qanelas Bold" pitchFamily="2" charset="77"/>
              </a:rPr>
              <a:t> </a:t>
            </a:r>
          </a:p>
          <a:p>
            <a:r>
              <a:rPr lang="en-GB" sz="3500" b="1" dirty="0">
                <a:solidFill>
                  <a:schemeClr val="bg1"/>
                </a:solidFill>
                <a:latin typeface="Qanelas ExtraBold" pitchFamily="2" charset="77"/>
              </a:rPr>
              <a:t>Invest €84bn/year in </a:t>
            </a:r>
          </a:p>
          <a:p>
            <a:r>
              <a:rPr lang="en-GB" sz="3500" b="1" dirty="0">
                <a:solidFill>
                  <a:schemeClr val="bg1"/>
                </a:solidFill>
                <a:latin typeface="Qanelas ExtraBold" pitchFamily="2" charset="77"/>
              </a:rPr>
              <a:t>generation capacity</a:t>
            </a:r>
          </a:p>
        </p:txBody>
      </p:sp>
      <p:graphicFrame>
        <p:nvGraphicFramePr>
          <p:cNvPr id="3" name="Chart 5">
            <a:extLst>
              <a:ext uri="{FF2B5EF4-FFF2-40B4-BE49-F238E27FC236}">
                <a16:creationId xmlns:a16="http://schemas.microsoft.com/office/drawing/2014/main" id="{EFA0B611-3377-D293-D967-4C98B1E9722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63247437"/>
              </p:ext>
            </p:extLst>
          </p:nvPr>
        </p:nvGraphicFramePr>
        <p:xfrm>
          <a:off x="874712" y="1597151"/>
          <a:ext cx="10442575" cy="46147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DD0533BA-692C-A279-87A7-F54F21C3B6B5}"/>
              </a:ext>
            </a:extLst>
          </p:cNvPr>
          <p:cNvSpPr/>
          <p:nvPr/>
        </p:nvSpPr>
        <p:spPr>
          <a:xfrm>
            <a:off x="314325" y="223766"/>
            <a:ext cx="1828800" cy="59116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AF2B40C-D3EB-CA85-1234-EC5FD7F35187}"/>
              </a:ext>
            </a:extLst>
          </p:cNvPr>
          <p:cNvSpPr txBox="1"/>
          <p:nvPr/>
        </p:nvSpPr>
        <p:spPr>
          <a:xfrm>
            <a:off x="447675" y="333847"/>
            <a:ext cx="19240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spc="100" dirty="0">
                <a:solidFill>
                  <a:schemeClr val="bg1"/>
                </a:solidFill>
                <a:latin typeface="Qanelas Bold" pitchFamily="2" charset="77"/>
              </a:rPr>
              <a:t>ENABLER #4</a:t>
            </a:r>
            <a:r>
              <a:rPr lang="en-GB" sz="1800" spc="300" dirty="0">
                <a:solidFill>
                  <a:schemeClr val="bg1"/>
                </a:solidFill>
                <a:latin typeface="Qanelas Bold" pitchFamily="2" charset="77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E3F40D-685B-795F-DCF1-54C804123563}"/>
              </a:ext>
            </a:extLst>
          </p:cNvPr>
          <p:cNvSpPr txBox="1"/>
          <p:nvPr/>
        </p:nvSpPr>
        <p:spPr>
          <a:xfrm>
            <a:off x="2725112" y="4522158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solidFill>
                  <a:schemeClr val="accent1"/>
                </a:solidFill>
                <a:latin typeface="Qanelas SemiBold" panose="00000700000000000000" pitchFamily="50" charset="0"/>
              </a:rPr>
              <a:t>55</a:t>
            </a:r>
            <a:endParaRPr lang="en-BE" sz="2000" dirty="0">
              <a:solidFill>
                <a:schemeClr val="accent1"/>
              </a:solidFill>
              <a:latin typeface="Qanelas SemiBold" panose="00000700000000000000" pitchFamily="50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47AD34D-204A-AD51-5C81-14D53E8C43A8}"/>
              </a:ext>
            </a:extLst>
          </p:cNvPr>
          <p:cNvSpPr txBox="1"/>
          <p:nvPr/>
        </p:nvSpPr>
        <p:spPr>
          <a:xfrm>
            <a:off x="5982219" y="4134038"/>
            <a:ext cx="4732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solidFill>
                  <a:schemeClr val="accent1"/>
                </a:solidFill>
                <a:latin typeface="Qanelas SemiBold" panose="00000700000000000000" pitchFamily="50" charset="0"/>
              </a:rPr>
              <a:t>64</a:t>
            </a:r>
            <a:endParaRPr lang="en-BE" sz="2000" dirty="0">
              <a:solidFill>
                <a:schemeClr val="accent1"/>
              </a:solidFill>
              <a:latin typeface="Qanelas SemiBold" panose="00000700000000000000" pitchFamily="50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CB6C5BA-7250-E5D9-19F7-DF27D1978407}"/>
              </a:ext>
            </a:extLst>
          </p:cNvPr>
          <p:cNvSpPr txBox="1"/>
          <p:nvPr/>
        </p:nvSpPr>
        <p:spPr>
          <a:xfrm>
            <a:off x="9320842" y="3228945"/>
            <a:ext cx="4780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solidFill>
                  <a:schemeClr val="accent1"/>
                </a:solidFill>
                <a:latin typeface="Qanelas SemiBold" panose="00000700000000000000" pitchFamily="50" charset="0"/>
              </a:rPr>
              <a:t>84</a:t>
            </a:r>
            <a:endParaRPr lang="en-BE" sz="2000" dirty="0">
              <a:solidFill>
                <a:schemeClr val="accent1"/>
              </a:solidFill>
              <a:latin typeface="Qanelas SemiBold" panose="00000700000000000000" pitchFamily="50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BF75AAD9-BEA3-5262-EA3F-378F676B907D}"/>
              </a:ext>
            </a:extLst>
          </p:cNvPr>
          <p:cNvGrpSpPr/>
          <p:nvPr/>
        </p:nvGrpSpPr>
        <p:grpSpPr>
          <a:xfrm>
            <a:off x="5734554" y="2350434"/>
            <a:ext cx="968535" cy="789587"/>
            <a:chOff x="4569196" y="3367747"/>
            <a:chExt cx="968535" cy="789587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21C4727-27CB-D1AB-1701-BA63CD539EB1}"/>
                </a:ext>
              </a:extLst>
            </p:cNvPr>
            <p:cNvSpPr txBox="1"/>
            <p:nvPr/>
          </p:nvSpPr>
          <p:spPr>
            <a:xfrm>
              <a:off x="4569196" y="3757224"/>
              <a:ext cx="82426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000" dirty="0">
                  <a:solidFill>
                    <a:schemeClr val="bg1"/>
                  </a:solidFill>
                  <a:latin typeface="Qanelas SemiBold" panose="00000700000000000000" pitchFamily="50" charset="0"/>
                </a:rPr>
                <a:t>+ 16%</a:t>
              </a:r>
              <a:endParaRPr lang="en-BE" sz="2000" dirty="0">
                <a:solidFill>
                  <a:schemeClr val="bg1"/>
                </a:solidFill>
                <a:latin typeface="Qanelas SemiBold" panose="00000700000000000000" pitchFamily="50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95E3298-6092-0CF4-32E8-E0001FB1B6D1}"/>
                </a:ext>
              </a:extLst>
            </p:cNvPr>
            <p:cNvSpPr txBox="1"/>
            <p:nvPr/>
          </p:nvSpPr>
          <p:spPr>
            <a:xfrm>
              <a:off x="4569196" y="3367747"/>
              <a:ext cx="96853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000" dirty="0">
                  <a:solidFill>
                    <a:schemeClr val="bg1"/>
                  </a:solidFill>
                  <a:latin typeface="Qanelas SemiBold" panose="00000700000000000000" pitchFamily="50" charset="0"/>
                </a:rPr>
                <a:t>Actual:</a:t>
              </a:r>
              <a:endParaRPr lang="en-BE" sz="2000" dirty="0">
                <a:solidFill>
                  <a:schemeClr val="bg1"/>
                </a:solidFill>
                <a:latin typeface="Qanelas SemiBold" panose="00000700000000000000" pitchFamily="50" charset="0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2A1FAE1-2A87-CAA3-4A71-6E45AE0AFD64}"/>
              </a:ext>
            </a:extLst>
          </p:cNvPr>
          <p:cNvGrpSpPr/>
          <p:nvPr/>
        </p:nvGrpSpPr>
        <p:grpSpPr>
          <a:xfrm>
            <a:off x="8969784" y="1535697"/>
            <a:ext cx="1180131" cy="789587"/>
            <a:chOff x="4463398" y="3367747"/>
            <a:chExt cx="1180131" cy="789587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2994D32-5D6A-F0DB-A501-2BCA682C0E12}"/>
                </a:ext>
              </a:extLst>
            </p:cNvPr>
            <p:cNvSpPr txBox="1"/>
            <p:nvPr/>
          </p:nvSpPr>
          <p:spPr>
            <a:xfrm>
              <a:off x="4569196" y="3757224"/>
              <a:ext cx="8691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000" dirty="0">
                  <a:solidFill>
                    <a:schemeClr val="bg1"/>
                  </a:solidFill>
                  <a:latin typeface="Qanelas SemiBold" panose="00000700000000000000" pitchFamily="50" charset="0"/>
                </a:rPr>
                <a:t>+ 52%</a:t>
              </a:r>
              <a:endParaRPr lang="en-BE" sz="2000" dirty="0">
                <a:solidFill>
                  <a:schemeClr val="bg1"/>
                </a:solidFill>
                <a:latin typeface="Qanelas SemiBold" panose="00000700000000000000" pitchFamily="50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1D0106B7-BF4D-B193-26B5-6729ECF80632}"/>
                </a:ext>
              </a:extLst>
            </p:cNvPr>
            <p:cNvSpPr txBox="1"/>
            <p:nvPr/>
          </p:nvSpPr>
          <p:spPr>
            <a:xfrm>
              <a:off x="4463398" y="3367747"/>
              <a:ext cx="118013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000" dirty="0">
                  <a:solidFill>
                    <a:schemeClr val="bg1"/>
                  </a:solidFill>
                  <a:latin typeface="Qanelas SemiBold" panose="00000700000000000000" pitchFamily="50" charset="0"/>
                </a:rPr>
                <a:t>Needed:</a:t>
              </a:r>
              <a:endParaRPr lang="en-BE" sz="2000" dirty="0">
                <a:solidFill>
                  <a:schemeClr val="bg1"/>
                </a:solidFill>
                <a:latin typeface="Qanelas SemiBold" panose="00000700000000000000" pitchFamily="5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337311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Arrow: Right 37">
            <a:extLst>
              <a:ext uri="{FF2B5EF4-FFF2-40B4-BE49-F238E27FC236}">
                <a16:creationId xmlns:a16="http://schemas.microsoft.com/office/drawing/2014/main" id="{A0DBBD1E-AB0F-4657-9340-D00342C19E3A}"/>
              </a:ext>
            </a:extLst>
          </p:cNvPr>
          <p:cNvSpPr/>
          <p:nvPr/>
        </p:nvSpPr>
        <p:spPr>
          <a:xfrm>
            <a:off x="6349952" y="3238581"/>
            <a:ext cx="1154354" cy="41095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pic>
        <p:nvPicPr>
          <p:cNvPr id="48" name="Graphic 47" descr="Solar Panels outline">
            <a:extLst>
              <a:ext uri="{FF2B5EF4-FFF2-40B4-BE49-F238E27FC236}">
                <a16:creationId xmlns:a16="http://schemas.microsoft.com/office/drawing/2014/main" id="{7B6C4C9E-4F40-A6D1-C80D-2DC855D499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229597" y="2335692"/>
            <a:ext cx="909897" cy="909897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4592F884-C491-0F6C-FD81-D3CE587A73C1}"/>
              </a:ext>
            </a:extLst>
          </p:cNvPr>
          <p:cNvSpPr txBox="1"/>
          <p:nvPr/>
        </p:nvSpPr>
        <p:spPr>
          <a:xfrm>
            <a:off x="8191047" y="3267380"/>
            <a:ext cx="2420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accent1"/>
                </a:solidFill>
              </a:rPr>
              <a:t>Solar PV module cost</a:t>
            </a:r>
            <a:endParaRPr lang="LID4096" dirty="0">
              <a:solidFill>
                <a:schemeClr val="accent1"/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27645798-1248-756B-1719-A2E739D2B194}"/>
              </a:ext>
            </a:extLst>
          </p:cNvPr>
          <p:cNvSpPr txBox="1"/>
          <p:nvPr/>
        </p:nvSpPr>
        <p:spPr>
          <a:xfrm>
            <a:off x="9398136" y="3881590"/>
            <a:ext cx="17868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>
                <a:solidFill>
                  <a:schemeClr val="accent1"/>
                </a:solidFill>
                <a:latin typeface="Qanelas Bold" pitchFamily="2" charset="77"/>
              </a:rPr>
              <a:t>+9 %</a:t>
            </a:r>
            <a:endParaRPr lang="LID4096" sz="4000" b="1" dirty="0">
              <a:solidFill>
                <a:schemeClr val="accent1"/>
              </a:solidFill>
              <a:latin typeface="Qanelas Bold" pitchFamily="2" charset="77"/>
            </a:endParaRPr>
          </a:p>
        </p:txBody>
      </p:sp>
      <p:pic>
        <p:nvPicPr>
          <p:cNvPr id="52" name="Graphic 51" descr="Wind Turbines outline">
            <a:extLst>
              <a:ext uri="{FF2B5EF4-FFF2-40B4-BE49-F238E27FC236}">
                <a16:creationId xmlns:a16="http://schemas.microsoft.com/office/drawing/2014/main" id="{3AFFBF10-097A-ED59-D5E0-30E1F7079EE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149060" y="3814259"/>
            <a:ext cx="914400" cy="914400"/>
          </a:xfrm>
          <a:prstGeom prst="rect">
            <a:avLst/>
          </a:prstGeom>
        </p:spPr>
      </p:pic>
      <p:sp>
        <p:nvSpPr>
          <p:cNvPr id="54" name="TextBox 53">
            <a:extLst>
              <a:ext uri="{FF2B5EF4-FFF2-40B4-BE49-F238E27FC236}">
                <a16:creationId xmlns:a16="http://schemas.microsoft.com/office/drawing/2014/main" id="{7D5244C2-7AD5-8509-A9F3-15C36D8F5589}"/>
              </a:ext>
            </a:extLst>
          </p:cNvPr>
          <p:cNvSpPr txBox="1"/>
          <p:nvPr/>
        </p:nvSpPr>
        <p:spPr>
          <a:xfrm>
            <a:off x="9376870" y="2476180"/>
            <a:ext cx="17868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>
                <a:solidFill>
                  <a:schemeClr val="accent1"/>
                </a:solidFill>
                <a:latin typeface="Qanelas Bold" pitchFamily="2" charset="77"/>
              </a:rPr>
              <a:t>+16 %</a:t>
            </a:r>
            <a:endParaRPr lang="LID4096" sz="4000" b="1" dirty="0">
              <a:solidFill>
                <a:schemeClr val="accent1"/>
              </a:solidFill>
              <a:latin typeface="Qanelas Bold" pitchFamily="2" charset="77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C8F2BF90-0E21-EBC7-FC79-B8221CBB2459}"/>
              </a:ext>
            </a:extLst>
          </p:cNvPr>
          <p:cNvSpPr txBox="1"/>
          <p:nvPr/>
        </p:nvSpPr>
        <p:spPr>
          <a:xfrm>
            <a:off x="8267627" y="4775018"/>
            <a:ext cx="21153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accent1"/>
                </a:solidFill>
              </a:rPr>
              <a:t>Wind turbine cost</a:t>
            </a:r>
            <a:endParaRPr lang="LID4096" dirty="0">
              <a:solidFill>
                <a:schemeClr val="accent1"/>
              </a:solidFill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91419CC6-45CC-AEFE-4A8D-C6F76F94A1EE}"/>
              </a:ext>
            </a:extLst>
          </p:cNvPr>
          <p:cNvSpPr txBox="1"/>
          <p:nvPr/>
        </p:nvSpPr>
        <p:spPr>
          <a:xfrm>
            <a:off x="9398136" y="5329892"/>
            <a:ext cx="17868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>
                <a:solidFill>
                  <a:schemeClr val="accent1"/>
                </a:solidFill>
                <a:latin typeface="Qanelas Bold" pitchFamily="2" charset="77"/>
              </a:rPr>
              <a:t>+20 %</a:t>
            </a:r>
            <a:endParaRPr lang="LID4096" sz="4000" b="1" dirty="0">
              <a:solidFill>
                <a:schemeClr val="accent1"/>
              </a:solidFill>
              <a:latin typeface="Qanelas Bold" pitchFamily="2" charset="77"/>
            </a:endParaRPr>
          </a:p>
        </p:txBody>
      </p:sp>
      <p:pic>
        <p:nvPicPr>
          <p:cNvPr id="61" name="Graphic 60" descr="Battery outline">
            <a:extLst>
              <a:ext uri="{FF2B5EF4-FFF2-40B4-BE49-F238E27FC236}">
                <a16:creationId xmlns:a16="http://schemas.microsoft.com/office/drawing/2014/main" id="{A8368F4E-8ECF-52F4-BB9D-545D426B75A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248713" y="5218416"/>
            <a:ext cx="914400" cy="914400"/>
          </a:xfrm>
          <a:prstGeom prst="rect">
            <a:avLst/>
          </a:prstGeom>
        </p:spPr>
      </p:pic>
      <p:sp>
        <p:nvSpPr>
          <p:cNvPr id="62" name="TextBox 61">
            <a:extLst>
              <a:ext uri="{FF2B5EF4-FFF2-40B4-BE49-F238E27FC236}">
                <a16:creationId xmlns:a16="http://schemas.microsoft.com/office/drawing/2014/main" id="{8FB80A55-BE18-D371-9C9B-369C815FB64A}"/>
              </a:ext>
            </a:extLst>
          </p:cNvPr>
          <p:cNvSpPr txBox="1"/>
          <p:nvPr/>
        </p:nvSpPr>
        <p:spPr>
          <a:xfrm>
            <a:off x="8300056" y="5977831"/>
            <a:ext cx="3270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accent1"/>
                </a:solidFill>
              </a:rPr>
              <a:t>Lithium-ion battery cost</a:t>
            </a:r>
            <a:endParaRPr lang="LID4096" dirty="0">
              <a:solidFill>
                <a:schemeClr val="accent1"/>
              </a:solidFill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8115659D-A203-349D-5E25-FD946EC3CFBC}"/>
              </a:ext>
            </a:extLst>
          </p:cNvPr>
          <p:cNvSpPr txBox="1"/>
          <p:nvPr/>
        </p:nvSpPr>
        <p:spPr>
          <a:xfrm>
            <a:off x="7733114" y="1450259"/>
            <a:ext cx="39496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Qanelas-Regular" panose="00000500000000000000" pitchFamily="50" charset="0"/>
              </a:rPr>
              <a:t>Global average cost increase (Jan 2021 -March 2022) </a:t>
            </a:r>
            <a:endParaRPr lang="LID4096" sz="2000" u="sng" dirty="0">
              <a:latin typeface="Qanelas-Regular" panose="00000500000000000000" pitchFamily="50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9499FB8-9D05-D421-3324-915FECF3269D}"/>
              </a:ext>
            </a:extLst>
          </p:cNvPr>
          <p:cNvSpPr txBox="1">
            <a:spLocks/>
          </p:cNvSpPr>
          <p:nvPr/>
        </p:nvSpPr>
        <p:spPr>
          <a:xfrm>
            <a:off x="1010093" y="0"/>
            <a:ext cx="10171814" cy="144000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Qanelas" pitchFamily="50" charset="0"/>
                <a:ea typeface="+mj-ea"/>
                <a:cs typeface="+mj-cs"/>
              </a:defRPr>
            </a:lvl1pPr>
          </a:lstStyle>
          <a:p>
            <a:r>
              <a:rPr lang="en-GB" sz="1800" b="1" spc="300" dirty="0">
                <a:solidFill>
                  <a:schemeClr val="tx2"/>
                </a:solidFill>
                <a:latin typeface="Qanelas Bold" pitchFamily="2" charset="77"/>
              </a:rPr>
              <a:t> </a:t>
            </a:r>
          </a:p>
          <a:p>
            <a:r>
              <a:rPr lang="en-GB" sz="3500" b="1" dirty="0">
                <a:solidFill>
                  <a:schemeClr val="accent3"/>
                </a:solidFill>
                <a:latin typeface="Qanelas ExtraBold" pitchFamily="2" charset="77"/>
              </a:rPr>
              <a:t>Ease access to critical raw materials</a:t>
            </a:r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3485C4EF-96DE-64A5-879F-4DAE51E6D22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67211401"/>
              </p:ext>
            </p:extLst>
          </p:nvPr>
        </p:nvGraphicFramePr>
        <p:xfrm>
          <a:off x="800623" y="1440000"/>
          <a:ext cx="5402931" cy="45977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E8D8F506-8EAA-676D-B6B0-9017142DA28B}"/>
              </a:ext>
            </a:extLst>
          </p:cNvPr>
          <p:cNvSpPr/>
          <p:nvPr/>
        </p:nvSpPr>
        <p:spPr>
          <a:xfrm>
            <a:off x="314325" y="223766"/>
            <a:ext cx="1828800" cy="5911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ABD4795-F961-23AD-FFBD-0D7FD25D3B22}"/>
              </a:ext>
            </a:extLst>
          </p:cNvPr>
          <p:cNvSpPr txBox="1"/>
          <p:nvPr/>
        </p:nvSpPr>
        <p:spPr>
          <a:xfrm>
            <a:off x="447675" y="333847"/>
            <a:ext cx="19240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spc="100" dirty="0">
                <a:solidFill>
                  <a:schemeClr val="bg1"/>
                </a:solidFill>
                <a:latin typeface="Qanelas Bold" pitchFamily="2" charset="77"/>
              </a:rPr>
              <a:t>ENABLER #5</a:t>
            </a:r>
            <a:r>
              <a:rPr lang="en-GB" sz="1800" spc="300" dirty="0">
                <a:solidFill>
                  <a:schemeClr val="bg1"/>
                </a:solidFill>
                <a:latin typeface="Qanelas Bold" pitchFamily="2" charset="77"/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E0DA272-693D-37A8-3DAD-BEE178BB65CB}"/>
              </a:ext>
            </a:extLst>
          </p:cNvPr>
          <p:cNvSpPr txBox="1"/>
          <p:nvPr/>
        </p:nvSpPr>
        <p:spPr>
          <a:xfrm>
            <a:off x="447675" y="3452046"/>
            <a:ext cx="2756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%</a:t>
            </a:r>
            <a:endParaRPr lang="en-BE" sz="1600" dirty="0"/>
          </a:p>
        </p:txBody>
      </p:sp>
    </p:spTree>
    <p:extLst>
      <p:ext uri="{BB962C8B-B14F-4D97-AF65-F5344CB8AC3E}">
        <p14:creationId xmlns:p14="http://schemas.microsoft.com/office/powerpoint/2010/main" val="13269663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Lige forbindelse 9">
            <a:extLst>
              <a:ext uri="{FF2B5EF4-FFF2-40B4-BE49-F238E27FC236}">
                <a16:creationId xmlns:a16="http://schemas.microsoft.com/office/drawing/2014/main" id="{47C4CF88-1521-64C9-1AE9-1F82BEEE68E1}"/>
              </a:ext>
            </a:extLst>
          </p:cNvPr>
          <p:cNvCxnSpPr>
            <a:cxnSpLocks/>
          </p:cNvCxnSpPr>
          <p:nvPr/>
        </p:nvCxnSpPr>
        <p:spPr>
          <a:xfrm flipV="1">
            <a:off x="6244046" y="3429000"/>
            <a:ext cx="3905794" cy="2083526"/>
          </a:xfrm>
          <a:prstGeom prst="line">
            <a:avLst/>
          </a:prstGeom>
          <a:ln w="381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7A71427E-6C2A-47C4-5D7F-2991425A754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03067347"/>
              </p:ext>
            </p:extLst>
          </p:nvPr>
        </p:nvGraphicFramePr>
        <p:xfrm>
          <a:off x="874713" y="1761489"/>
          <a:ext cx="10442575" cy="4717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7D64B1D1-C577-F017-9E82-5B37AD0AECF7}"/>
              </a:ext>
            </a:extLst>
          </p:cNvPr>
          <p:cNvSpPr txBox="1">
            <a:spLocks/>
          </p:cNvSpPr>
          <p:nvPr/>
        </p:nvSpPr>
        <p:spPr>
          <a:xfrm>
            <a:off x="1454046" y="0"/>
            <a:ext cx="9283908" cy="144000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Qanelas" pitchFamily="50" charset="0"/>
                <a:ea typeface="+mj-ea"/>
                <a:cs typeface="+mj-cs"/>
              </a:defRPr>
            </a:lvl1pPr>
          </a:lstStyle>
          <a:p>
            <a:r>
              <a:rPr lang="en-GB" sz="3200" b="1" dirty="0">
                <a:solidFill>
                  <a:schemeClr val="accent3"/>
                </a:solidFill>
                <a:latin typeface="Qanelas ExtraBold" pitchFamily="2" charset="77"/>
              </a:rPr>
              <a:t>Electrification rate must jump by 11 points by 2030</a:t>
            </a:r>
          </a:p>
        </p:txBody>
      </p:sp>
      <p:cxnSp>
        <p:nvCxnSpPr>
          <p:cNvPr id="12" name="Lige forbindelse 11">
            <a:extLst>
              <a:ext uri="{FF2B5EF4-FFF2-40B4-BE49-F238E27FC236}">
                <a16:creationId xmlns:a16="http://schemas.microsoft.com/office/drawing/2014/main" id="{28243295-7726-FA6B-CA81-BEB9166EE4FF}"/>
              </a:ext>
            </a:extLst>
          </p:cNvPr>
          <p:cNvCxnSpPr>
            <a:cxnSpLocks/>
          </p:cNvCxnSpPr>
          <p:nvPr/>
        </p:nvCxnSpPr>
        <p:spPr>
          <a:xfrm flipV="1">
            <a:off x="6244046" y="4193177"/>
            <a:ext cx="3905794" cy="1319349"/>
          </a:xfrm>
          <a:prstGeom prst="line">
            <a:avLst/>
          </a:prstGeom>
          <a:ln w="3810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38508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5023A2D1-07C3-B20D-9FDE-172A37BDB7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591273" y="2592730"/>
            <a:ext cx="5984110" cy="598411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284E9829-5699-6755-ACD2-B79D94E24B56}"/>
              </a:ext>
            </a:extLst>
          </p:cNvPr>
          <p:cNvSpPr txBox="1">
            <a:spLocks/>
          </p:cNvSpPr>
          <p:nvPr/>
        </p:nvSpPr>
        <p:spPr>
          <a:xfrm>
            <a:off x="781008" y="2169907"/>
            <a:ext cx="10629984" cy="2308324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Qanelas" pitchFamily="50" charset="0"/>
                <a:ea typeface="+mj-ea"/>
                <a:cs typeface="+mj-cs"/>
              </a:defRPr>
            </a:lvl1pPr>
          </a:lstStyle>
          <a:p>
            <a:r>
              <a:rPr lang="en-GB" sz="8000" b="1" dirty="0">
                <a:solidFill>
                  <a:schemeClr val="bg1"/>
                </a:solidFill>
                <a:latin typeface="Qanelas ExtraBold" pitchFamily="2" charset="77"/>
              </a:rPr>
              <a:t>TODAY’S </a:t>
            </a:r>
          </a:p>
          <a:p>
            <a:r>
              <a:rPr lang="en-GB" sz="8000" b="1" dirty="0">
                <a:solidFill>
                  <a:schemeClr val="bg1"/>
                </a:solidFill>
                <a:latin typeface="Qanelas ExtraBold" pitchFamily="2" charset="77"/>
              </a:rPr>
              <a:t>HARSH REALITY</a:t>
            </a:r>
          </a:p>
        </p:txBody>
      </p:sp>
    </p:spTree>
    <p:extLst>
      <p:ext uri="{BB962C8B-B14F-4D97-AF65-F5344CB8AC3E}">
        <p14:creationId xmlns:p14="http://schemas.microsoft.com/office/powerpoint/2010/main" val="20429535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1DCD5EB2-AF82-4EC5-8219-B3FF1CCF6A9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57010987"/>
              </p:ext>
            </p:extLst>
          </p:nvPr>
        </p:nvGraphicFramePr>
        <p:xfrm>
          <a:off x="874712" y="1633728"/>
          <a:ext cx="10442575" cy="4474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BF80B69-1CAB-86CC-196F-5900FB8B049F}"/>
              </a:ext>
            </a:extLst>
          </p:cNvPr>
          <p:cNvSpPr txBox="1">
            <a:spLocks/>
          </p:cNvSpPr>
          <p:nvPr/>
        </p:nvSpPr>
        <p:spPr>
          <a:xfrm>
            <a:off x="1010093" y="0"/>
            <a:ext cx="10171814" cy="144000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Qanelas" pitchFamily="50" charset="0"/>
                <a:ea typeface="+mj-ea"/>
                <a:cs typeface="+mj-cs"/>
              </a:defRPr>
            </a:lvl1pPr>
          </a:lstStyle>
          <a:p>
            <a:r>
              <a:rPr lang="en-GB" sz="3500" b="1" dirty="0">
                <a:solidFill>
                  <a:schemeClr val="bg1"/>
                </a:solidFill>
                <a:latin typeface="Qanelas ExtraBold" pitchFamily="2" charset="77"/>
              </a:rPr>
              <a:t>Total heat pumps need to triple by 2030</a:t>
            </a:r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8D24AEC7-B6E8-10EC-1927-620C66F6B719}"/>
              </a:ext>
            </a:extLst>
          </p:cNvPr>
          <p:cNvSpPr/>
          <p:nvPr/>
        </p:nvSpPr>
        <p:spPr>
          <a:xfrm rot="326066">
            <a:off x="9127510" y="1699154"/>
            <a:ext cx="1501459" cy="150145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>
              <a:solidFill>
                <a:sysClr val="windowText" lastClr="000000"/>
              </a:solidFill>
            </a:endParaRPr>
          </a:p>
        </p:txBody>
      </p:sp>
      <p:sp>
        <p:nvSpPr>
          <p:cNvPr id="4" name="Tekstfelt 3">
            <a:extLst>
              <a:ext uri="{FF2B5EF4-FFF2-40B4-BE49-F238E27FC236}">
                <a16:creationId xmlns:a16="http://schemas.microsoft.com/office/drawing/2014/main" id="{D0825546-0488-F4F5-4377-E6FD3A82297F}"/>
              </a:ext>
            </a:extLst>
          </p:cNvPr>
          <p:cNvSpPr txBox="1"/>
          <p:nvPr/>
        </p:nvSpPr>
        <p:spPr>
          <a:xfrm rot="326066">
            <a:off x="8983505" y="2058390"/>
            <a:ext cx="1789468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a-DK" sz="5000" b="1" dirty="0">
                <a:solidFill>
                  <a:schemeClr val="accent1"/>
                </a:solidFill>
                <a:latin typeface="Qanelas Bold" pitchFamily="2" charset="77"/>
              </a:rPr>
              <a:t>X3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8BC68AE-D02F-0864-4001-5838684F19BC}"/>
              </a:ext>
            </a:extLst>
          </p:cNvPr>
          <p:cNvSpPr txBox="1"/>
          <p:nvPr/>
        </p:nvSpPr>
        <p:spPr>
          <a:xfrm>
            <a:off x="8818276" y="3266040"/>
            <a:ext cx="4587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solidFill>
                  <a:schemeClr val="bg1"/>
                </a:solidFill>
                <a:latin typeface="Qanelas SemiBold" panose="00000700000000000000" pitchFamily="50" charset="0"/>
              </a:rPr>
              <a:t>33</a:t>
            </a:r>
            <a:endParaRPr lang="en-BE" sz="2000" dirty="0">
              <a:solidFill>
                <a:schemeClr val="bg1"/>
              </a:solidFill>
              <a:latin typeface="Qanelas SemiBold" panose="00000700000000000000" pitchFamily="50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CEC115F-91BA-69C6-3681-3ED295A0132A}"/>
              </a:ext>
            </a:extLst>
          </p:cNvPr>
          <p:cNvSpPr txBox="1"/>
          <p:nvPr/>
        </p:nvSpPr>
        <p:spPr>
          <a:xfrm>
            <a:off x="10696694" y="2387132"/>
            <a:ext cx="489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solidFill>
                  <a:schemeClr val="bg1"/>
                </a:solidFill>
                <a:latin typeface="Qanelas SemiBold" panose="00000700000000000000" pitchFamily="50" charset="0"/>
              </a:rPr>
              <a:t>50</a:t>
            </a:r>
            <a:endParaRPr lang="en-BE" sz="2000" dirty="0">
              <a:solidFill>
                <a:schemeClr val="bg1"/>
              </a:solidFill>
              <a:latin typeface="Qanelas SemiBold" panose="00000700000000000000" pitchFamily="50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02086B3-1C91-31CA-0EED-776B592457AB}"/>
              </a:ext>
            </a:extLst>
          </p:cNvPr>
          <p:cNvSpPr txBox="1"/>
          <p:nvPr/>
        </p:nvSpPr>
        <p:spPr>
          <a:xfrm>
            <a:off x="6514557" y="4152087"/>
            <a:ext cx="4042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solidFill>
                  <a:schemeClr val="bg1"/>
                </a:solidFill>
                <a:latin typeface="Qanelas SemiBold" panose="00000700000000000000" pitchFamily="50" charset="0"/>
              </a:rPr>
              <a:t>17</a:t>
            </a:r>
            <a:endParaRPr lang="en-BE" sz="2000" dirty="0">
              <a:solidFill>
                <a:schemeClr val="bg1"/>
              </a:solidFill>
              <a:latin typeface="Qanelas SemiBold" panose="000007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88249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 descr="Et billede, der indeholder indendørs, kontrolpanel&#10;&#10;Automatisk genereret beskrivelse">
            <a:extLst>
              <a:ext uri="{FF2B5EF4-FFF2-40B4-BE49-F238E27FC236}">
                <a16:creationId xmlns:a16="http://schemas.microsoft.com/office/drawing/2014/main" id="{75012F8C-8420-C406-3A13-6A3CEF360BB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85" t="9348" r="7901"/>
          <a:stretch/>
        </p:blipFill>
        <p:spPr>
          <a:xfrm>
            <a:off x="6095999" y="0"/>
            <a:ext cx="6096001" cy="6858000"/>
          </a:xfrm>
          <a:prstGeom prst="rect">
            <a:avLst/>
          </a:prstGeom>
        </p:spPr>
      </p:pic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4D63B573-CC72-C090-6F31-56A8C432AAB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65996268"/>
              </p:ext>
            </p:extLst>
          </p:nvPr>
        </p:nvGraphicFramePr>
        <p:xfrm>
          <a:off x="826221" y="2292096"/>
          <a:ext cx="4879635" cy="4251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C98CB6D2-C4A6-AA48-2A33-B019C8AB57EA}"/>
              </a:ext>
            </a:extLst>
          </p:cNvPr>
          <p:cNvSpPr txBox="1">
            <a:spLocks/>
          </p:cNvSpPr>
          <p:nvPr/>
        </p:nvSpPr>
        <p:spPr>
          <a:xfrm>
            <a:off x="978482" y="302674"/>
            <a:ext cx="4575112" cy="144000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Qanelas" pitchFamily="50" charset="0"/>
                <a:ea typeface="+mj-ea"/>
                <a:cs typeface="+mj-cs"/>
              </a:defRPr>
            </a:lvl1pPr>
          </a:lstStyle>
          <a:p>
            <a:r>
              <a:rPr lang="en-GB" sz="3500" b="1" dirty="0">
                <a:solidFill>
                  <a:schemeClr val="accent3"/>
                </a:solidFill>
                <a:latin typeface="Qanelas ExtraBold" pitchFamily="2" charset="77"/>
              </a:rPr>
              <a:t>The e-mobility revolution underway</a:t>
            </a:r>
          </a:p>
        </p:txBody>
      </p:sp>
      <p:sp>
        <p:nvSpPr>
          <p:cNvPr id="3" name="Tekstfelt 2">
            <a:extLst>
              <a:ext uri="{FF2B5EF4-FFF2-40B4-BE49-F238E27FC236}">
                <a16:creationId xmlns:a16="http://schemas.microsoft.com/office/drawing/2014/main" id="{9AB58BEC-B643-3BAB-F3F7-3822CAB0EE19}"/>
              </a:ext>
            </a:extLst>
          </p:cNvPr>
          <p:cNvSpPr txBox="1"/>
          <p:nvPr/>
        </p:nvSpPr>
        <p:spPr>
          <a:xfrm>
            <a:off x="1449430" y="1588785"/>
            <a:ext cx="363321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en-US" sz="2000" dirty="0">
                <a:solidFill>
                  <a:schemeClr val="accent1"/>
                </a:solidFill>
              </a:rPr>
              <a:t>2 in 11 car sales are electric</a:t>
            </a:r>
          </a:p>
        </p:txBody>
      </p:sp>
    </p:spTree>
    <p:extLst>
      <p:ext uri="{BB962C8B-B14F-4D97-AF65-F5344CB8AC3E}">
        <p14:creationId xmlns:p14="http://schemas.microsoft.com/office/powerpoint/2010/main" val="32306640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>
            <a:extLst>
              <a:ext uri="{FF2B5EF4-FFF2-40B4-BE49-F238E27FC236}">
                <a16:creationId xmlns:a16="http://schemas.microsoft.com/office/drawing/2014/main" id="{75012F8C-8420-C406-3A13-6A3CEF360BB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35" r="22233"/>
          <a:stretch/>
        </p:blipFill>
        <p:spPr>
          <a:xfrm>
            <a:off x="22965" y="0"/>
            <a:ext cx="609600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98CB6D2-C4A6-AA48-2A33-B019C8AB57EA}"/>
              </a:ext>
            </a:extLst>
          </p:cNvPr>
          <p:cNvSpPr txBox="1">
            <a:spLocks/>
          </p:cNvSpPr>
          <p:nvPr/>
        </p:nvSpPr>
        <p:spPr>
          <a:xfrm>
            <a:off x="6589914" y="583090"/>
            <a:ext cx="4575112" cy="144000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Qanelas" pitchFamily="50" charset="0"/>
                <a:ea typeface="+mj-ea"/>
                <a:cs typeface="+mj-cs"/>
              </a:defRPr>
            </a:lvl1pPr>
          </a:lstStyle>
          <a:p>
            <a:r>
              <a:rPr lang="en-GB" sz="3500" b="1" dirty="0">
                <a:solidFill>
                  <a:schemeClr val="accent3"/>
                </a:solidFill>
                <a:latin typeface="Qanelas ExtraBold" pitchFamily="2" charset="77"/>
              </a:rPr>
              <a:t>Public charging infrastructure: 11-fold increase needed</a:t>
            </a:r>
          </a:p>
        </p:txBody>
      </p:sp>
      <p:graphicFrame>
        <p:nvGraphicFramePr>
          <p:cNvPr id="7" name="Chart 8">
            <a:extLst>
              <a:ext uri="{FF2B5EF4-FFF2-40B4-BE49-F238E27FC236}">
                <a16:creationId xmlns:a16="http://schemas.microsoft.com/office/drawing/2014/main" id="{CC04467E-8B85-4DCF-1A00-89FAA189DBF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2549713"/>
              </p:ext>
            </p:extLst>
          </p:nvPr>
        </p:nvGraphicFramePr>
        <p:xfrm>
          <a:off x="6437653" y="2292096"/>
          <a:ext cx="4879635" cy="39828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849303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B5C517-A102-948F-E0A6-F765024397BF}"/>
              </a:ext>
            </a:extLst>
          </p:cNvPr>
          <p:cNvSpPr txBox="1">
            <a:spLocks/>
          </p:cNvSpPr>
          <p:nvPr/>
        </p:nvSpPr>
        <p:spPr>
          <a:xfrm>
            <a:off x="1454046" y="0"/>
            <a:ext cx="9283908" cy="144000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Qanelas" pitchFamily="50" charset="0"/>
                <a:ea typeface="+mj-ea"/>
                <a:cs typeface="+mj-cs"/>
              </a:defRPr>
            </a:lvl1pPr>
          </a:lstStyle>
          <a:p>
            <a:r>
              <a:rPr lang="en-GB" sz="3200" b="1" dirty="0">
                <a:solidFill>
                  <a:schemeClr val="accent3"/>
                </a:solidFill>
                <a:latin typeface="Qanelas ExtraBold" pitchFamily="2" charset="77"/>
              </a:rPr>
              <a:t>Public chargers: a more even deployment needed</a:t>
            </a:r>
          </a:p>
        </p:txBody>
      </p:sp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3" name="Chart 1">
                <a:extLst>
                  <a:ext uri="{FF2B5EF4-FFF2-40B4-BE49-F238E27FC236}">
                    <a16:creationId xmlns:a16="http://schemas.microsoft.com/office/drawing/2014/main" id="{43026A6B-7C42-42BA-B80C-4AA9302AB49A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004685875"/>
                  </p:ext>
                </p:extLst>
              </p:nvPr>
            </p:nvGraphicFramePr>
            <p:xfrm>
              <a:off x="972273" y="1250949"/>
              <a:ext cx="10243595" cy="5311897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3"/>
              </a:graphicData>
            </a:graphic>
          </p:graphicFrame>
        </mc:Choice>
        <mc:Fallback xmlns="">
          <p:pic>
            <p:nvPicPr>
              <p:cNvPr id="3" name="Chart 1">
                <a:extLst>
                  <a:ext uri="{FF2B5EF4-FFF2-40B4-BE49-F238E27FC236}">
                    <a16:creationId xmlns:a16="http://schemas.microsoft.com/office/drawing/2014/main" id="{43026A6B-7C42-42BA-B80C-4AA9302AB49A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72273" y="1250949"/>
                <a:ext cx="10243595" cy="5311897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632080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A8408-6AE0-D590-B9FA-4301588B6885}"/>
              </a:ext>
            </a:extLst>
          </p:cNvPr>
          <p:cNvSpPr txBox="1">
            <a:spLocks/>
          </p:cNvSpPr>
          <p:nvPr/>
        </p:nvSpPr>
        <p:spPr>
          <a:xfrm>
            <a:off x="1010093" y="0"/>
            <a:ext cx="10171814" cy="144000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Qanelas" pitchFamily="50" charset="0"/>
                <a:ea typeface="+mj-ea"/>
                <a:cs typeface="+mj-cs"/>
              </a:defRPr>
            </a:lvl1pPr>
          </a:lstStyle>
          <a:p>
            <a:r>
              <a:rPr lang="en-GB" sz="3500" b="1" dirty="0">
                <a:solidFill>
                  <a:schemeClr val="accent3"/>
                </a:solidFill>
                <a:latin typeface="Qanelas ExtraBold" pitchFamily="2" charset="77"/>
              </a:rPr>
              <a:t>How do we get there?</a:t>
            </a:r>
          </a:p>
        </p:txBody>
      </p:sp>
      <p:sp>
        <p:nvSpPr>
          <p:cNvPr id="9" name="Tekstfelt 8">
            <a:extLst>
              <a:ext uri="{FF2B5EF4-FFF2-40B4-BE49-F238E27FC236}">
                <a16:creationId xmlns:a16="http://schemas.microsoft.com/office/drawing/2014/main" id="{8FCECE53-CFC5-E746-3976-97428CC3A461}"/>
              </a:ext>
            </a:extLst>
          </p:cNvPr>
          <p:cNvSpPr txBox="1"/>
          <p:nvPr/>
        </p:nvSpPr>
        <p:spPr>
          <a:xfrm>
            <a:off x="1474534" y="1194816"/>
            <a:ext cx="2962126" cy="2578498"/>
          </a:xfrm>
          <a:prstGeom prst="rect">
            <a:avLst/>
          </a:prstGeom>
          <a:solidFill>
            <a:schemeClr val="accent3"/>
          </a:solidFill>
        </p:spPr>
        <p:txBody>
          <a:bodyPr wrap="square" tIns="792000" rIns="90000" rtlCol="0">
            <a:noAutofit/>
          </a:bodyPr>
          <a:lstStyle/>
          <a:p>
            <a:pPr algn="ctr"/>
            <a:r>
              <a:rPr lang="da-DK" sz="3600" b="1" cap="small" dirty="0" err="1">
                <a:solidFill>
                  <a:schemeClr val="bg1"/>
                </a:solidFill>
                <a:latin typeface="Qanelas Bold" pitchFamily="2" charset="77"/>
              </a:rPr>
              <a:t>Decarbonise</a:t>
            </a:r>
            <a:endParaRPr lang="da-DK" sz="2600" b="1" cap="small" dirty="0">
              <a:solidFill>
                <a:schemeClr val="bg1"/>
              </a:solidFill>
              <a:latin typeface="Qanelas Bold" pitchFamily="2" charset="77"/>
            </a:endParaRPr>
          </a:p>
          <a:p>
            <a:pPr algn="ctr"/>
            <a:r>
              <a:rPr lang="da-DK" sz="3600" b="1" cap="small" dirty="0">
                <a:solidFill>
                  <a:schemeClr val="bg1"/>
                </a:solidFill>
                <a:latin typeface="Qanelas Bold" pitchFamily="2" charset="77"/>
              </a:rPr>
              <a:t>faster</a:t>
            </a:r>
          </a:p>
          <a:p>
            <a:pPr algn="ctr"/>
            <a:endParaRPr lang="da-DK" sz="800" b="1" dirty="0">
              <a:solidFill>
                <a:schemeClr val="bg1"/>
              </a:solidFill>
              <a:latin typeface="Qanelas Bold" pitchFamily="2" charset="77"/>
            </a:endParaRPr>
          </a:p>
          <a:p>
            <a:pPr algn="ctr"/>
            <a:r>
              <a:rPr lang="da-DK" sz="3400" b="1" dirty="0">
                <a:solidFill>
                  <a:schemeClr val="bg1"/>
                </a:solidFill>
                <a:latin typeface="Qanelas Bold" pitchFamily="2" charset="77"/>
              </a:rPr>
              <a:t>1</a:t>
            </a:r>
          </a:p>
        </p:txBody>
      </p:sp>
      <p:sp>
        <p:nvSpPr>
          <p:cNvPr id="10" name="Tekstfelt 9">
            <a:extLst>
              <a:ext uri="{FF2B5EF4-FFF2-40B4-BE49-F238E27FC236}">
                <a16:creationId xmlns:a16="http://schemas.microsoft.com/office/drawing/2014/main" id="{FAFF40D6-C047-64FE-ACD6-F62B18A0D491}"/>
              </a:ext>
            </a:extLst>
          </p:cNvPr>
          <p:cNvSpPr txBox="1"/>
          <p:nvPr/>
        </p:nvSpPr>
        <p:spPr>
          <a:xfrm>
            <a:off x="4614936" y="1194816"/>
            <a:ext cx="2962126" cy="2578498"/>
          </a:xfrm>
          <a:prstGeom prst="rect">
            <a:avLst/>
          </a:prstGeom>
          <a:solidFill>
            <a:schemeClr val="accent1"/>
          </a:solidFill>
        </p:spPr>
        <p:txBody>
          <a:bodyPr wrap="square" tIns="792000" rIns="90000" rtlCol="0">
            <a:noAutofit/>
          </a:bodyPr>
          <a:lstStyle/>
          <a:p>
            <a:pPr algn="ctr"/>
            <a:r>
              <a:rPr lang="da-DK" sz="3600" b="1" cap="small" dirty="0" err="1">
                <a:solidFill>
                  <a:schemeClr val="bg1"/>
                </a:solidFill>
                <a:latin typeface="Qanelas Bold" pitchFamily="2" charset="77"/>
              </a:rPr>
              <a:t>Electrify</a:t>
            </a:r>
            <a:r>
              <a:rPr lang="da-DK" sz="3600" b="1" dirty="0">
                <a:solidFill>
                  <a:schemeClr val="bg1"/>
                </a:solidFill>
                <a:latin typeface="Qanelas Bold" pitchFamily="2" charset="77"/>
              </a:rPr>
              <a:t> </a:t>
            </a:r>
          </a:p>
          <a:p>
            <a:pPr algn="ctr"/>
            <a:r>
              <a:rPr lang="da-DK" sz="3600" b="1" cap="small" dirty="0">
                <a:solidFill>
                  <a:schemeClr val="bg1"/>
                </a:solidFill>
                <a:latin typeface="Qanelas Bold" pitchFamily="2" charset="77"/>
              </a:rPr>
              <a:t>now</a:t>
            </a:r>
          </a:p>
          <a:p>
            <a:pPr algn="ctr"/>
            <a:endParaRPr lang="da-DK" sz="800" b="1" dirty="0">
              <a:solidFill>
                <a:schemeClr val="bg1"/>
              </a:solidFill>
              <a:latin typeface="Qanelas Bold" pitchFamily="2" charset="77"/>
            </a:endParaRPr>
          </a:p>
          <a:p>
            <a:pPr algn="ctr"/>
            <a:r>
              <a:rPr lang="da-DK" sz="3400" b="1" dirty="0">
                <a:solidFill>
                  <a:schemeClr val="bg1"/>
                </a:solidFill>
                <a:latin typeface="Qanelas Bold" pitchFamily="2" charset="77"/>
              </a:rPr>
              <a:t>2</a:t>
            </a:r>
          </a:p>
        </p:txBody>
      </p:sp>
      <p:sp>
        <p:nvSpPr>
          <p:cNvPr id="11" name="Tekstfelt 10">
            <a:extLst>
              <a:ext uri="{FF2B5EF4-FFF2-40B4-BE49-F238E27FC236}">
                <a16:creationId xmlns:a16="http://schemas.microsoft.com/office/drawing/2014/main" id="{7E76BE80-AFDC-8B92-9214-6992B8DB91DF}"/>
              </a:ext>
            </a:extLst>
          </p:cNvPr>
          <p:cNvSpPr txBox="1"/>
          <p:nvPr/>
        </p:nvSpPr>
        <p:spPr>
          <a:xfrm>
            <a:off x="7755339" y="1194816"/>
            <a:ext cx="2962126" cy="2578498"/>
          </a:xfrm>
          <a:prstGeom prst="rect">
            <a:avLst/>
          </a:prstGeom>
          <a:solidFill>
            <a:schemeClr val="accent4"/>
          </a:solidFill>
        </p:spPr>
        <p:txBody>
          <a:bodyPr wrap="square" tIns="792000" rIns="90000" rtlCol="0">
            <a:noAutofit/>
          </a:bodyPr>
          <a:lstStyle/>
          <a:p>
            <a:pPr algn="ctr"/>
            <a:r>
              <a:rPr lang="da-DK" sz="3600" b="1" cap="small" dirty="0" err="1">
                <a:solidFill>
                  <a:schemeClr val="bg1"/>
                </a:solidFill>
                <a:latin typeface="Qanelas Bold" pitchFamily="2" charset="77"/>
              </a:rPr>
              <a:t>Strengthen</a:t>
            </a:r>
            <a:r>
              <a:rPr lang="da-DK" sz="3600" b="1" dirty="0">
                <a:solidFill>
                  <a:schemeClr val="bg1"/>
                </a:solidFill>
                <a:latin typeface="Qanelas Bold" pitchFamily="2" charset="77"/>
              </a:rPr>
              <a:t> </a:t>
            </a:r>
          </a:p>
          <a:p>
            <a:pPr algn="ctr"/>
            <a:r>
              <a:rPr lang="da-DK" sz="3600" b="1" cap="small" dirty="0">
                <a:solidFill>
                  <a:schemeClr val="bg1"/>
                </a:solidFill>
                <a:latin typeface="Qanelas Bold" pitchFamily="2" charset="77"/>
              </a:rPr>
              <a:t>grids</a:t>
            </a:r>
          </a:p>
          <a:p>
            <a:pPr algn="ctr"/>
            <a:endParaRPr lang="da-DK" sz="800" b="1" dirty="0">
              <a:solidFill>
                <a:schemeClr val="bg1"/>
              </a:solidFill>
              <a:latin typeface="Qanelas Bold" pitchFamily="2" charset="77"/>
            </a:endParaRPr>
          </a:p>
          <a:p>
            <a:pPr algn="ctr"/>
            <a:r>
              <a:rPr lang="da-DK" sz="3400" b="1" dirty="0">
                <a:solidFill>
                  <a:schemeClr val="bg1"/>
                </a:solidFill>
                <a:latin typeface="Qanelas Bold" pitchFamily="2" charset="77"/>
              </a:rPr>
              <a:t>3</a:t>
            </a:r>
          </a:p>
        </p:txBody>
      </p:sp>
      <p:sp>
        <p:nvSpPr>
          <p:cNvPr id="12" name="Tekstfelt 11">
            <a:extLst>
              <a:ext uri="{FF2B5EF4-FFF2-40B4-BE49-F238E27FC236}">
                <a16:creationId xmlns:a16="http://schemas.microsoft.com/office/drawing/2014/main" id="{D4260FE2-2B1B-6F44-0ABC-5F1A2C101FFA}"/>
              </a:ext>
            </a:extLst>
          </p:cNvPr>
          <p:cNvSpPr txBox="1"/>
          <p:nvPr/>
        </p:nvSpPr>
        <p:spPr>
          <a:xfrm>
            <a:off x="1474534" y="3930208"/>
            <a:ext cx="2962126" cy="2578498"/>
          </a:xfrm>
          <a:prstGeom prst="rect">
            <a:avLst/>
          </a:prstGeom>
          <a:solidFill>
            <a:schemeClr val="accent5"/>
          </a:solidFill>
        </p:spPr>
        <p:txBody>
          <a:bodyPr wrap="square" tIns="792000" rIns="90000" rtlCol="0">
            <a:noAutofit/>
          </a:bodyPr>
          <a:lstStyle/>
          <a:p>
            <a:pPr algn="ctr"/>
            <a:r>
              <a:rPr lang="da-DK" sz="3600" b="1" cap="small" dirty="0">
                <a:solidFill>
                  <a:schemeClr val="bg1"/>
                </a:solidFill>
                <a:latin typeface="Qanelas Bold" pitchFamily="2" charset="77"/>
              </a:rPr>
              <a:t>Secure</a:t>
            </a:r>
          </a:p>
          <a:p>
            <a:pPr algn="ctr"/>
            <a:r>
              <a:rPr lang="da-DK" sz="3600" b="1" cap="small" dirty="0">
                <a:solidFill>
                  <a:schemeClr val="bg1"/>
                </a:solidFill>
                <a:latin typeface="Qanelas Bold" pitchFamily="2" charset="77"/>
              </a:rPr>
              <a:t>investment</a:t>
            </a:r>
          </a:p>
          <a:p>
            <a:pPr algn="ctr"/>
            <a:endParaRPr lang="da-DK" sz="800" b="1" dirty="0">
              <a:solidFill>
                <a:schemeClr val="bg1"/>
              </a:solidFill>
              <a:latin typeface="Qanelas Bold" pitchFamily="2" charset="77"/>
            </a:endParaRPr>
          </a:p>
          <a:p>
            <a:pPr algn="ctr"/>
            <a:r>
              <a:rPr lang="da-DK" sz="3400" b="1" dirty="0">
                <a:solidFill>
                  <a:schemeClr val="bg1"/>
                </a:solidFill>
                <a:latin typeface="Qanelas Bold" pitchFamily="2" charset="77"/>
              </a:rPr>
              <a:t>4</a:t>
            </a:r>
          </a:p>
        </p:txBody>
      </p:sp>
      <p:sp>
        <p:nvSpPr>
          <p:cNvPr id="13" name="Tekstfelt 12">
            <a:extLst>
              <a:ext uri="{FF2B5EF4-FFF2-40B4-BE49-F238E27FC236}">
                <a16:creationId xmlns:a16="http://schemas.microsoft.com/office/drawing/2014/main" id="{2F2B792A-7CD4-664E-F307-C9EC6A307016}"/>
              </a:ext>
            </a:extLst>
          </p:cNvPr>
          <p:cNvSpPr txBox="1"/>
          <p:nvPr/>
        </p:nvSpPr>
        <p:spPr>
          <a:xfrm>
            <a:off x="4613777" y="3930208"/>
            <a:ext cx="2962126" cy="257849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tIns="792000" rIns="90000" rtlCol="0">
            <a:noAutofit/>
          </a:bodyPr>
          <a:lstStyle/>
          <a:p>
            <a:pPr algn="ctr"/>
            <a:r>
              <a:rPr lang="da-DK" sz="3600" b="1" cap="small" dirty="0" err="1">
                <a:solidFill>
                  <a:schemeClr val="bg1"/>
                </a:solidFill>
                <a:latin typeface="Qanelas Bold" pitchFamily="2" charset="77"/>
              </a:rPr>
              <a:t>Protect</a:t>
            </a:r>
            <a:r>
              <a:rPr lang="da-DK" sz="3600" b="1" dirty="0">
                <a:solidFill>
                  <a:schemeClr val="bg1"/>
                </a:solidFill>
                <a:latin typeface="Qanelas Bold" pitchFamily="2" charset="77"/>
              </a:rPr>
              <a:t> </a:t>
            </a:r>
          </a:p>
          <a:p>
            <a:pPr algn="ctr"/>
            <a:r>
              <a:rPr lang="da-DK" sz="3600" b="1" cap="small" dirty="0">
                <a:solidFill>
                  <a:schemeClr val="bg1"/>
                </a:solidFill>
                <a:latin typeface="Qanelas Bold" pitchFamily="2" charset="77"/>
              </a:rPr>
              <a:t>customers</a:t>
            </a:r>
          </a:p>
          <a:p>
            <a:pPr algn="ctr"/>
            <a:endParaRPr lang="da-DK" sz="800" b="1" dirty="0">
              <a:solidFill>
                <a:schemeClr val="bg1"/>
              </a:solidFill>
              <a:latin typeface="Qanelas Bold" pitchFamily="2" charset="77"/>
            </a:endParaRPr>
          </a:p>
          <a:p>
            <a:pPr algn="ctr"/>
            <a:r>
              <a:rPr lang="da-DK" sz="3400" b="1" dirty="0">
                <a:solidFill>
                  <a:schemeClr val="bg1"/>
                </a:solidFill>
                <a:latin typeface="Qanelas Bold" pitchFamily="2" charset="77"/>
              </a:rPr>
              <a:t>5</a:t>
            </a:r>
          </a:p>
        </p:txBody>
      </p:sp>
      <p:sp>
        <p:nvSpPr>
          <p:cNvPr id="14" name="Tekstfelt 13">
            <a:extLst>
              <a:ext uri="{FF2B5EF4-FFF2-40B4-BE49-F238E27FC236}">
                <a16:creationId xmlns:a16="http://schemas.microsoft.com/office/drawing/2014/main" id="{F2CF556F-FAE3-70DC-0D2F-1EF421B42AA0}"/>
              </a:ext>
            </a:extLst>
          </p:cNvPr>
          <p:cNvSpPr txBox="1"/>
          <p:nvPr/>
        </p:nvSpPr>
        <p:spPr>
          <a:xfrm>
            <a:off x="7755339" y="3930208"/>
            <a:ext cx="2962126" cy="2578498"/>
          </a:xfrm>
          <a:prstGeom prst="rect">
            <a:avLst/>
          </a:prstGeom>
          <a:solidFill>
            <a:srgbClr val="2F9B04"/>
          </a:solidFill>
        </p:spPr>
        <p:txBody>
          <a:bodyPr wrap="square" tIns="792000" rIns="90000" rtlCol="0">
            <a:noAutofit/>
          </a:bodyPr>
          <a:lstStyle/>
          <a:p>
            <a:pPr algn="ctr"/>
            <a:r>
              <a:rPr lang="da-DK" sz="3600" b="1" cap="small" dirty="0">
                <a:solidFill>
                  <a:schemeClr val="bg1"/>
                </a:solidFill>
                <a:latin typeface="Qanelas Bold" pitchFamily="2" charset="77"/>
              </a:rPr>
              <a:t>Save</a:t>
            </a:r>
            <a:r>
              <a:rPr lang="da-DK" sz="3600" b="1" dirty="0">
                <a:solidFill>
                  <a:schemeClr val="bg1"/>
                </a:solidFill>
                <a:latin typeface="Qanelas Bold" pitchFamily="2" charset="77"/>
              </a:rPr>
              <a:t> </a:t>
            </a:r>
          </a:p>
          <a:p>
            <a:pPr algn="ctr"/>
            <a:r>
              <a:rPr lang="da-DK" sz="3600" b="1" cap="small" dirty="0">
                <a:solidFill>
                  <a:schemeClr val="bg1"/>
                </a:solidFill>
                <a:latin typeface="Qanelas Bold" pitchFamily="2" charset="77"/>
              </a:rPr>
              <a:t>energy</a:t>
            </a:r>
          </a:p>
          <a:p>
            <a:pPr algn="ctr"/>
            <a:endParaRPr lang="da-DK" sz="800" b="1" dirty="0">
              <a:solidFill>
                <a:schemeClr val="bg1"/>
              </a:solidFill>
              <a:latin typeface="Qanelas Bold" pitchFamily="2" charset="77"/>
            </a:endParaRPr>
          </a:p>
          <a:p>
            <a:pPr algn="ctr"/>
            <a:r>
              <a:rPr lang="da-DK" sz="3400" b="1" dirty="0">
                <a:solidFill>
                  <a:schemeClr val="bg1"/>
                </a:solidFill>
                <a:latin typeface="Qanelas Bold" pitchFamily="2" charset="77"/>
              </a:rPr>
              <a:t>6</a:t>
            </a:r>
          </a:p>
        </p:txBody>
      </p:sp>
      <p:pic>
        <p:nvPicPr>
          <p:cNvPr id="39" name="Grafik 38">
            <a:extLst>
              <a:ext uri="{FF2B5EF4-FFF2-40B4-BE49-F238E27FC236}">
                <a16:creationId xmlns:a16="http://schemas.microsoft.com/office/drawing/2014/main" id="{8202F530-145A-7989-083E-333BE524C4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48499" y="1380384"/>
            <a:ext cx="614196" cy="545952"/>
          </a:xfrm>
          <a:prstGeom prst="rect">
            <a:avLst/>
          </a:prstGeom>
        </p:spPr>
      </p:pic>
      <p:pic>
        <p:nvPicPr>
          <p:cNvPr id="40" name="Grafik 39">
            <a:extLst>
              <a:ext uri="{FF2B5EF4-FFF2-40B4-BE49-F238E27FC236}">
                <a16:creationId xmlns:a16="http://schemas.microsoft.com/office/drawing/2014/main" id="{620C4F4C-81A2-8E8B-156A-889A197640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5914016" y="1398205"/>
            <a:ext cx="363968" cy="545952"/>
          </a:xfrm>
          <a:prstGeom prst="rect">
            <a:avLst/>
          </a:prstGeom>
        </p:spPr>
      </p:pic>
      <p:pic>
        <p:nvPicPr>
          <p:cNvPr id="41" name="Grafik 40">
            <a:extLst>
              <a:ext uri="{FF2B5EF4-FFF2-40B4-BE49-F238E27FC236}">
                <a16:creationId xmlns:a16="http://schemas.microsoft.com/office/drawing/2014/main" id="{7B8648DB-9984-49D1-80FE-FA729B1F51A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8917929" y="1486300"/>
            <a:ext cx="636946" cy="382166"/>
          </a:xfrm>
          <a:prstGeom prst="rect">
            <a:avLst/>
          </a:prstGeom>
        </p:spPr>
      </p:pic>
      <p:pic>
        <p:nvPicPr>
          <p:cNvPr id="42" name="Grafik 41">
            <a:extLst>
              <a:ext uri="{FF2B5EF4-FFF2-40B4-BE49-F238E27FC236}">
                <a16:creationId xmlns:a16="http://schemas.microsoft.com/office/drawing/2014/main" id="{1C6C3C28-CAB2-6586-5074-56B83136624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2750865" y="4100435"/>
            <a:ext cx="409464" cy="545952"/>
          </a:xfrm>
          <a:prstGeom prst="rect">
            <a:avLst/>
          </a:prstGeom>
        </p:spPr>
      </p:pic>
      <p:pic>
        <p:nvPicPr>
          <p:cNvPr id="43" name="Grafik 42">
            <a:extLst>
              <a:ext uri="{FF2B5EF4-FFF2-40B4-BE49-F238E27FC236}">
                <a16:creationId xmlns:a16="http://schemas.microsoft.com/office/drawing/2014/main" id="{90C8D22F-5CF5-227A-5035-8A630168CC2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5869196" y="4136077"/>
            <a:ext cx="453608" cy="510310"/>
          </a:xfrm>
          <a:prstGeom prst="rect">
            <a:avLst/>
          </a:prstGeom>
        </p:spPr>
      </p:pic>
      <p:pic>
        <p:nvPicPr>
          <p:cNvPr id="45" name="Grafik 44">
            <a:extLst>
              <a:ext uri="{FF2B5EF4-FFF2-40B4-BE49-F238E27FC236}">
                <a16:creationId xmlns:a16="http://schemas.microsoft.com/office/drawing/2014/main" id="{45EC4AB9-4CF2-C605-E496-749E777D674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>
          <a:xfrm rot="18000000">
            <a:off x="9116118" y="4184666"/>
            <a:ext cx="240568" cy="541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3579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42FBE5A-D76E-076D-6372-EE1D639BFFA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74581B-BD4D-ECA2-9B87-81C15DFA29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441A166-B29E-4E51-9043-0D244441FE17}" type="slidenum">
              <a:rPr lang="en-BE" smtClean="0"/>
              <a:pPr/>
              <a:t>25</a:t>
            </a:fld>
            <a:endParaRPr lang="en-BE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8938557-79C4-B19C-27A3-C807AF3ED2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39858"/>
            <a:ext cx="6969642" cy="4646428"/>
          </a:xfrm>
          <a:prstGeom prst="rect">
            <a:avLst/>
          </a:prstGeom>
        </p:spPr>
      </p:pic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F22669E0-0AB8-AEA5-BE13-BB0E9007F1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541" y="1674067"/>
            <a:ext cx="5060845" cy="2845336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C2BDB421-BF97-E189-E949-415694288BFA}"/>
              </a:ext>
            </a:extLst>
          </p:cNvPr>
          <p:cNvGrpSpPr/>
          <p:nvPr/>
        </p:nvGrpSpPr>
        <p:grpSpPr>
          <a:xfrm>
            <a:off x="8375795" y="1466847"/>
            <a:ext cx="2788389" cy="3708714"/>
            <a:chOff x="7929228" y="1241957"/>
            <a:chExt cx="2788389" cy="3708714"/>
          </a:xfrm>
        </p:grpSpPr>
        <p:pic>
          <p:nvPicPr>
            <p:cNvPr id="11" name="Picture 10" descr="Qr code&#10;&#10;Description automatically generated">
              <a:extLst>
                <a:ext uri="{FF2B5EF4-FFF2-40B4-BE49-F238E27FC236}">
                  <a16:creationId xmlns:a16="http://schemas.microsoft.com/office/drawing/2014/main" id="{AACE0A37-F108-FFCB-4D16-E1E879AF40E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29228" y="2162282"/>
              <a:ext cx="2788389" cy="2788389"/>
            </a:xfrm>
            <a:prstGeom prst="rect">
              <a:avLst/>
            </a:prstGeom>
          </p:spPr>
        </p:pic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E34E3D39-5376-10F6-62A2-D9E03D31BAFB}"/>
                </a:ext>
              </a:extLst>
            </p:cNvPr>
            <p:cNvGrpSpPr/>
            <p:nvPr/>
          </p:nvGrpSpPr>
          <p:grpSpPr>
            <a:xfrm>
              <a:off x="8600408" y="1241957"/>
              <a:ext cx="1446028" cy="552893"/>
              <a:chOff x="8537944" y="4848447"/>
              <a:chExt cx="1446028" cy="552893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3FCF437E-CA5C-2C3F-D09F-47910DBD406E}"/>
                  </a:ext>
                </a:extLst>
              </p:cNvPr>
              <p:cNvSpPr/>
              <p:nvPr/>
            </p:nvSpPr>
            <p:spPr>
              <a:xfrm>
                <a:off x="8537944" y="4848447"/>
                <a:ext cx="1446028" cy="552893"/>
              </a:xfrm>
              <a:prstGeom prst="rect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E"/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86F896D6-FFC9-7FE3-DA7A-AD083F804333}"/>
                  </a:ext>
                </a:extLst>
              </p:cNvPr>
              <p:cNvSpPr txBox="1"/>
              <p:nvPr/>
            </p:nvSpPr>
            <p:spPr>
              <a:xfrm>
                <a:off x="8723739" y="4926897"/>
                <a:ext cx="1080745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000" dirty="0">
                    <a:solidFill>
                      <a:schemeClr val="bg1"/>
                    </a:solidFill>
                  </a:rPr>
                  <a:t>DIVE IN!</a:t>
                </a:r>
                <a:endParaRPr lang="en-BE" sz="2000" dirty="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903124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>
            <a:extLst>
              <a:ext uri="{FF2B5EF4-FFF2-40B4-BE49-F238E27FC236}">
                <a16:creationId xmlns:a16="http://schemas.microsoft.com/office/drawing/2014/main" id="{1BC67317-AA33-AC59-0252-7175ECDBA49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alphaModFix amt="6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53" t="2510" b="14853"/>
          <a:stretch/>
        </p:blipFill>
        <p:spPr>
          <a:xfrm>
            <a:off x="-1" y="-1"/>
            <a:ext cx="12205503" cy="6858001"/>
          </a:xfrm>
          <a:prstGeom prst="rect">
            <a:avLst/>
          </a:prstGeom>
        </p:spPr>
      </p:pic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3BC76C0E-E7A6-4A38-8DC5-E26F813BBEE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67151483"/>
              </p:ext>
            </p:extLst>
          </p:nvPr>
        </p:nvGraphicFramePr>
        <p:xfrm>
          <a:off x="874714" y="1817226"/>
          <a:ext cx="10442574" cy="39874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59EF2859-36B2-A265-2CBD-E116BEEF811D}"/>
              </a:ext>
            </a:extLst>
          </p:cNvPr>
          <p:cNvSpPr txBox="1">
            <a:spLocks/>
          </p:cNvSpPr>
          <p:nvPr/>
        </p:nvSpPr>
        <p:spPr>
          <a:xfrm>
            <a:off x="1454046" y="0"/>
            <a:ext cx="9283908" cy="144000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Qanelas" pitchFamily="50" charset="0"/>
                <a:ea typeface="+mj-ea"/>
                <a:cs typeface="+mj-cs"/>
              </a:defRPr>
            </a:lvl1pPr>
          </a:lstStyle>
          <a:p>
            <a:r>
              <a:rPr lang="en-GB" sz="3200" b="1" dirty="0">
                <a:solidFill>
                  <a:schemeClr val="accent3"/>
                </a:solidFill>
                <a:latin typeface="Qanelas ExtraBold" pitchFamily="2" charset="77"/>
              </a:rPr>
              <a:t>High energy prices drive EU inflation to 9.8%</a:t>
            </a:r>
          </a:p>
        </p:txBody>
      </p:sp>
    </p:spTree>
    <p:extLst>
      <p:ext uri="{BB962C8B-B14F-4D97-AF65-F5344CB8AC3E}">
        <p14:creationId xmlns:p14="http://schemas.microsoft.com/office/powerpoint/2010/main" val="11104721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B3461CF-E3B5-D6F2-98F4-00FE7E23B0E9}"/>
              </a:ext>
            </a:extLst>
          </p:cNvPr>
          <p:cNvSpPr txBox="1"/>
          <p:nvPr/>
        </p:nvSpPr>
        <p:spPr>
          <a:xfrm>
            <a:off x="2458202" y="5705468"/>
            <a:ext cx="7275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+mj-lt"/>
              </a:rPr>
              <a:t>Average EU day-ahead electricity prices</a:t>
            </a:r>
            <a:endParaRPr lang="en-BE" sz="2000" dirty="0">
              <a:latin typeface="+mj-lt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89D0A9D-3614-6F70-5739-17FB7995D93F}"/>
              </a:ext>
            </a:extLst>
          </p:cNvPr>
          <p:cNvSpPr txBox="1">
            <a:spLocks/>
          </p:cNvSpPr>
          <p:nvPr/>
        </p:nvSpPr>
        <p:spPr>
          <a:xfrm>
            <a:off x="1010093" y="0"/>
            <a:ext cx="10171814" cy="144000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Qanelas" pitchFamily="50" charset="0"/>
                <a:ea typeface="+mj-ea"/>
                <a:cs typeface="+mj-cs"/>
              </a:defRPr>
            </a:lvl1pPr>
          </a:lstStyle>
          <a:p>
            <a:r>
              <a:rPr lang="en-GB" sz="3500" b="1" dirty="0">
                <a:latin typeface="Qanelas ExtraBold" pitchFamily="2" charset="77"/>
              </a:rPr>
              <a:t>Wholesale </a:t>
            </a:r>
            <a:r>
              <a:rPr lang="en-GB" sz="3200" b="1" dirty="0">
                <a:latin typeface="Qanelas ExtraBold" pitchFamily="2" charset="77"/>
              </a:rPr>
              <a:t>prices</a:t>
            </a:r>
            <a:r>
              <a:rPr lang="en-GB" sz="3500" b="1" dirty="0">
                <a:latin typeface="Qanelas ExtraBold" pitchFamily="2" charset="77"/>
              </a:rPr>
              <a:t> up by +532% since January 2021</a:t>
            </a:r>
          </a:p>
        </p:txBody>
      </p:sp>
      <p:pic>
        <p:nvPicPr>
          <p:cNvPr id="35" name="Grafik 34">
            <a:extLst>
              <a:ext uri="{FF2B5EF4-FFF2-40B4-BE49-F238E27FC236}">
                <a16:creationId xmlns:a16="http://schemas.microsoft.com/office/drawing/2014/main" id="{52805F74-AD05-E8F2-76D5-835F9896BE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533853" y="2685456"/>
            <a:ext cx="5984110" cy="5984110"/>
          </a:xfrm>
          <a:prstGeom prst="rect">
            <a:avLst/>
          </a:prstGeom>
        </p:spPr>
      </p:pic>
      <p:cxnSp>
        <p:nvCxnSpPr>
          <p:cNvPr id="24" name="Lige forbindelse 23">
            <a:extLst>
              <a:ext uri="{FF2B5EF4-FFF2-40B4-BE49-F238E27FC236}">
                <a16:creationId xmlns:a16="http://schemas.microsoft.com/office/drawing/2014/main" id="{C35B5FAA-8120-37C5-A721-977BD080F837}"/>
              </a:ext>
            </a:extLst>
          </p:cNvPr>
          <p:cNvCxnSpPr>
            <a:cxnSpLocks/>
          </p:cNvCxnSpPr>
          <p:nvPr/>
        </p:nvCxnSpPr>
        <p:spPr>
          <a:xfrm>
            <a:off x="1291945" y="5073621"/>
            <a:ext cx="9725246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Lige forbindelse 26">
            <a:extLst>
              <a:ext uri="{FF2B5EF4-FFF2-40B4-BE49-F238E27FC236}">
                <a16:creationId xmlns:a16="http://schemas.microsoft.com/office/drawing/2014/main" id="{08079411-3AC5-35C8-407C-F3E848E32D22}"/>
              </a:ext>
            </a:extLst>
          </p:cNvPr>
          <p:cNvCxnSpPr>
            <a:cxnSpLocks/>
          </p:cNvCxnSpPr>
          <p:nvPr/>
        </p:nvCxnSpPr>
        <p:spPr>
          <a:xfrm>
            <a:off x="1291945" y="4420235"/>
            <a:ext cx="9725246" cy="0"/>
          </a:xfrm>
          <a:prstGeom prst="line">
            <a:avLst/>
          </a:prstGeom>
          <a:ln>
            <a:solidFill>
              <a:schemeClr val="tx1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Lige forbindelse 27">
            <a:extLst>
              <a:ext uri="{FF2B5EF4-FFF2-40B4-BE49-F238E27FC236}">
                <a16:creationId xmlns:a16="http://schemas.microsoft.com/office/drawing/2014/main" id="{916AFDDD-611A-1730-41BD-1B0C32E883BD}"/>
              </a:ext>
            </a:extLst>
          </p:cNvPr>
          <p:cNvCxnSpPr>
            <a:cxnSpLocks/>
          </p:cNvCxnSpPr>
          <p:nvPr/>
        </p:nvCxnSpPr>
        <p:spPr>
          <a:xfrm>
            <a:off x="1291945" y="3766847"/>
            <a:ext cx="9725246" cy="0"/>
          </a:xfrm>
          <a:prstGeom prst="line">
            <a:avLst/>
          </a:prstGeom>
          <a:ln>
            <a:solidFill>
              <a:schemeClr val="tx1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Lige forbindelse 28">
            <a:extLst>
              <a:ext uri="{FF2B5EF4-FFF2-40B4-BE49-F238E27FC236}">
                <a16:creationId xmlns:a16="http://schemas.microsoft.com/office/drawing/2014/main" id="{4C3C7F1C-4B0B-3909-BAFE-657656495115}"/>
              </a:ext>
            </a:extLst>
          </p:cNvPr>
          <p:cNvCxnSpPr>
            <a:cxnSpLocks/>
          </p:cNvCxnSpPr>
          <p:nvPr/>
        </p:nvCxnSpPr>
        <p:spPr>
          <a:xfrm>
            <a:off x="1291945" y="3113459"/>
            <a:ext cx="9725246" cy="0"/>
          </a:xfrm>
          <a:prstGeom prst="line">
            <a:avLst/>
          </a:prstGeom>
          <a:ln>
            <a:solidFill>
              <a:schemeClr val="tx1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Lige forbindelse 29">
            <a:extLst>
              <a:ext uri="{FF2B5EF4-FFF2-40B4-BE49-F238E27FC236}">
                <a16:creationId xmlns:a16="http://schemas.microsoft.com/office/drawing/2014/main" id="{550564BA-A090-595A-CA70-3EB85A41E5F4}"/>
              </a:ext>
            </a:extLst>
          </p:cNvPr>
          <p:cNvCxnSpPr>
            <a:cxnSpLocks/>
          </p:cNvCxnSpPr>
          <p:nvPr/>
        </p:nvCxnSpPr>
        <p:spPr>
          <a:xfrm>
            <a:off x="1291945" y="2460071"/>
            <a:ext cx="9725246" cy="0"/>
          </a:xfrm>
          <a:prstGeom prst="line">
            <a:avLst/>
          </a:prstGeom>
          <a:ln>
            <a:solidFill>
              <a:schemeClr val="tx1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Lige forbindelse 30">
            <a:extLst>
              <a:ext uri="{FF2B5EF4-FFF2-40B4-BE49-F238E27FC236}">
                <a16:creationId xmlns:a16="http://schemas.microsoft.com/office/drawing/2014/main" id="{7E6236BE-43F9-8B39-5093-740DC91AFD8E}"/>
              </a:ext>
            </a:extLst>
          </p:cNvPr>
          <p:cNvCxnSpPr>
            <a:cxnSpLocks/>
          </p:cNvCxnSpPr>
          <p:nvPr/>
        </p:nvCxnSpPr>
        <p:spPr>
          <a:xfrm>
            <a:off x="1291945" y="1806683"/>
            <a:ext cx="9725246" cy="0"/>
          </a:xfrm>
          <a:prstGeom prst="line">
            <a:avLst/>
          </a:prstGeom>
          <a:ln>
            <a:solidFill>
              <a:schemeClr val="tx1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uppe 4">
            <a:extLst>
              <a:ext uri="{FF2B5EF4-FFF2-40B4-BE49-F238E27FC236}">
                <a16:creationId xmlns:a16="http://schemas.microsoft.com/office/drawing/2014/main" id="{0DA07389-39AA-C4FD-9771-26063AB8BB24}"/>
              </a:ext>
            </a:extLst>
          </p:cNvPr>
          <p:cNvGrpSpPr/>
          <p:nvPr/>
        </p:nvGrpSpPr>
        <p:grpSpPr>
          <a:xfrm>
            <a:off x="1218978" y="4408516"/>
            <a:ext cx="1765691" cy="1060145"/>
            <a:chOff x="1362671" y="4408516"/>
            <a:chExt cx="1765691" cy="1060145"/>
          </a:xfrm>
        </p:grpSpPr>
        <p:sp>
          <p:nvSpPr>
            <p:cNvPr id="8" name="TextBox 1">
              <a:extLst>
                <a:ext uri="{FF2B5EF4-FFF2-40B4-BE49-F238E27FC236}">
                  <a16:creationId xmlns:a16="http://schemas.microsoft.com/office/drawing/2014/main" id="{F52839CD-743C-D8AE-0A57-4C7CC891571C}"/>
                </a:ext>
              </a:extLst>
            </p:cNvPr>
            <p:cNvSpPr txBox="1"/>
            <p:nvPr/>
          </p:nvSpPr>
          <p:spPr>
            <a:xfrm>
              <a:off x="1362671" y="5160884"/>
              <a:ext cx="17656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/>
                <a:t>2020 average</a:t>
              </a:r>
              <a:endParaRPr lang="en-BE" sz="1400" dirty="0"/>
            </a:p>
          </p:txBody>
        </p:sp>
        <p:sp>
          <p:nvSpPr>
            <p:cNvPr id="22" name="TextBox 1">
              <a:extLst>
                <a:ext uri="{FF2B5EF4-FFF2-40B4-BE49-F238E27FC236}">
                  <a16:creationId xmlns:a16="http://schemas.microsoft.com/office/drawing/2014/main" id="{5D493CA9-7B23-1EF0-548C-BB2423C3E60D}"/>
                </a:ext>
              </a:extLst>
            </p:cNvPr>
            <p:cNvSpPr txBox="1"/>
            <p:nvPr/>
          </p:nvSpPr>
          <p:spPr>
            <a:xfrm>
              <a:off x="1362671" y="4408516"/>
              <a:ext cx="17656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>
                  <a:solidFill>
                    <a:schemeClr val="bg1"/>
                  </a:solidFill>
                  <a:highlight>
                    <a:srgbClr val="000000"/>
                  </a:highlight>
                </a:rPr>
                <a:t> 34 €/MWh </a:t>
              </a:r>
              <a:r>
                <a:rPr lang="en-GB" sz="1400" dirty="0">
                  <a:solidFill>
                    <a:schemeClr val="bg1"/>
                  </a:solidFill>
                </a:rPr>
                <a:t>‎‎‎</a:t>
              </a:r>
              <a:r>
                <a:rPr lang="en-GB" sz="1400" dirty="0">
                  <a:solidFill>
                    <a:schemeClr val="bg1"/>
                  </a:solidFill>
                  <a:highlight>
                    <a:srgbClr val="000000"/>
                  </a:highlight>
                </a:rPr>
                <a:t>  </a:t>
              </a:r>
              <a:endParaRPr lang="en-BE" sz="1400" dirty="0">
                <a:solidFill>
                  <a:schemeClr val="bg1"/>
                </a:solidFill>
                <a:highlight>
                  <a:srgbClr val="000000"/>
                </a:highlight>
              </a:endParaRPr>
            </a:p>
          </p:txBody>
        </p:sp>
        <p:sp>
          <p:nvSpPr>
            <p:cNvPr id="7" name="Rektangel 6">
              <a:extLst>
                <a:ext uri="{FF2B5EF4-FFF2-40B4-BE49-F238E27FC236}">
                  <a16:creationId xmlns:a16="http://schemas.microsoft.com/office/drawing/2014/main" id="{BA4F34FA-D0CD-6E0D-288C-B8A0E3ACA5D2}"/>
                </a:ext>
              </a:extLst>
            </p:cNvPr>
            <p:cNvSpPr/>
            <p:nvPr/>
          </p:nvSpPr>
          <p:spPr>
            <a:xfrm>
              <a:off x="1773916" y="4718171"/>
              <a:ext cx="943200" cy="3631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</p:grpSp>
      <p:grpSp>
        <p:nvGrpSpPr>
          <p:cNvPr id="4" name="Gruppe 3">
            <a:extLst>
              <a:ext uri="{FF2B5EF4-FFF2-40B4-BE49-F238E27FC236}">
                <a16:creationId xmlns:a16="http://schemas.microsoft.com/office/drawing/2014/main" id="{1CBBA8CE-F119-1F46-9AE3-F44E3E760470}"/>
              </a:ext>
            </a:extLst>
          </p:cNvPr>
          <p:cNvGrpSpPr/>
          <p:nvPr/>
        </p:nvGrpSpPr>
        <p:grpSpPr>
          <a:xfrm>
            <a:off x="2834650" y="4164775"/>
            <a:ext cx="1765691" cy="1303886"/>
            <a:chOff x="2834515" y="4164775"/>
            <a:chExt cx="1765691" cy="1303886"/>
          </a:xfrm>
        </p:grpSpPr>
        <p:sp>
          <p:nvSpPr>
            <p:cNvPr id="11" name="TextBox 1">
              <a:extLst>
                <a:ext uri="{FF2B5EF4-FFF2-40B4-BE49-F238E27FC236}">
                  <a16:creationId xmlns:a16="http://schemas.microsoft.com/office/drawing/2014/main" id="{AC13C822-35DC-4F12-5351-233FEE900CC1}"/>
                </a:ext>
              </a:extLst>
            </p:cNvPr>
            <p:cNvSpPr txBox="1"/>
            <p:nvPr/>
          </p:nvSpPr>
          <p:spPr>
            <a:xfrm>
              <a:off x="2834515" y="5160884"/>
              <a:ext cx="17656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/>
                <a:t>Jan 2021</a:t>
              </a:r>
              <a:endParaRPr lang="en-BE" sz="1400" dirty="0"/>
            </a:p>
          </p:txBody>
        </p:sp>
        <p:sp>
          <p:nvSpPr>
            <p:cNvPr id="21" name="TextBox 1">
              <a:extLst>
                <a:ext uri="{FF2B5EF4-FFF2-40B4-BE49-F238E27FC236}">
                  <a16:creationId xmlns:a16="http://schemas.microsoft.com/office/drawing/2014/main" id="{8966B6B3-791B-8C4E-60C0-3BC6128E5CA5}"/>
                </a:ext>
              </a:extLst>
            </p:cNvPr>
            <p:cNvSpPr txBox="1"/>
            <p:nvPr/>
          </p:nvSpPr>
          <p:spPr>
            <a:xfrm>
              <a:off x="2834515" y="4164775"/>
              <a:ext cx="17656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>
                  <a:solidFill>
                    <a:schemeClr val="bg1"/>
                  </a:solidFill>
                  <a:highlight>
                    <a:srgbClr val="000000"/>
                  </a:highlight>
                </a:rPr>
                <a:t> 64 €/MWh ‎‎‎ </a:t>
              </a:r>
              <a:endParaRPr lang="en-BE" sz="1400" dirty="0">
                <a:solidFill>
                  <a:schemeClr val="bg1"/>
                </a:solidFill>
                <a:highlight>
                  <a:srgbClr val="000000"/>
                </a:highlight>
              </a:endParaRPr>
            </a:p>
          </p:txBody>
        </p:sp>
        <p:sp>
          <p:nvSpPr>
            <p:cNvPr id="10" name="Rektangel 9">
              <a:extLst>
                <a:ext uri="{FF2B5EF4-FFF2-40B4-BE49-F238E27FC236}">
                  <a16:creationId xmlns:a16="http://schemas.microsoft.com/office/drawing/2014/main" id="{473C1A46-B247-238E-5D29-C78D8E779A71}"/>
                </a:ext>
              </a:extLst>
            </p:cNvPr>
            <p:cNvSpPr/>
            <p:nvPr/>
          </p:nvSpPr>
          <p:spPr>
            <a:xfrm>
              <a:off x="3245494" y="4484377"/>
              <a:ext cx="943731" cy="61078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dirty="0"/>
            </a:p>
          </p:txBody>
        </p:sp>
      </p:grpSp>
      <p:grpSp>
        <p:nvGrpSpPr>
          <p:cNvPr id="6" name="Gruppe 5">
            <a:extLst>
              <a:ext uri="{FF2B5EF4-FFF2-40B4-BE49-F238E27FC236}">
                <a16:creationId xmlns:a16="http://schemas.microsoft.com/office/drawing/2014/main" id="{ACF248B8-431B-D4B5-53B3-89AB8EE71EAA}"/>
              </a:ext>
            </a:extLst>
          </p:cNvPr>
          <p:cNvGrpSpPr/>
          <p:nvPr/>
        </p:nvGrpSpPr>
        <p:grpSpPr>
          <a:xfrm>
            <a:off x="4450322" y="4003055"/>
            <a:ext cx="1765691" cy="1465606"/>
            <a:chOff x="4440990" y="4003055"/>
            <a:chExt cx="1765691" cy="1465606"/>
          </a:xfrm>
        </p:grpSpPr>
        <p:sp>
          <p:nvSpPr>
            <p:cNvPr id="13" name="TextBox 1">
              <a:extLst>
                <a:ext uri="{FF2B5EF4-FFF2-40B4-BE49-F238E27FC236}">
                  <a16:creationId xmlns:a16="http://schemas.microsoft.com/office/drawing/2014/main" id="{FD212D33-60C9-96AD-5039-F8ECDA65C081}"/>
                </a:ext>
              </a:extLst>
            </p:cNvPr>
            <p:cNvSpPr txBox="1"/>
            <p:nvPr/>
          </p:nvSpPr>
          <p:spPr>
            <a:xfrm>
              <a:off x="4440990" y="5160884"/>
              <a:ext cx="17656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/>
                <a:t>June 2021</a:t>
              </a:r>
              <a:endParaRPr lang="en-BE" sz="1400" dirty="0"/>
            </a:p>
          </p:txBody>
        </p:sp>
        <p:sp>
          <p:nvSpPr>
            <p:cNvPr id="20" name="TextBox 1">
              <a:extLst>
                <a:ext uri="{FF2B5EF4-FFF2-40B4-BE49-F238E27FC236}">
                  <a16:creationId xmlns:a16="http://schemas.microsoft.com/office/drawing/2014/main" id="{72E6C560-D9AE-0C5B-965E-B5C7A885B747}"/>
                </a:ext>
              </a:extLst>
            </p:cNvPr>
            <p:cNvSpPr txBox="1"/>
            <p:nvPr/>
          </p:nvSpPr>
          <p:spPr>
            <a:xfrm>
              <a:off x="4440990" y="4003055"/>
              <a:ext cx="17656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>
                  <a:solidFill>
                    <a:schemeClr val="bg1"/>
                  </a:solidFill>
                  <a:highlight>
                    <a:srgbClr val="000000"/>
                  </a:highlight>
                </a:rPr>
                <a:t> 82 €/MWh ‎‎‎ </a:t>
              </a:r>
              <a:endParaRPr lang="en-BE" sz="1400" dirty="0">
                <a:solidFill>
                  <a:schemeClr val="bg1"/>
                </a:solidFill>
                <a:highlight>
                  <a:srgbClr val="000000"/>
                </a:highlight>
              </a:endParaRPr>
            </a:p>
          </p:txBody>
        </p:sp>
        <p:sp>
          <p:nvSpPr>
            <p:cNvPr id="12" name="Rektangel 11">
              <a:extLst>
                <a:ext uri="{FF2B5EF4-FFF2-40B4-BE49-F238E27FC236}">
                  <a16:creationId xmlns:a16="http://schemas.microsoft.com/office/drawing/2014/main" id="{AEA2F697-D67C-8676-3D23-0C33D0CE329E}"/>
                </a:ext>
              </a:extLst>
            </p:cNvPr>
            <p:cNvSpPr/>
            <p:nvPr/>
          </p:nvSpPr>
          <p:spPr>
            <a:xfrm>
              <a:off x="4851972" y="4297224"/>
              <a:ext cx="943731" cy="78411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</p:grpSp>
      <p:grpSp>
        <p:nvGrpSpPr>
          <p:cNvPr id="26" name="Gruppe 25">
            <a:extLst>
              <a:ext uri="{FF2B5EF4-FFF2-40B4-BE49-F238E27FC236}">
                <a16:creationId xmlns:a16="http://schemas.microsoft.com/office/drawing/2014/main" id="{342292B4-C8F4-1045-ED60-7BCAD6445FEE}"/>
              </a:ext>
            </a:extLst>
          </p:cNvPr>
          <p:cNvGrpSpPr/>
          <p:nvPr/>
        </p:nvGrpSpPr>
        <p:grpSpPr>
          <a:xfrm>
            <a:off x="6065994" y="3433141"/>
            <a:ext cx="1765691" cy="2035519"/>
            <a:chOff x="6009350" y="3433141"/>
            <a:chExt cx="1765691" cy="2035519"/>
          </a:xfrm>
        </p:grpSpPr>
        <p:sp>
          <p:nvSpPr>
            <p:cNvPr id="15" name="TextBox 1">
              <a:extLst>
                <a:ext uri="{FF2B5EF4-FFF2-40B4-BE49-F238E27FC236}">
                  <a16:creationId xmlns:a16="http://schemas.microsoft.com/office/drawing/2014/main" id="{27ECF9DA-D9F6-BE64-C07F-9D0F406880AA}"/>
                </a:ext>
              </a:extLst>
            </p:cNvPr>
            <p:cNvSpPr txBox="1"/>
            <p:nvPr/>
          </p:nvSpPr>
          <p:spPr>
            <a:xfrm>
              <a:off x="6009350" y="5160883"/>
              <a:ext cx="17656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/>
                <a:t>Sep 2021</a:t>
              </a:r>
              <a:endParaRPr lang="en-BE" sz="1400" dirty="0"/>
            </a:p>
          </p:txBody>
        </p:sp>
        <p:sp>
          <p:nvSpPr>
            <p:cNvPr id="19" name="TextBox 1">
              <a:extLst>
                <a:ext uri="{FF2B5EF4-FFF2-40B4-BE49-F238E27FC236}">
                  <a16:creationId xmlns:a16="http://schemas.microsoft.com/office/drawing/2014/main" id="{D87F6D83-B508-6736-BADD-D29AE3D888E4}"/>
                </a:ext>
              </a:extLst>
            </p:cNvPr>
            <p:cNvSpPr txBox="1"/>
            <p:nvPr/>
          </p:nvSpPr>
          <p:spPr>
            <a:xfrm>
              <a:off x="6009350" y="3433141"/>
              <a:ext cx="17656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>
                  <a:solidFill>
                    <a:schemeClr val="bg1"/>
                  </a:solidFill>
                  <a:highlight>
                    <a:srgbClr val="000000"/>
                  </a:highlight>
                </a:rPr>
                <a:t> 135 €/MWh ‎‎‎ </a:t>
              </a:r>
              <a:endParaRPr lang="en-BE" sz="1400" dirty="0">
                <a:solidFill>
                  <a:schemeClr val="bg1"/>
                </a:solidFill>
                <a:highlight>
                  <a:srgbClr val="000000"/>
                </a:highlight>
              </a:endParaRPr>
            </a:p>
          </p:txBody>
        </p:sp>
        <p:sp>
          <p:nvSpPr>
            <p:cNvPr id="14" name="Rektangel 13">
              <a:extLst>
                <a:ext uri="{FF2B5EF4-FFF2-40B4-BE49-F238E27FC236}">
                  <a16:creationId xmlns:a16="http://schemas.microsoft.com/office/drawing/2014/main" id="{0DF51E77-57EF-7F93-61D7-C1CCE2CC2359}"/>
                </a:ext>
              </a:extLst>
            </p:cNvPr>
            <p:cNvSpPr/>
            <p:nvPr/>
          </p:nvSpPr>
          <p:spPr>
            <a:xfrm>
              <a:off x="6420330" y="3765693"/>
              <a:ext cx="943731" cy="131564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</p:grpSp>
      <p:grpSp>
        <p:nvGrpSpPr>
          <p:cNvPr id="33" name="Gruppe 32">
            <a:extLst>
              <a:ext uri="{FF2B5EF4-FFF2-40B4-BE49-F238E27FC236}">
                <a16:creationId xmlns:a16="http://schemas.microsoft.com/office/drawing/2014/main" id="{8A5FEBDB-41E5-DB60-D5FA-86593C776FDE}"/>
              </a:ext>
            </a:extLst>
          </p:cNvPr>
          <p:cNvGrpSpPr/>
          <p:nvPr/>
        </p:nvGrpSpPr>
        <p:grpSpPr>
          <a:xfrm>
            <a:off x="7681666" y="3013584"/>
            <a:ext cx="1765691" cy="2455077"/>
            <a:chOff x="8085243" y="3013584"/>
            <a:chExt cx="1765691" cy="2455077"/>
          </a:xfrm>
        </p:grpSpPr>
        <p:sp>
          <p:nvSpPr>
            <p:cNvPr id="17" name="TextBox 1">
              <a:extLst>
                <a:ext uri="{FF2B5EF4-FFF2-40B4-BE49-F238E27FC236}">
                  <a16:creationId xmlns:a16="http://schemas.microsoft.com/office/drawing/2014/main" id="{5643D8BC-1A42-60D5-CC9F-FBE9575BC725}"/>
                </a:ext>
              </a:extLst>
            </p:cNvPr>
            <p:cNvSpPr txBox="1"/>
            <p:nvPr/>
          </p:nvSpPr>
          <p:spPr>
            <a:xfrm>
              <a:off x="8085243" y="5160884"/>
              <a:ext cx="17656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/>
                <a:t>May 2022</a:t>
              </a:r>
              <a:endParaRPr lang="en-BE" sz="1400" dirty="0"/>
            </a:p>
          </p:txBody>
        </p:sp>
        <p:sp>
          <p:nvSpPr>
            <p:cNvPr id="18" name="TextBox 1">
              <a:extLst>
                <a:ext uri="{FF2B5EF4-FFF2-40B4-BE49-F238E27FC236}">
                  <a16:creationId xmlns:a16="http://schemas.microsoft.com/office/drawing/2014/main" id="{2431D27D-1B97-2C0F-0664-35D47A95FA69}"/>
                </a:ext>
              </a:extLst>
            </p:cNvPr>
            <p:cNvSpPr txBox="1"/>
            <p:nvPr/>
          </p:nvSpPr>
          <p:spPr>
            <a:xfrm>
              <a:off x="8085243" y="3013584"/>
              <a:ext cx="17656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>
                  <a:solidFill>
                    <a:schemeClr val="bg1"/>
                  </a:solidFill>
                  <a:highlight>
                    <a:srgbClr val="000000"/>
                  </a:highlight>
                </a:rPr>
                <a:t> 178 €/MWh ‎‎‎ </a:t>
              </a:r>
              <a:endParaRPr lang="en-BE" sz="1400" dirty="0">
                <a:solidFill>
                  <a:schemeClr val="bg1"/>
                </a:solidFill>
                <a:highlight>
                  <a:srgbClr val="000000"/>
                </a:highlight>
              </a:endParaRPr>
            </a:p>
          </p:txBody>
        </p:sp>
        <p:sp>
          <p:nvSpPr>
            <p:cNvPr id="16" name="Rektangel 15">
              <a:extLst>
                <a:ext uri="{FF2B5EF4-FFF2-40B4-BE49-F238E27FC236}">
                  <a16:creationId xmlns:a16="http://schemas.microsoft.com/office/drawing/2014/main" id="{C2E897A2-183B-DFC4-5DE4-A1D18939E991}"/>
                </a:ext>
              </a:extLst>
            </p:cNvPr>
            <p:cNvSpPr/>
            <p:nvPr/>
          </p:nvSpPr>
          <p:spPr>
            <a:xfrm>
              <a:off x="8496222" y="3339805"/>
              <a:ext cx="943731" cy="174153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dirty="0"/>
            </a:p>
          </p:txBody>
        </p:sp>
      </p:grpSp>
      <p:grpSp>
        <p:nvGrpSpPr>
          <p:cNvPr id="34" name="Gruppe 33">
            <a:extLst>
              <a:ext uri="{FF2B5EF4-FFF2-40B4-BE49-F238E27FC236}">
                <a16:creationId xmlns:a16="http://schemas.microsoft.com/office/drawing/2014/main" id="{E6CEF94D-C1A4-EDB8-29A7-CBA7C9631345}"/>
              </a:ext>
            </a:extLst>
          </p:cNvPr>
          <p:cNvGrpSpPr/>
          <p:nvPr/>
        </p:nvGrpSpPr>
        <p:grpSpPr>
          <a:xfrm>
            <a:off x="9297336" y="1089650"/>
            <a:ext cx="1765694" cy="4379010"/>
            <a:chOff x="9441029" y="1089650"/>
            <a:chExt cx="1765694" cy="4379010"/>
          </a:xfrm>
        </p:grpSpPr>
        <p:sp>
          <p:nvSpPr>
            <p:cNvPr id="9" name="Rektangel 8">
              <a:extLst>
                <a:ext uri="{FF2B5EF4-FFF2-40B4-BE49-F238E27FC236}">
                  <a16:creationId xmlns:a16="http://schemas.microsoft.com/office/drawing/2014/main" id="{3F7E5C31-3624-9434-072B-494B186A7F1A}"/>
                </a:ext>
              </a:extLst>
            </p:cNvPr>
            <p:cNvSpPr/>
            <p:nvPr/>
          </p:nvSpPr>
          <p:spPr>
            <a:xfrm>
              <a:off x="9852010" y="1413556"/>
              <a:ext cx="943731" cy="36677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23" name="TextBox 1">
              <a:extLst>
                <a:ext uri="{FF2B5EF4-FFF2-40B4-BE49-F238E27FC236}">
                  <a16:creationId xmlns:a16="http://schemas.microsoft.com/office/drawing/2014/main" id="{DB5F3E58-4AAA-906C-2FE1-5381847E3B8B}"/>
                </a:ext>
              </a:extLst>
            </p:cNvPr>
            <p:cNvSpPr txBox="1"/>
            <p:nvPr/>
          </p:nvSpPr>
          <p:spPr>
            <a:xfrm>
              <a:off x="9441032" y="5160883"/>
              <a:ext cx="17656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/>
                <a:t>Aug 2022</a:t>
              </a:r>
              <a:endParaRPr lang="en-BE" sz="1400" dirty="0"/>
            </a:p>
          </p:txBody>
        </p:sp>
        <p:sp>
          <p:nvSpPr>
            <p:cNvPr id="25" name="TextBox 1">
              <a:extLst>
                <a:ext uri="{FF2B5EF4-FFF2-40B4-BE49-F238E27FC236}">
                  <a16:creationId xmlns:a16="http://schemas.microsoft.com/office/drawing/2014/main" id="{0EAC527B-DD59-83A1-E264-EC06D7FE4750}"/>
                </a:ext>
              </a:extLst>
            </p:cNvPr>
            <p:cNvSpPr txBox="1"/>
            <p:nvPr/>
          </p:nvSpPr>
          <p:spPr>
            <a:xfrm>
              <a:off x="9441029" y="1089650"/>
              <a:ext cx="17656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dirty="0">
                  <a:solidFill>
                    <a:schemeClr val="bg1"/>
                  </a:solidFill>
                  <a:highlight>
                    <a:srgbClr val="000000"/>
                  </a:highlight>
                </a:rPr>
                <a:t> </a:t>
              </a:r>
              <a:r>
                <a:rPr lang="en-GB" sz="1400" dirty="0">
                  <a:solidFill>
                    <a:schemeClr val="bg1"/>
                  </a:solidFill>
                  <a:highlight>
                    <a:srgbClr val="000000"/>
                  </a:highlight>
                </a:rPr>
                <a:t>405</a:t>
              </a:r>
              <a:r>
                <a:rPr lang="en-GB" sz="1200" dirty="0">
                  <a:solidFill>
                    <a:schemeClr val="bg1"/>
                  </a:solidFill>
                  <a:highlight>
                    <a:srgbClr val="000000"/>
                  </a:highlight>
                </a:rPr>
                <a:t> €/MWh ‎‎‎ </a:t>
              </a:r>
              <a:endParaRPr lang="en-BE" sz="1200" dirty="0">
                <a:solidFill>
                  <a:schemeClr val="bg1"/>
                </a:solidFill>
                <a:highlight>
                  <a:srgbClr val="000000"/>
                </a:highligh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59728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lede 9">
            <a:extLst>
              <a:ext uri="{FF2B5EF4-FFF2-40B4-BE49-F238E27FC236}">
                <a16:creationId xmlns:a16="http://schemas.microsoft.com/office/drawing/2014/main" id="{EF93EF14-8191-9AF7-7D64-85DE85626D0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3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75" t="131" r="1967" b="-1"/>
          <a:stretch/>
        </p:blipFill>
        <p:spPr>
          <a:xfrm>
            <a:off x="874713" y="1573969"/>
            <a:ext cx="5026215" cy="4023666"/>
          </a:xfrm>
          <a:prstGeom prst="rect">
            <a:avLst/>
          </a:prstGeom>
          <a:solidFill>
            <a:schemeClr val="tx1">
              <a:alpha val="55000"/>
            </a:schemeClr>
          </a:solidFill>
        </p:spPr>
      </p:pic>
      <p:sp>
        <p:nvSpPr>
          <p:cNvPr id="19" name="Content Placeholder 18">
            <a:extLst>
              <a:ext uri="{FF2B5EF4-FFF2-40B4-BE49-F238E27FC236}">
                <a16:creationId xmlns:a16="http://schemas.microsoft.com/office/drawing/2014/main" id="{B362F889-1D38-61AE-D72C-919F2D439CE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en-GB" sz="2000" dirty="0"/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endParaRPr lang="LID4096" sz="2000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AC9FE4A-67AF-4073-8A8D-92B42F903A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441A166-B29E-4E51-9043-0D244441FE17}" type="slidenum">
              <a:rPr lang="en-BE" smtClean="0"/>
              <a:pPr/>
              <a:t>5</a:t>
            </a:fld>
            <a:endParaRPr lang="en-BE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9B9D48D-1E84-6A4F-FF48-BDA708F4E9FA}"/>
              </a:ext>
            </a:extLst>
          </p:cNvPr>
          <p:cNvSpPr txBox="1">
            <a:spLocks/>
          </p:cNvSpPr>
          <p:nvPr/>
        </p:nvSpPr>
        <p:spPr>
          <a:xfrm>
            <a:off x="1010093" y="0"/>
            <a:ext cx="10171814" cy="144000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Qanelas" pitchFamily="50" charset="0"/>
                <a:ea typeface="+mj-ea"/>
                <a:cs typeface="+mj-cs"/>
              </a:defRPr>
            </a:lvl1pPr>
          </a:lstStyle>
          <a:p>
            <a:r>
              <a:rPr lang="en-GB" sz="3500" b="1" dirty="0">
                <a:solidFill>
                  <a:schemeClr val="accent3"/>
                </a:solidFill>
                <a:latin typeface="Qanelas ExtraBold" pitchFamily="2" charset="77"/>
              </a:rPr>
              <a:t>Retail prices up by +84% since 2021</a:t>
            </a:r>
          </a:p>
        </p:txBody>
      </p:sp>
      <p:sp>
        <p:nvSpPr>
          <p:cNvPr id="8" name="Tekstfelt 7">
            <a:extLst>
              <a:ext uri="{FF2B5EF4-FFF2-40B4-BE49-F238E27FC236}">
                <a16:creationId xmlns:a16="http://schemas.microsoft.com/office/drawing/2014/main" id="{C3BE9427-B5BA-3282-46E4-6EC792906CC6}"/>
              </a:ext>
            </a:extLst>
          </p:cNvPr>
          <p:cNvSpPr txBox="1"/>
          <p:nvPr/>
        </p:nvSpPr>
        <p:spPr>
          <a:xfrm>
            <a:off x="1133856" y="5111178"/>
            <a:ext cx="4507928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a-DK" sz="2000" dirty="0">
                <a:solidFill>
                  <a:schemeClr val="bg1"/>
                </a:solidFill>
              </a:rPr>
              <a:t>2020-2021</a:t>
            </a:r>
          </a:p>
          <a:p>
            <a:pPr algn="ctr"/>
            <a:r>
              <a:rPr lang="da-DK" dirty="0">
                <a:solidFill>
                  <a:schemeClr val="bg1"/>
                </a:solidFill>
              </a:rPr>
              <a:t> (medium households)</a:t>
            </a:r>
            <a:endParaRPr lang="da-DK" dirty="0">
              <a:solidFill>
                <a:schemeClr val="bg1"/>
              </a:solidFill>
              <a:effectLst/>
            </a:endParaRPr>
          </a:p>
        </p:txBody>
      </p:sp>
      <p:sp>
        <p:nvSpPr>
          <p:cNvPr id="12" name="Tekstfelt 11">
            <a:extLst>
              <a:ext uri="{FF2B5EF4-FFF2-40B4-BE49-F238E27FC236}">
                <a16:creationId xmlns:a16="http://schemas.microsoft.com/office/drawing/2014/main" id="{0072255D-1E4E-4948-ACDD-E488251B68ED}"/>
              </a:ext>
            </a:extLst>
          </p:cNvPr>
          <p:cNvSpPr txBox="1"/>
          <p:nvPr/>
        </p:nvSpPr>
        <p:spPr>
          <a:xfrm>
            <a:off x="1647412" y="2960570"/>
            <a:ext cx="348081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a-DK" sz="8000" b="1" dirty="0">
                <a:solidFill>
                  <a:schemeClr val="bg1"/>
                </a:solidFill>
                <a:latin typeface="Qanelas Bold" pitchFamily="2" charset="77"/>
              </a:rPr>
              <a:t>+ 8,2 %</a:t>
            </a:r>
            <a:endParaRPr lang="da-DK" sz="8000" b="1" dirty="0">
              <a:solidFill>
                <a:schemeClr val="bg1"/>
              </a:solidFill>
              <a:effectLst/>
              <a:latin typeface="Qanelas Bold" pitchFamily="2" charset="77"/>
            </a:endParaRPr>
          </a:p>
        </p:txBody>
      </p:sp>
      <p:cxnSp>
        <p:nvCxnSpPr>
          <p:cNvPr id="15" name="Lige pilforbindelse 14">
            <a:extLst>
              <a:ext uri="{FF2B5EF4-FFF2-40B4-BE49-F238E27FC236}">
                <a16:creationId xmlns:a16="http://schemas.microsoft.com/office/drawing/2014/main" id="{9EE444DC-48A2-90C8-ADED-4B57F6233108}"/>
              </a:ext>
            </a:extLst>
          </p:cNvPr>
          <p:cNvCxnSpPr>
            <a:cxnSpLocks/>
          </p:cNvCxnSpPr>
          <p:nvPr/>
        </p:nvCxnSpPr>
        <p:spPr>
          <a:xfrm flipV="1">
            <a:off x="3387820" y="2269412"/>
            <a:ext cx="0" cy="670560"/>
          </a:xfrm>
          <a:prstGeom prst="straightConnector1">
            <a:avLst/>
          </a:prstGeom>
          <a:ln w="101600" cap="rnd">
            <a:solidFill>
              <a:schemeClr val="bg1"/>
            </a:solidFill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Billede 16">
            <a:extLst>
              <a:ext uri="{FF2B5EF4-FFF2-40B4-BE49-F238E27FC236}">
                <a16:creationId xmlns:a16="http://schemas.microsoft.com/office/drawing/2014/main" id="{ECB7FDD2-31B1-9F83-4060-DDFF88FAF9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 amt="3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15" r="8315"/>
          <a:stretch/>
        </p:blipFill>
        <p:spPr>
          <a:xfrm>
            <a:off x="6312345" y="1573969"/>
            <a:ext cx="5026215" cy="4023666"/>
          </a:xfrm>
          <a:prstGeom prst="rect">
            <a:avLst/>
          </a:prstGeom>
          <a:solidFill>
            <a:schemeClr val="tx1">
              <a:alpha val="55000"/>
            </a:schemeClr>
          </a:solidFill>
        </p:spPr>
      </p:pic>
      <p:sp>
        <p:nvSpPr>
          <p:cNvPr id="18" name="Tekstfelt 17">
            <a:extLst>
              <a:ext uri="{FF2B5EF4-FFF2-40B4-BE49-F238E27FC236}">
                <a16:creationId xmlns:a16="http://schemas.microsoft.com/office/drawing/2014/main" id="{7AE68B1F-4CC9-281C-D09B-89DBDC58CCA1}"/>
              </a:ext>
            </a:extLst>
          </p:cNvPr>
          <p:cNvSpPr txBox="1"/>
          <p:nvPr/>
        </p:nvSpPr>
        <p:spPr>
          <a:xfrm>
            <a:off x="6571488" y="5111178"/>
            <a:ext cx="450792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a-DK" sz="2000" dirty="0">
                <a:solidFill>
                  <a:schemeClr val="bg1"/>
                </a:solidFill>
              </a:rPr>
              <a:t>Jan-June 2022 </a:t>
            </a:r>
          </a:p>
          <a:p>
            <a:pPr algn="ctr"/>
            <a:r>
              <a:rPr lang="da-DK" sz="2000" dirty="0">
                <a:solidFill>
                  <a:schemeClr val="bg1"/>
                </a:solidFill>
              </a:rPr>
              <a:t>(new contracts in capital cities</a:t>
            </a:r>
            <a:r>
              <a:rPr lang="da-DK" sz="2000" dirty="0">
                <a:solidFill>
                  <a:schemeClr val="bg1"/>
                </a:solidFill>
                <a:latin typeface="+mj-lt"/>
              </a:rPr>
              <a:t>)</a:t>
            </a:r>
            <a:endParaRPr lang="da-DK" sz="2000" dirty="0">
              <a:solidFill>
                <a:schemeClr val="bg1"/>
              </a:solidFill>
              <a:effectLst/>
              <a:latin typeface="+mj-lt"/>
            </a:endParaRPr>
          </a:p>
        </p:txBody>
      </p:sp>
      <p:sp>
        <p:nvSpPr>
          <p:cNvPr id="20" name="Tekstfelt 19">
            <a:extLst>
              <a:ext uri="{FF2B5EF4-FFF2-40B4-BE49-F238E27FC236}">
                <a16:creationId xmlns:a16="http://schemas.microsoft.com/office/drawing/2014/main" id="{841D1479-095F-F35C-A419-D2085AF4C743}"/>
              </a:ext>
            </a:extLst>
          </p:cNvPr>
          <p:cNvSpPr txBox="1"/>
          <p:nvPr/>
        </p:nvSpPr>
        <p:spPr>
          <a:xfrm>
            <a:off x="7085044" y="2960570"/>
            <a:ext cx="348081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a-DK" sz="8000" b="1" dirty="0">
                <a:solidFill>
                  <a:schemeClr val="bg1"/>
                </a:solidFill>
                <a:latin typeface="Qanelas Bold" pitchFamily="2" charset="77"/>
              </a:rPr>
              <a:t>+ 84 %</a:t>
            </a:r>
            <a:endParaRPr lang="da-DK" sz="8000" b="1" dirty="0">
              <a:solidFill>
                <a:schemeClr val="bg1"/>
              </a:solidFill>
              <a:effectLst/>
              <a:latin typeface="Qanelas Bold" pitchFamily="2" charset="77"/>
            </a:endParaRPr>
          </a:p>
        </p:txBody>
      </p:sp>
      <p:cxnSp>
        <p:nvCxnSpPr>
          <p:cNvPr id="21" name="Lige pilforbindelse 20">
            <a:extLst>
              <a:ext uri="{FF2B5EF4-FFF2-40B4-BE49-F238E27FC236}">
                <a16:creationId xmlns:a16="http://schemas.microsoft.com/office/drawing/2014/main" id="{F1E2DA52-22A4-D09A-2455-3647FD8EA94C}"/>
              </a:ext>
            </a:extLst>
          </p:cNvPr>
          <p:cNvCxnSpPr>
            <a:cxnSpLocks/>
          </p:cNvCxnSpPr>
          <p:nvPr/>
        </p:nvCxnSpPr>
        <p:spPr>
          <a:xfrm flipV="1">
            <a:off x="8825452" y="2269412"/>
            <a:ext cx="0" cy="670560"/>
          </a:xfrm>
          <a:prstGeom prst="straightConnector1">
            <a:avLst/>
          </a:prstGeom>
          <a:ln w="101600" cap="rnd">
            <a:solidFill>
              <a:schemeClr val="bg1"/>
            </a:solidFill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40786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E048574D-2569-8FF7-A8F3-FCE417B995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591273" y="2627454"/>
            <a:ext cx="5984110" cy="598411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9D729D-80B4-ED58-444F-5628A94DBC70}"/>
              </a:ext>
            </a:extLst>
          </p:cNvPr>
          <p:cNvSpPr txBox="1">
            <a:spLocks/>
          </p:cNvSpPr>
          <p:nvPr/>
        </p:nvSpPr>
        <p:spPr>
          <a:xfrm>
            <a:off x="1010093" y="0"/>
            <a:ext cx="10171814" cy="144000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Qanelas" pitchFamily="50" charset="0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Qanelas ExtraBold" pitchFamily="2" charset="77"/>
                <a:ea typeface="+mj-ea"/>
                <a:cs typeface="+mj-cs"/>
              </a:rPr>
              <a:t>High electricity prices mostly fuelled by gas</a:t>
            </a:r>
          </a:p>
        </p:txBody>
      </p:sp>
      <p:graphicFrame>
        <p:nvGraphicFramePr>
          <p:cNvPr id="7" name="Chart 1">
            <a:extLst>
              <a:ext uri="{FF2B5EF4-FFF2-40B4-BE49-F238E27FC236}">
                <a16:creationId xmlns:a16="http://schemas.microsoft.com/office/drawing/2014/main" id="{7EF7C25E-A732-D71C-25B6-D04305618EA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76027473"/>
              </p:ext>
            </p:extLst>
          </p:nvPr>
        </p:nvGraphicFramePr>
        <p:xfrm>
          <a:off x="713679" y="1584959"/>
          <a:ext cx="10603610" cy="49162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428F2D7C-BEBB-9A9D-B815-296A5569BCC8}"/>
              </a:ext>
            </a:extLst>
          </p:cNvPr>
          <p:cNvSpPr/>
          <p:nvPr/>
        </p:nvSpPr>
        <p:spPr>
          <a:xfrm>
            <a:off x="5929745" y="6003637"/>
            <a:ext cx="4064000" cy="4143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1FA4009-D08E-FAB2-3E59-27252BDA9576}"/>
              </a:ext>
            </a:extLst>
          </p:cNvPr>
          <p:cNvSpPr txBox="1"/>
          <p:nvPr/>
        </p:nvSpPr>
        <p:spPr>
          <a:xfrm>
            <a:off x="5868422" y="6057937"/>
            <a:ext cx="3969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Average day-ahead electricity prices</a:t>
            </a:r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23013114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F8C418AE-E4A8-4EEF-8129-55DEE6E5F6C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50501385"/>
              </p:ext>
            </p:extLst>
          </p:nvPr>
        </p:nvGraphicFramePr>
        <p:xfrm>
          <a:off x="1184585" y="1913944"/>
          <a:ext cx="7872109" cy="47337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0595B7AB-6262-355C-84B8-DC0FE67CD2F2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144000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Qanelas" pitchFamily="50" charset="0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500" b="1" i="0" u="none" strike="noStrike" kern="1200" cap="none" spc="0" normalizeH="0" baseline="0" noProof="0" dirty="0">
                <a:ln>
                  <a:noFill/>
                </a:ln>
                <a:solidFill>
                  <a:srgbClr val="72D54A"/>
                </a:solidFill>
                <a:effectLst/>
                <a:uLnTx/>
                <a:uFillTx/>
                <a:latin typeface="Qanelas ExtraBold" pitchFamily="2" charset="77"/>
                <a:ea typeface="+mj-ea"/>
                <a:cs typeface="+mj-cs"/>
              </a:rPr>
              <a:t>Oil and gas still making up 57% of final energy use</a:t>
            </a:r>
          </a:p>
        </p:txBody>
      </p:sp>
      <p:sp>
        <p:nvSpPr>
          <p:cNvPr id="5" name="Tekstfelt 4">
            <a:extLst>
              <a:ext uri="{FF2B5EF4-FFF2-40B4-BE49-F238E27FC236}">
                <a16:creationId xmlns:a16="http://schemas.microsoft.com/office/drawing/2014/main" id="{AFFB6DF0-8C4C-553E-60A2-B684DA3AE749}"/>
              </a:ext>
            </a:extLst>
          </p:cNvPr>
          <p:cNvSpPr txBox="1"/>
          <p:nvPr/>
        </p:nvSpPr>
        <p:spPr>
          <a:xfrm>
            <a:off x="2831884" y="1070668"/>
            <a:ext cx="652881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Qanelas-Regular" panose="00000500000000000000" pitchFamily="50" charset="0"/>
              </a:rPr>
              <a:t>EU-27's share of fuels in final energy consumption (2020)</a:t>
            </a:r>
          </a:p>
        </p:txBody>
      </p:sp>
      <p:sp>
        <p:nvSpPr>
          <p:cNvPr id="3" name="Tekstfelt 6">
            <a:extLst>
              <a:ext uri="{FF2B5EF4-FFF2-40B4-BE49-F238E27FC236}">
                <a16:creationId xmlns:a16="http://schemas.microsoft.com/office/drawing/2014/main" id="{61852EA0-32CB-BADF-1CB6-D74919904EF0}"/>
              </a:ext>
            </a:extLst>
          </p:cNvPr>
          <p:cNvSpPr txBox="1"/>
          <p:nvPr/>
        </p:nvSpPr>
        <p:spPr>
          <a:xfrm>
            <a:off x="9678486" y="2361931"/>
            <a:ext cx="197706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a-DK" i="0" u="none" strike="noStrike" dirty="0">
                <a:solidFill>
                  <a:schemeClr val="bg1"/>
                </a:solidFill>
                <a:effectLst/>
                <a:latin typeface="Qanelas-Regular" pitchFamily="2" charset="77"/>
              </a:rPr>
              <a:t>97% </a:t>
            </a:r>
            <a:r>
              <a:rPr lang="da-DK" i="0" u="none" strike="noStrike" dirty="0" err="1">
                <a:solidFill>
                  <a:schemeClr val="bg1"/>
                </a:solidFill>
                <a:effectLst/>
                <a:latin typeface="Qanelas-Regular" pitchFamily="2" charset="77"/>
              </a:rPr>
              <a:t>oil</a:t>
            </a:r>
            <a:r>
              <a:rPr lang="da-DK" i="0" u="none" strike="noStrike" dirty="0">
                <a:solidFill>
                  <a:schemeClr val="bg1"/>
                </a:solidFill>
                <a:effectLst/>
                <a:latin typeface="Qanelas-Regular" pitchFamily="2" charset="77"/>
              </a:rPr>
              <a:t> &amp; petroleum </a:t>
            </a:r>
            <a:r>
              <a:rPr lang="da-DK" i="0" u="none" strike="noStrike" dirty="0" err="1">
                <a:solidFill>
                  <a:schemeClr val="bg1"/>
                </a:solidFill>
                <a:effectLst/>
                <a:latin typeface="Qanelas-Regular" pitchFamily="2" charset="77"/>
              </a:rPr>
              <a:t>imported</a:t>
            </a:r>
            <a:endParaRPr lang="da-DK" i="0" u="none" strike="noStrike" dirty="0">
              <a:solidFill>
                <a:schemeClr val="bg1"/>
              </a:solidFill>
              <a:effectLst/>
              <a:latin typeface="Qanelas-Regular" pitchFamily="2" charset="77"/>
            </a:endParaRPr>
          </a:p>
          <a:p>
            <a:pPr algn="ctr"/>
            <a:r>
              <a:rPr lang="da-DK" b="0" i="0" u="none" strike="noStrike" dirty="0">
                <a:solidFill>
                  <a:schemeClr val="bg1"/>
                </a:solidFill>
                <a:effectLst/>
                <a:latin typeface="Qanelas-Bold" pitchFamily="2" charset="77"/>
              </a:rPr>
              <a:t>23% from Russia</a:t>
            </a:r>
          </a:p>
        </p:txBody>
      </p:sp>
      <p:sp>
        <p:nvSpPr>
          <p:cNvPr id="4" name="Tekstfelt 9">
            <a:extLst>
              <a:ext uri="{FF2B5EF4-FFF2-40B4-BE49-F238E27FC236}">
                <a16:creationId xmlns:a16="http://schemas.microsoft.com/office/drawing/2014/main" id="{7ECD19A9-ADDD-D7F7-D98C-FE8F450D7ECA}"/>
              </a:ext>
            </a:extLst>
          </p:cNvPr>
          <p:cNvSpPr txBox="1"/>
          <p:nvPr/>
        </p:nvSpPr>
        <p:spPr>
          <a:xfrm>
            <a:off x="9678486" y="4309984"/>
            <a:ext cx="197706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a-DK" dirty="0">
                <a:solidFill>
                  <a:schemeClr val="bg1"/>
                </a:solidFill>
                <a:latin typeface="Qanelas-Regular" pitchFamily="2" charset="77"/>
              </a:rPr>
              <a:t>90% </a:t>
            </a:r>
          </a:p>
          <a:p>
            <a:pPr algn="ctr"/>
            <a:r>
              <a:rPr lang="da-DK" dirty="0" err="1">
                <a:solidFill>
                  <a:schemeClr val="bg1"/>
                </a:solidFill>
                <a:latin typeface="Qanelas-Regular" pitchFamily="2" charset="77"/>
              </a:rPr>
              <a:t>natural</a:t>
            </a:r>
            <a:r>
              <a:rPr lang="da-DK" dirty="0">
                <a:solidFill>
                  <a:schemeClr val="bg1"/>
                </a:solidFill>
                <a:latin typeface="Qanelas-Regular" pitchFamily="2" charset="77"/>
              </a:rPr>
              <a:t> gas </a:t>
            </a:r>
          </a:p>
          <a:p>
            <a:pPr algn="ctr"/>
            <a:r>
              <a:rPr lang="da-DK" dirty="0" err="1">
                <a:solidFill>
                  <a:schemeClr val="bg1"/>
                </a:solidFill>
                <a:latin typeface="Qanelas-Regular" pitchFamily="2" charset="77"/>
              </a:rPr>
              <a:t>imported</a:t>
            </a:r>
            <a:endParaRPr lang="da-DK" dirty="0">
              <a:solidFill>
                <a:schemeClr val="bg1"/>
              </a:solidFill>
              <a:latin typeface="Qanelas-Regular" pitchFamily="2" charset="77"/>
            </a:endParaRPr>
          </a:p>
          <a:p>
            <a:pPr algn="ctr"/>
            <a:r>
              <a:rPr lang="da-DK" b="1" dirty="0">
                <a:solidFill>
                  <a:schemeClr val="bg1"/>
                </a:solidFill>
                <a:latin typeface="Qanelas Bold" pitchFamily="2" charset="77"/>
              </a:rPr>
              <a:t>46% from </a:t>
            </a:r>
            <a:r>
              <a:rPr lang="da-DK" b="1" dirty="0" err="1">
                <a:solidFill>
                  <a:schemeClr val="bg1"/>
                </a:solidFill>
                <a:latin typeface="Qanelas Bold" pitchFamily="2" charset="77"/>
              </a:rPr>
              <a:t>Russia</a:t>
            </a:r>
            <a:endParaRPr lang="da-DK" b="1" u="none" strike="noStrike" dirty="0">
              <a:solidFill>
                <a:schemeClr val="bg1"/>
              </a:solidFill>
              <a:effectLst/>
              <a:latin typeface="Qanelas Bold" pitchFamily="2" charset="77"/>
            </a:endParaRPr>
          </a:p>
        </p:txBody>
      </p:sp>
      <p:pic>
        <p:nvPicPr>
          <p:cNvPr id="6" name="Grafik 13">
            <a:extLst>
              <a:ext uri="{FF2B5EF4-FFF2-40B4-BE49-F238E27FC236}">
                <a16:creationId xmlns:a16="http://schemas.microsoft.com/office/drawing/2014/main" id="{8CAB2049-E383-438B-5ED9-534F686E435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19307" y="1759917"/>
            <a:ext cx="495423" cy="495423"/>
          </a:xfrm>
          <a:prstGeom prst="rect">
            <a:avLst/>
          </a:prstGeom>
        </p:spPr>
      </p:pic>
      <p:pic>
        <p:nvPicPr>
          <p:cNvPr id="9" name="Grafik 13">
            <a:extLst>
              <a:ext uri="{FF2B5EF4-FFF2-40B4-BE49-F238E27FC236}">
                <a16:creationId xmlns:a16="http://schemas.microsoft.com/office/drawing/2014/main" id="{5F19F79B-2DAA-F85B-CD3E-E4FA6201A9E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19306" y="3814561"/>
            <a:ext cx="495423" cy="495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1352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lede 1">
            <a:extLst>
              <a:ext uri="{FF2B5EF4-FFF2-40B4-BE49-F238E27FC236}">
                <a16:creationId xmlns:a16="http://schemas.microsoft.com/office/drawing/2014/main" id="{7BB20B83-4B2C-1358-A949-B69B86D71E2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8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541" b="12541"/>
          <a:stretch/>
        </p:blipFill>
        <p:spPr>
          <a:xfrm>
            <a:off x="-1" y="-1"/>
            <a:ext cx="12205503" cy="6858001"/>
          </a:xfrm>
          <a:prstGeom prst="rect">
            <a:avLst/>
          </a:prstGeom>
        </p:spPr>
      </p:pic>
      <p:graphicFrame>
        <p:nvGraphicFramePr>
          <p:cNvPr id="5" name="Chart 8">
            <a:extLst>
              <a:ext uri="{FF2B5EF4-FFF2-40B4-BE49-F238E27FC236}">
                <a16:creationId xmlns:a16="http://schemas.microsoft.com/office/drawing/2014/main" id="{BD6A4B35-D0E0-D2E7-9746-361F7060397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18282600"/>
              </p:ext>
            </p:extLst>
          </p:nvPr>
        </p:nvGraphicFramePr>
        <p:xfrm>
          <a:off x="380637" y="1282390"/>
          <a:ext cx="11172323" cy="53079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AC754C1A-7252-D6D7-70FC-0B645DC489D8}"/>
              </a:ext>
            </a:extLst>
          </p:cNvPr>
          <p:cNvSpPr txBox="1">
            <a:spLocks/>
          </p:cNvSpPr>
          <p:nvPr/>
        </p:nvSpPr>
        <p:spPr>
          <a:xfrm>
            <a:off x="1454046" y="0"/>
            <a:ext cx="9283908" cy="144000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Qanelas" pitchFamily="50" charset="0"/>
                <a:ea typeface="+mj-ea"/>
                <a:cs typeface="+mj-cs"/>
              </a:defRPr>
            </a:lvl1pPr>
          </a:lstStyle>
          <a:p>
            <a:r>
              <a:rPr lang="en-GB" sz="3200" b="1" dirty="0">
                <a:solidFill>
                  <a:schemeClr val="accent3"/>
                </a:solidFill>
                <a:latin typeface="Qanelas ExtraBold" pitchFamily="2" charset="77"/>
              </a:rPr>
              <a:t>Moderation measures key for gas stocks</a:t>
            </a:r>
          </a:p>
        </p:txBody>
      </p:sp>
    </p:spTree>
    <p:extLst>
      <p:ext uri="{BB962C8B-B14F-4D97-AF65-F5344CB8AC3E}">
        <p14:creationId xmlns:p14="http://schemas.microsoft.com/office/powerpoint/2010/main" val="28899036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7BFB43A9-AAC7-1CA9-3B03-80B866ED8A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591273" y="2627454"/>
            <a:ext cx="5984110" cy="5984110"/>
          </a:xfrm>
          <a:prstGeom prst="rect">
            <a:avLst/>
          </a:prstGeom>
        </p:spPr>
      </p:pic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2" name="Chart 1">
                <a:extLst>
                  <a:ext uri="{FF2B5EF4-FFF2-40B4-BE49-F238E27FC236}">
                    <a16:creationId xmlns:a16="http://schemas.microsoft.com/office/drawing/2014/main" id="{71F35F3A-5E3F-4527-AC16-97598C61DFFF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198697751"/>
                  </p:ext>
                </p:extLst>
              </p:nvPr>
            </p:nvGraphicFramePr>
            <p:xfrm>
              <a:off x="556181" y="1440000"/>
              <a:ext cx="11057642" cy="4904239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5"/>
              </a:graphicData>
            </a:graphic>
          </p:graphicFrame>
        </mc:Choice>
        <mc:Fallback xmlns="">
          <p:pic>
            <p:nvPicPr>
              <p:cNvPr id="2" name="Chart 1">
                <a:extLst>
                  <a:ext uri="{FF2B5EF4-FFF2-40B4-BE49-F238E27FC236}">
                    <a16:creationId xmlns:a16="http://schemas.microsoft.com/office/drawing/2014/main" id="{71F35F3A-5E3F-4527-AC16-97598C61DFFF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56181" y="1440000"/>
                <a:ext cx="11057642" cy="4904239"/>
              </a:xfrm>
              <a:prstGeom prst="rect">
                <a:avLst/>
              </a:prstGeom>
            </p:spPr>
          </p:pic>
        </mc:Fallback>
      </mc:AlternateContent>
      <p:sp>
        <p:nvSpPr>
          <p:cNvPr id="3" name="Title 1">
            <a:extLst>
              <a:ext uri="{FF2B5EF4-FFF2-40B4-BE49-F238E27FC236}">
                <a16:creationId xmlns:a16="http://schemas.microsoft.com/office/drawing/2014/main" id="{DAA407C9-2D6B-D44B-8488-A961F1D83677}"/>
              </a:ext>
            </a:extLst>
          </p:cNvPr>
          <p:cNvSpPr txBox="1">
            <a:spLocks/>
          </p:cNvSpPr>
          <p:nvPr/>
        </p:nvSpPr>
        <p:spPr>
          <a:xfrm>
            <a:off x="1454046" y="160257"/>
            <a:ext cx="9283908" cy="144000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Qanelas" pitchFamily="50" charset="0"/>
                <a:ea typeface="+mj-ea"/>
                <a:cs typeface="+mj-cs"/>
              </a:defRPr>
            </a:lvl1pPr>
          </a:lstStyle>
          <a:p>
            <a:endParaRPr lang="fr-BE" sz="3200" b="1" dirty="0">
              <a:latin typeface="Qanelas ExtraBold" pitchFamily="2" charset="77"/>
            </a:endParaRPr>
          </a:p>
          <a:p>
            <a:r>
              <a:rPr lang="fr-BE" sz="3200" b="1" dirty="0" err="1">
                <a:latin typeface="Qanelas ExtraBold" pitchFamily="2" charset="77"/>
              </a:rPr>
              <a:t>Electricity</a:t>
            </a:r>
            <a:r>
              <a:rPr lang="fr-BE" sz="3200" b="1" dirty="0">
                <a:latin typeface="Qanelas ExtraBold" pitchFamily="2" charset="77"/>
              </a:rPr>
              <a:t> </a:t>
            </a:r>
            <a:r>
              <a:rPr lang="fr-BE" sz="3200" b="1" dirty="0" err="1">
                <a:latin typeface="Qanelas ExtraBold" pitchFamily="2" charset="77"/>
              </a:rPr>
              <a:t>generation</a:t>
            </a:r>
            <a:r>
              <a:rPr lang="fr-BE" sz="3200" b="1" dirty="0">
                <a:latin typeface="Qanelas ExtraBold" pitchFamily="2" charset="77"/>
              </a:rPr>
              <a:t> </a:t>
            </a:r>
            <a:r>
              <a:rPr lang="fr-BE" sz="3200" b="1" dirty="0" err="1">
                <a:latin typeface="Qanelas ExtraBold" pitchFamily="2" charset="77"/>
              </a:rPr>
              <a:t>under</a:t>
            </a:r>
            <a:r>
              <a:rPr lang="fr-BE" sz="3200" b="1" dirty="0">
                <a:latin typeface="Qanelas ExtraBold" pitchFamily="2" charset="77"/>
              </a:rPr>
              <a:t> pressure</a:t>
            </a:r>
          </a:p>
          <a:p>
            <a:endParaRPr lang="en-GB" sz="3200" b="1" dirty="0">
              <a:latin typeface="Qanelas ExtraBold" pitchFamily="2" charset="77"/>
            </a:endParaRPr>
          </a:p>
        </p:txBody>
      </p:sp>
      <p:sp>
        <p:nvSpPr>
          <p:cNvPr id="7" name="Tekstfelt 6">
            <a:extLst>
              <a:ext uri="{FF2B5EF4-FFF2-40B4-BE49-F238E27FC236}">
                <a16:creationId xmlns:a16="http://schemas.microsoft.com/office/drawing/2014/main" id="{F56E6148-767F-88BD-E906-C4BBDF29655C}"/>
              </a:ext>
            </a:extLst>
          </p:cNvPr>
          <p:cNvSpPr txBox="1"/>
          <p:nvPr/>
        </p:nvSpPr>
        <p:spPr>
          <a:xfrm>
            <a:off x="863180" y="1230925"/>
            <a:ext cx="106752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dirty="0">
                <a:latin typeface="+mj-lt"/>
              </a:rPr>
              <a:t>Change in net electricity generation between Jan-May 2021 and Jan-May 2022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FE9AD40-417D-80D3-F761-0ECF5773A99B}"/>
              </a:ext>
            </a:extLst>
          </p:cNvPr>
          <p:cNvSpPr txBox="1"/>
          <p:nvPr/>
        </p:nvSpPr>
        <p:spPr>
          <a:xfrm>
            <a:off x="1225198" y="4452403"/>
            <a:ext cx="2756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+</a:t>
            </a:r>
            <a:endParaRPr lang="en-BE" sz="16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F9DCA0D-E60B-B927-673A-7CF29CFC5E90}"/>
              </a:ext>
            </a:extLst>
          </p:cNvPr>
          <p:cNvSpPr txBox="1"/>
          <p:nvPr/>
        </p:nvSpPr>
        <p:spPr>
          <a:xfrm>
            <a:off x="2392831" y="3380483"/>
            <a:ext cx="2756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+</a:t>
            </a:r>
            <a:endParaRPr lang="en-BE" sz="1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A44E7FC-BC05-4B8B-DEB3-CF84A683E6DA}"/>
              </a:ext>
            </a:extLst>
          </p:cNvPr>
          <p:cNvSpPr txBox="1"/>
          <p:nvPr/>
        </p:nvSpPr>
        <p:spPr>
          <a:xfrm>
            <a:off x="3580109" y="2590468"/>
            <a:ext cx="2756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+</a:t>
            </a:r>
            <a:endParaRPr lang="en-BE" sz="16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E0B7160-448A-0857-10F2-DBECD9E036CE}"/>
              </a:ext>
            </a:extLst>
          </p:cNvPr>
          <p:cNvSpPr txBox="1"/>
          <p:nvPr/>
        </p:nvSpPr>
        <p:spPr>
          <a:xfrm>
            <a:off x="4689420" y="2129732"/>
            <a:ext cx="2756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+</a:t>
            </a:r>
            <a:endParaRPr lang="en-BE" sz="16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CD69BD-B287-CE7A-18FE-77A23642452B}"/>
              </a:ext>
            </a:extLst>
          </p:cNvPr>
          <p:cNvSpPr txBox="1"/>
          <p:nvPr/>
        </p:nvSpPr>
        <p:spPr>
          <a:xfrm>
            <a:off x="5901245" y="2097928"/>
            <a:ext cx="2756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+</a:t>
            </a:r>
            <a:endParaRPr lang="en-BE" sz="16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F7DC1B0-2186-18E7-9345-E715F09C66CA}"/>
              </a:ext>
            </a:extLst>
          </p:cNvPr>
          <p:cNvSpPr txBox="1"/>
          <p:nvPr/>
        </p:nvSpPr>
        <p:spPr>
          <a:xfrm>
            <a:off x="7064601" y="2067582"/>
            <a:ext cx="2756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+</a:t>
            </a:r>
            <a:endParaRPr lang="en-BE" sz="16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800CE71-4A9E-6EF4-057E-63B2B5BC8323}"/>
              </a:ext>
            </a:extLst>
          </p:cNvPr>
          <p:cNvSpPr txBox="1"/>
          <p:nvPr/>
        </p:nvSpPr>
        <p:spPr>
          <a:xfrm rot="16200000">
            <a:off x="60614" y="3517659"/>
            <a:ext cx="6509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err="1"/>
              <a:t>TWh</a:t>
            </a:r>
            <a:endParaRPr lang="en-BE" sz="1600" dirty="0"/>
          </a:p>
        </p:txBody>
      </p:sp>
    </p:spTree>
    <p:extLst>
      <p:ext uri="{BB962C8B-B14F-4D97-AF65-F5344CB8AC3E}">
        <p14:creationId xmlns:p14="http://schemas.microsoft.com/office/powerpoint/2010/main" val="3659745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Eurelectric colour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C63FF"/>
      </a:accent1>
      <a:accent2>
        <a:srgbClr val="414042"/>
      </a:accent2>
      <a:accent3>
        <a:srgbClr val="72D54A"/>
      </a:accent3>
      <a:accent4>
        <a:srgbClr val="479DC5"/>
      </a:accent4>
      <a:accent5>
        <a:srgbClr val="67B9B2"/>
      </a:accent5>
      <a:accent6>
        <a:srgbClr val="FF0000"/>
      </a:accent6>
      <a:hlink>
        <a:srgbClr val="034A90"/>
      </a:hlink>
      <a:folHlink>
        <a:srgbClr val="414042"/>
      </a:folHlink>
    </a:clrScheme>
    <a:fontScheme name="Custom Quanelas Font">
      <a:majorFont>
        <a:latin typeface="Qanelas Medium"/>
        <a:ea typeface=""/>
        <a:cs typeface=""/>
      </a:majorFont>
      <a:minorFont>
        <a:latin typeface="Qanela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urelectric-template-beginners-Qanelas.potx" id="{11E6E2E9-262C-4B52-90C1-E03E607B3901}" vid="{3962EFF4-72BC-4407-B7B8-4399E1BCE4C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1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4176E389-A999-41B3-A483-D9BB05882F78}">
  <we:reference id="wa104380121" version="2.0.0.0" store="en-US" storeType="OMEX"/>
  <we:alternateReferences>
    <we:reference id="WA104380121" version="2.0.0.0" store="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37578</TotalTime>
  <Words>637</Words>
  <Application>Microsoft Office PowerPoint</Application>
  <PresentationFormat>Widescreen</PresentationFormat>
  <Paragraphs>205</Paragraphs>
  <Slides>25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6" baseType="lpstr">
      <vt:lpstr>Arial</vt:lpstr>
      <vt:lpstr>Calibri</vt:lpstr>
      <vt:lpstr>Qanelas</vt:lpstr>
      <vt:lpstr>Qanelas Bold</vt:lpstr>
      <vt:lpstr>Qanelas ExtraBold</vt:lpstr>
      <vt:lpstr>Qanelas Light</vt:lpstr>
      <vt:lpstr>Qanelas Medium</vt:lpstr>
      <vt:lpstr>Qanelas SemiBold</vt:lpstr>
      <vt:lpstr>Qanelas-Bold</vt:lpstr>
      <vt:lpstr>Qanelas-Regular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Sarah HERBRETEAU</dc:creator>
  <cp:lastModifiedBy>Evgeniya NIKOLOVA</cp:lastModifiedBy>
  <cp:revision>1105</cp:revision>
  <cp:lastPrinted>2021-06-25T13:50:55Z</cp:lastPrinted>
  <dcterms:created xsi:type="dcterms:W3CDTF">2020-11-17T16:30:40Z</dcterms:created>
  <dcterms:modified xsi:type="dcterms:W3CDTF">2022-09-07T10:12:22Z</dcterms:modified>
</cp:coreProperties>
</file>